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xlsm" ContentType="application/vnd.ms-excel.sheet.macroEnabled.12"/>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82" r:id="rId3"/>
    <p:sldId id="261" r:id="rId4"/>
    <p:sldId id="383" r:id="rId5"/>
    <p:sldId id="384" r:id="rId6"/>
    <p:sldId id="385" r:id="rId7"/>
    <p:sldId id="417" r:id="rId8"/>
    <p:sldId id="386" r:id="rId9"/>
    <p:sldId id="387" r:id="rId10"/>
    <p:sldId id="388" r:id="rId11"/>
    <p:sldId id="389" r:id="rId12"/>
    <p:sldId id="390" r:id="rId13"/>
    <p:sldId id="391" r:id="rId14"/>
    <p:sldId id="392" r:id="rId15"/>
    <p:sldId id="393" r:id="rId16"/>
    <p:sldId id="395" r:id="rId17"/>
    <p:sldId id="418" r:id="rId18"/>
    <p:sldId id="419" r:id="rId19"/>
    <p:sldId id="420" r:id="rId20"/>
    <p:sldId id="398" r:id="rId21"/>
    <p:sldId id="421" r:id="rId22"/>
    <p:sldId id="396" r:id="rId23"/>
    <p:sldId id="397" r:id="rId24"/>
    <p:sldId id="399" r:id="rId25"/>
    <p:sldId id="400" r:id="rId26"/>
    <p:sldId id="401" r:id="rId27"/>
    <p:sldId id="402" r:id="rId28"/>
    <p:sldId id="423" r:id="rId29"/>
    <p:sldId id="403" r:id="rId30"/>
    <p:sldId id="404" r:id="rId31"/>
    <p:sldId id="405" r:id="rId32"/>
    <p:sldId id="406" r:id="rId33"/>
    <p:sldId id="407" r:id="rId34"/>
    <p:sldId id="422" r:id="rId35"/>
    <p:sldId id="408" r:id="rId36"/>
    <p:sldId id="409" r:id="rId37"/>
    <p:sldId id="410" r:id="rId38"/>
    <p:sldId id="413" r:id="rId39"/>
    <p:sldId id="412" r:id="rId40"/>
    <p:sldId id="411" r:id="rId41"/>
    <p:sldId id="414" r:id="rId42"/>
    <p:sldId id="424" r:id="rId43"/>
    <p:sldId id="415" r:id="rId44"/>
    <p:sldId id="425" r:id="rId45"/>
    <p:sldId id="426" r:id="rId46"/>
    <p:sldId id="41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55" autoAdjust="0"/>
    <p:restoredTop sz="94610" autoAdjust="0"/>
  </p:normalViewPr>
  <p:slideViewPr>
    <p:cSldViewPr>
      <p:cViewPr>
        <p:scale>
          <a:sx n="100" d="100"/>
          <a:sy n="100" d="100"/>
        </p:scale>
        <p:origin x="-152" y="-336"/>
      </p:cViewPr>
      <p:guideLst>
        <p:guide orient="horz" pos="4319"/>
        <p:guide pos="30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CE1CF-72C8-4E79-8D86-C90899E5ECD2}" type="datetimeFigureOut">
              <a:rPr lang="en-US" smtClean="0"/>
              <a:t>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D8EB94-DED3-4F5E-BC77-2FDC656A9245}" type="slidenum">
              <a:rPr lang="en-US" smtClean="0"/>
              <a:t>‹#›</a:t>
            </a:fld>
            <a:endParaRPr lang="en-US"/>
          </a:p>
        </p:txBody>
      </p:sp>
    </p:spTree>
    <p:extLst>
      <p:ext uri="{BB962C8B-B14F-4D97-AF65-F5344CB8AC3E}">
        <p14:creationId xmlns:p14="http://schemas.microsoft.com/office/powerpoint/2010/main" val="4133145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1</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10</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11</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12</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13</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14</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15</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16</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17</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18</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19</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2</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20</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21</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22</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23</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24</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25</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26</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27</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28</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29</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3</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30</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31</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32</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33</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34</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35</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36</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37</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38</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39</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4</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40</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41</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42</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43</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44</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45</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46</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5</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6</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7</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8</a:t>
            </a:fld>
            <a:endParaRPr lang="en-US"/>
          </a:p>
        </p:txBody>
      </p:sp>
    </p:spTree>
    <p:extLst>
      <p:ext uri="{BB962C8B-B14F-4D97-AF65-F5344CB8AC3E}">
        <p14:creationId xmlns:p14="http://schemas.microsoft.com/office/powerpoint/2010/main" val="3402698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8EB94-DED3-4F5E-BC77-2FDC656A9245}" type="slidenum">
              <a:rPr lang="en-US" smtClean="0"/>
              <a:t>9</a:t>
            </a:fld>
            <a:endParaRPr lang="en-US"/>
          </a:p>
        </p:txBody>
      </p:sp>
    </p:spTree>
    <p:extLst>
      <p:ext uri="{BB962C8B-B14F-4D97-AF65-F5344CB8AC3E}">
        <p14:creationId xmlns:p14="http://schemas.microsoft.com/office/powerpoint/2010/main" val="3402698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slide" Target="../slides/slide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39" y="304800"/>
            <a:ext cx="6997361" cy="914400"/>
          </a:xfrm>
        </p:spPr>
        <p:txBody>
          <a:bodyPr>
            <a:normAutofit/>
          </a:bodyPr>
          <a:lstStyle>
            <a:lvl1pPr algn="l">
              <a:defRPr sz="2800">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93722" y="1371600"/>
            <a:ext cx="8745477" cy="48006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8BD24ED8-1CA6-4155-B405-6827DB08FA54}" type="slidenum">
              <a:rPr lang="en-US" smtClean="0"/>
              <a:t>‹#›</a:t>
            </a:fld>
            <a:endParaRPr lang="en-US"/>
          </a:p>
        </p:txBody>
      </p:sp>
      <p:sp>
        <p:nvSpPr>
          <p:cNvPr id="9" name="Rectangle 6"/>
          <p:cNvSpPr>
            <a:spLocks noChangeArrowheads="1"/>
          </p:cNvSpPr>
          <p:nvPr/>
        </p:nvSpPr>
        <p:spPr bwMode="auto">
          <a:xfrm>
            <a:off x="76200" y="1221372"/>
            <a:ext cx="8895644" cy="77723"/>
          </a:xfrm>
          <a:prstGeom prst="rect">
            <a:avLst/>
          </a:prstGeom>
          <a:solidFill>
            <a:srgbClr val="548DD4"/>
          </a:solidFill>
          <a:ln w="9525">
            <a:solidFill>
              <a:srgbClr val="000000"/>
            </a:solidFill>
            <a:miter lim="800000"/>
            <a:headEnd/>
            <a:tailEnd/>
          </a:ln>
        </p:spPr>
        <p:txBody>
          <a:bodyPr/>
          <a:lstStyle/>
          <a:p>
            <a:endParaRPr lang="en-US"/>
          </a:p>
        </p:txBody>
      </p:sp>
      <p:sp>
        <p:nvSpPr>
          <p:cNvPr id="10" name="Rectangle 9"/>
          <p:cNvSpPr>
            <a:spLocks noChangeArrowheads="1"/>
          </p:cNvSpPr>
          <p:nvPr/>
        </p:nvSpPr>
        <p:spPr bwMode="auto">
          <a:xfrm>
            <a:off x="76200" y="6248400"/>
            <a:ext cx="8895644" cy="77723"/>
          </a:xfrm>
          <a:prstGeom prst="rect">
            <a:avLst/>
          </a:prstGeom>
          <a:solidFill>
            <a:srgbClr val="548DD4"/>
          </a:solidFill>
          <a:ln w="9525">
            <a:solidFill>
              <a:srgbClr val="000000"/>
            </a:solidFill>
            <a:miter lim="800000"/>
            <a:headEnd/>
            <a:tailEnd/>
          </a:ln>
        </p:spPr>
        <p:txBody>
          <a:bodyPr/>
          <a:lstStyle/>
          <a:p>
            <a:endParaRPr lang="en-US"/>
          </a:p>
        </p:txBody>
      </p:sp>
      <p:sp>
        <p:nvSpPr>
          <p:cNvPr id="13" name="WordArt 6"/>
          <p:cNvSpPr>
            <a:spLocks noChangeArrowheads="1" noChangeShapeType="1" noTextEdit="1"/>
          </p:cNvSpPr>
          <p:nvPr/>
        </p:nvSpPr>
        <p:spPr bwMode="auto">
          <a:xfrm>
            <a:off x="164966" y="6436198"/>
            <a:ext cx="1816234"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auto">
              <a:spcBef>
                <a:spcPts val="0"/>
              </a:spcBef>
              <a:spcAft>
                <a:spcPts val="0"/>
              </a:spcAft>
              <a:defRPr/>
            </a:pPr>
            <a:r>
              <a:rPr lang="en-US" sz="3600" kern="10" dirty="0" smtClean="0">
                <a:ln w="9525">
                  <a:solidFill>
                    <a:srgbClr val="000000"/>
                  </a:solidFill>
                  <a:round/>
                  <a:headEnd/>
                  <a:tailEnd/>
                </a:ln>
                <a:solidFill>
                  <a:srgbClr val="548DD4"/>
                </a:solidFill>
                <a:latin typeface="Arial Black"/>
                <a:cs typeface="+mn-cs"/>
              </a:rPr>
              <a:t>The ROI Driven Sale</a:t>
            </a:r>
            <a:endParaRPr lang="en-US" sz="3600" kern="10" dirty="0">
              <a:ln w="9525">
                <a:solidFill>
                  <a:srgbClr val="000000"/>
                </a:solidFill>
                <a:round/>
                <a:headEnd/>
                <a:tailEnd/>
              </a:ln>
              <a:solidFill>
                <a:srgbClr val="548DD4"/>
              </a:solidFill>
              <a:latin typeface="Arial Black"/>
              <a:cs typeface="+mn-cs"/>
            </a:endParaRPr>
          </a:p>
        </p:txBody>
      </p:sp>
      <p:sp>
        <p:nvSpPr>
          <p:cNvPr id="20" name="WordArt 6"/>
          <p:cNvSpPr>
            <a:spLocks noChangeArrowheads="1" noChangeShapeType="1" noTextEdit="1"/>
          </p:cNvSpPr>
          <p:nvPr userDrawn="1"/>
        </p:nvSpPr>
        <p:spPr bwMode="auto">
          <a:xfrm>
            <a:off x="2362200" y="6447265"/>
            <a:ext cx="4724400" cy="21753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spc="0" dirty="0" smtClean="0">
                <a:ln w="9525">
                  <a:solidFill>
                    <a:srgbClr val="000000"/>
                  </a:solidFill>
                  <a:round/>
                  <a:headEnd/>
                  <a:tailEnd/>
                </a:ln>
                <a:solidFill>
                  <a:srgbClr val="548DD4"/>
                </a:solidFill>
                <a:effectLst/>
                <a:latin typeface="Arial Black"/>
              </a:rPr>
              <a:t>Optimize Sales Performance with an ROI-Focused</a:t>
            </a:r>
            <a:r>
              <a:rPr lang="en-US" sz="3600" kern="10" spc="0" baseline="0" dirty="0" smtClean="0">
                <a:ln w="9525">
                  <a:solidFill>
                    <a:srgbClr val="000000"/>
                  </a:solidFill>
                  <a:round/>
                  <a:headEnd/>
                  <a:tailEnd/>
                </a:ln>
                <a:solidFill>
                  <a:srgbClr val="548DD4"/>
                </a:solidFill>
                <a:effectLst/>
                <a:latin typeface="Arial Black"/>
              </a:rPr>
              <a:t> Sales Process </a:t>
            </a:r>
            <a:endParaRPr lang="en-US" sz="3600" kern="10" dirty="0">
              <a:ln w="9525">
                <a:solidFill>
                  <a:srgbClr val="000000"/>
                </a:solidFill>
                <a:round/>
                <a:headEnd/>
                <a:tailEnd/>
              </a:ln>
              <a:solidFill>
                <a:srgbClr val="548DD4"/>
              </a:solidFill>
              <a:latin typeface="Arial Black"/>
            </a:endParaRPr>
          </a:p>
        </p:txBody>
      </p:sp>
      <p:pic>
        <p:nvPicPr>
          <p:cNvPr id="16" name="Picture 15">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0824" y="6400800"/>
            <a:ext cx="890425" cy="381934"/>
          </a:xfrm>
          <a:prstGeom prst="rect">
            <a:avLst/>
          </a:prstGeom>
        </p:spPr>
      </p:pic>
      <p:pic>
        <p:nvPicPr>
          <p:cNvPr id="4" name="Picture 3">
            <a:hlinkClick r:id="rId2" action="ppaction://hlinksldjump"/>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152400"/>
            <a:ext cx="942649" cy="640538"/>
          </a:xfrm>
          <a:prstGeom prst="rect">
            <a:avLst/>
          </a:prstGeom>
        </p:spPr>
      </p:pic>
    </p:spTree>
    <p:extLst>
      <p:ext uri="{BB962C8B-B14F-4D97-AF65-F5344CB8AC3E}">
        <p14:creationId xmlns:p14="http://schemas.microsoft.com/office/powerpoint/2010/main" val="23709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095FC-9BCA-417E-B180-BE75FA013B42}" type="datetimeFigureOut">
              <a:rPr lang="en-US" smtClean="0"/>
              <a:t>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24ED8-1CA6-4155-B405-6827DB08FA54}" type="slidenum">
              <a:rPr lang="en-US" smtClean="0"/>
              <a:t>‹#›</a:t>
            </a:fld>
            <a:endParaRPr lang="en-US"/>
          </a:p>
        </p:txBody>
      </p:sp>
    </p:spTree>
    <p:extLst>
      <p:ext uri="{BB962C8B-B14F-4D97-AF65-F5344CB8AC3E}">
        <p14:creationId xmlns:p14="http://schemas.microsoft.com/office/powerpoint/2010/main" val="19581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095FC-9BCA-417E-B180-BE75FA013B42}" type="datetimeFigureOut">
              <a:rPr lang="en-US" smtClean="0"/>
              <a:t>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24ED8-1CA6-4155-B405-6827DB08FA54}" type="slidenum">
              <a:rPr lang="en-US" smtClean="0"/>
              <a:t>‹#›</a:t>
            </a:fld>
            <a:endParaRPr lang="en-US"/>
          </a:p>
        </p:txBody>
      </p:sp>
    </p:spTree>
    <p:extLst>
      <p:ext uri="{BB962C8B-B14F-4D97-AF65-F5344CB8AC3E}">
        <p14:creationId xmlns:p14="http://schemas.microsoft.com/office/powerpoint/2010/main" val="151114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095FC-9BCA-417E-B180-BE75FA013B42}" type="datetimeFigureOut">
              <a:rPr lang="en-US" smtClean="0"/>
              <a:t>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24ED8-1CA6-4155-B405-6827DB08FA54}" type="slidenum">
              <a:rPr lang="en-US" smtClean="0"/>
              <a:t>‹#›</a:t>
            </a:fld>
            <a:endParaRPr lang="en-US"/>
          </a:p>
        </p:txBody>
      </p:sp>
    </p:spTree>
    <p:extLst>
      <p:ext uri="{BB962C8B-B14F-4D97-AF65-F5344CB8AC3E}">
        <p14:creationId xmlns:p14="http://schemas.microsoft.com/office/powerpoint/2010/main" val="1960905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F095FC-9BCA-417E-B180-BE75FA013B42}" type="datetimeFigureOut">
              <a:rPr lang="en-US" smtClean="0"/>
              <a:t>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24ED8-1CA6-4155-B405-6827DB08FA54}" type="slidenum">
              <a:rPr lang="en-US" smtClean="0"/>
              <a:t>‹#›</a:t>
            </a:fld>
            <a:endParaRPr lang="en-US"/>
          </a:p>
        </p:txBody>
      </p:sp>
    </p:spTree>
    <p:extLst>
      <p:ext uri="{BB962C8B-B14F-4D97-AF65-F5344CB8AC3E}">
        <p14:creationId xmlns:p14="http://schemas.microsoft.com/office/powerpoint/2010/main" val="416713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F095FC-9BCA-417E-B180-BE75FA013B42}" type="datetimeFigureOut">
              <a:rPr lang="en-US" smtClean="0"/>
              <a:t>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24ED8-1CA6-4155-B405-6827DB08FA54}" type="slidenum">
              <a:rPr lang="en-US" smtClean="0"/>
              <a:t>‹#›</a:t>
            </a:fld>
            <a:endParaRPr lang="en-US"/>
          </a:p>
        </p:txBody>
      </p:sp>
    </p:spTree>
    <p:extLst>
      <p:ext uri="{BB962C8B-B14F-4D97-AF65-F5344CB8AC3E}">
        <p14:creationId xmlns:p14="http://schemas.microsoft.com/office/powerpoint/2010/main" val="149751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F095FC-9BCA-417E-B180-BE75FA013B42}" type="datetimeFigureOut">
              <a:rPr lang="en-US" smtClean="0"/>
              <a:t>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24ED8-1CA6-4155-B405-6827DB08FA54}" type="slidenum">
              <a:rPr lang="en-US" smtClean="0"/>
              <a:t>‹#›</a:t>
            </a:fld>
            <a:endParaRPr lang="en-US"/>
          </a:p>
        </p:txBody>
      </p:sp>
    </p:spTree>
    <p:extLst>
      <p:ext uri="{BB962C8B-B14F-4D97-AF65-F5344CB8AC3E}">
        <p14:creationId xmlns:p14="http://schemas.microsoft.com/office/powerpoint/2010/main" val="353780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F095FC-9BCA-417E-B180-BE75FA013B42}" type="datetimeFigureOut">
              <a:rPr lang="en-US" smtClean="0"/>
              <a:t>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D24ED8-1CA6-4155-B405-6827DB08FA54}" type="slidenum">
              <a:rPr lang="en-US" smtClean="0"/>
              <a:t>‹#›</a:t>
            </a:fld>
            <a:endParaRPr lang="en-US"/>
          </a:p>
        </p:txBody>
      </p:sp>
    </p:spTree>
    <p:extLst>
      <p:ext uri="{BB962C8B-B14F-4D97-AF65-F5344CB8AC3E}">
        <p14:creationId xmlns:p14="http://schemas.microsoft.com/office/powerpoint/2010/main" val="138549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095FC-9BCA-417E-B180-BE75FA013B42}" type="datetimeFigureOut">
              <a:rPr lang="en-US" smtClean="0"/>
              <a:t>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D24ED8-1CA6-4155-B405-6827DB08FA54}" type="slidenum">
              <a:rPr lang="en-US" smtClean="0"/>
              <a:t>‹#›</a:t>
            </a:fld>
            <a:endParaRPr lang="en-US"/>
          </a:p>
        </p:txBody>
      </p:sp>
    </p:spTree>
    <p:extLst>
      <p:ext uri="{BB962C8B-B14F-4D97-AF65-F5344CB8AC3E}">
        <p14:creationId xmlns:p14="http://schemas.microsoft.com/office/powerpoint/2010/main" val="82960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095FC-9BCA-417E-B180-BE75FA013B42}" type="datetimeFigureOut">
              <a:rPr lang="en-US" smtClean="0"/>
              <a:t>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24ED8-1CA6-4155-B405-6827DB08FA54}" type="slidenum">
              <a:rPr lang="en-US" smtClean="0"/>
              <a:t>‹#›</a:t>
            </a:fld>
            <a:endParaRPr lang="en-US"/>
          </a:p>
        </p:txBody>
      </p:sp>
    </p:spTree>
    <p:extLst>
      <p:ext uri="{BB962C8B-B14F-4D97-AF65-F5344CB8AC3E}">
        <p14:creationId xmlns:p14="http://schemas.microsoft.com/office/powerpoint/2010/main" val="3231011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095FC-9BCA-417E-B180-BE75FA013B42}" type="datetimeFigureOut">
              <a:rPr lang="en-US" smtClean="0"/>
              <a:t>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24ED8-1CA6-4155-B405-6827DB08FA54}" type="slidenum">
              <a:rPr lang="en-US" smtClean="0"/>
              <a:t>‹#›</a:t>
            </a:fld>
            <a:endParaRPr lang="en-US"/>
          </a:p>
        </p:txBody>
      </p:sp>
    </p:spTree>
    <p:extLst>
      <p:ext uri="{BB962C8B-B14F-4D97-AF65-F5344CB8AC3E}">
        <p14:creationId xmlns:p14="http://schemas.microsoft.com/office/powerpoint/2010/main" val="29523564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095FC-9BCA-417E-B180-BE75FA013B42}" type="datetimeFigureOut">
              <a:rPr lang="en-US" smtClean="0"/>
              <a:t>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24ED8-1CA6-4155-B405-6827DB08FA54}" type="slidenum">
              <a:rPr lang="en-US" smtClean="0"/>
              <a:t>‹#›</a:t>
            </a:fld>
            <a:endParaRPr lang="en-US"/>
          </a:p>
        </p:txBody>
      </p:sp>
    </p:spTree>
    <p:extLst>
      <p:ext uri="{BB962C8B-B14F-4D97-AF65-F5344CB8AC3E}">
        <p14:creationId xmlns:p14="http://schemas.microsoft.com/office/powerpoint/2010/main" val="519666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package" Target="../embeddings/Microsoft_Excel_Macro-Enabled_Worksheet1.xlsm"/><Relationship Id="rId5"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package" Target="../embeddings/Microsoft_Excel_Macro-Enabled_Worksheet2.xlsm"/><Relationship Id="rId5"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package" Target="../embeddings/Microsoft_Excel_Macro-Enabled_Worksheet3.xlsm"/><Relationship Id="rId5" Type="http://schemas.openxmlformats.org/officeDocument/2006/relationships/image" Target="../media/image11.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6.xml"/><Relationship Id="rId5" Type="http://schemas.openxmlformats.org/officeDocument/2006/relationships/slide" Target="slide20.xml"/><Relationship Id="rId6" Type="http://schemas.openxmlformats.org/officeDocument/2006/relationships/slide" Target="slide23.xml"/><Relationship Id="rId7" Type="http://schemas.openxmlformats.org/officeDocument/2006/relationships/slide" Target="slide25.xml"/><Relationship Id="rId8" Type="http://schemas.openxmlformats.org/officeDocument/2006/relationships/slide" Target="slide27.xml"/><Relationship Id="rId9" Type="http://schemas.openxmlformats.org/officeDocument/2006/relationships/slide" Target="slide43.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514600"/>
            <a:ext cx="6616855" cy="3048000"/>
          </a:xfrm>
        </p:spPr>
        <p:txBody>
          <a:bodyPr vert="horz" lIns="91440" tIns="45720" rIns="91440" bIns="45720" rtlCol="0">
            <a:noAutofit/>
          </a:bodyPr>
          <a:lstStyle/>
          <a:p>
            <a:pPr>
              <a:spcBef>
                <a:spcPts val="0"/>
              </a:spcBef>
              <a:spcAft>
                <a:spcPts val="600"/>
              </a:spcAft>
            </a:pPr>
            <a:r>
              <a:rPr lang="en-US" sz="1800" b="1" dirty="0" smtClean="0">
                <a:solidFill>
                  <a:schemeClr val="tx1"/>
                </a:solidFill>
                <a:latin typeface="Arial" pitchFamily="34" charset="0"/>
                <a:cs typeface="Arial" pitchFamily="34" charset="0"/>
              </a:rPr>
              <a:t>This slide set drawn from the book ‘The ROI Driven Sale’ describes a </a:t>
            </a:r>
            <a:r>
              <a:rPr lang="en-US" sz="1800" b="1" dirty="0">
                <a:solidFill>
                  <a:schemeClr val="tx1"/>
                </a:solidFill>
                <a:latin typeface="Arial" pitchFamily="34" charset="0"/>
                <a:cs typeface="Arial" pitchFamily="34" charset="0"/>
              </a:rPr>
              <a:t>logically structured, step-by-step method </a:t>
            </a:r>
            <a:r>
              <a:rPr lang="en-US" sz="1800" b="1" dirty="0" smtClean="0">
                <a:solidFill>
                  <a:schemeClr val="tx1"/>
                </a:solidFill>
                <a:latin typeface="Arial" pitchFamily="34" charset="0"/>
                <a:cs typeface="Arial" pitchFamily="34" charset="0"/>
              </a:rPr>
              <a:t>of</a:t>
            </a:r>
            <a:r>
              <a:rPr lang="en-US" sz="1800" b="1" dirty="0" smtClean="0">
                <a:solidFill>
                  <a:schemeClr val="tx1"/>
                </a:solidFill>
                <a:latin typeface="Arial" pitchFamily="34" charset="0"/>
                <a:cs typeface="Arial" pitchFamily="34" charset="0"/>
              </a:rPr>
              <a:t>:</a:t>
            </a:r>
            <a:endParaRPr lang="en-US" sz="1800" b="1" dirty="0" smtClean="0">
              <a:solidFill>
                <a:schemeClr val="tx1"/>
              </a:solidFill>
              <a:latin typeface="Arial" pitchFamily="34" charset="0"/>
              <a:cs typeface="Arial" pitchFamily="34" charset="0"/>
            </a:endParaRPr>
          </a:p>
          <a:p>
            <a:pPr marL="285750" indent="-285750">
              <a:spcBef>
                <a:spcPts val="0"/>
              </a:spcBef>
              <a:buFont typeface="Courier New" panose="02070309020205020404" pitchFamily="49" charset="0"/>
              <a:buChar char="o"/>
            </a:pPr>
            <a:r>
              <a:rPr lang="en-US" sz="1800" b="1" dirty="0" smtClean="0">
                <a:solidFill>
                  <a:schemeClr val="tx1"/>
                </a:solidFill>
                <a:latin typeface="Arial" pitchFamily="34" charset="0"/>
                <a:cs typeface="Arial" pitchFamily="34" charset="0"/>
              </a:rPr>
              <a:t>Finding suspects</a:t>
            </a:r>
          </a:p>
          <a:p>
            <a:pPr marL="285750" indent="-285750">
              <a:spcBef>
                <a:spcPts val="0"/>
              </a:spcBef>
              <a:buFont typeface="Courier New" panose="02070309020205020404" pitchFamily="49" charset="0"/>
              <a:buChar char="o"/>
            </a:pPr>
            <a:r>
              <a:rPr lang="en-US" sz="1800" b="1" dirty="0" smtClean="0">
                <a:solidFill>
                  <a:schemeClr val="tx1"/>
                </a:solidFill>
                <a:latin typeface="Arial" pitchFamily="34" charset="0"/>
                <a:cs typeface="Arial" pitchFamily="34" charset="0"/>
              </a:rPr>
              <a:t>Converting </a:t>
            </a:r>
            <a:r>
              <a:rPr lang="en-US" sz="1800" b="1" dirty="0">
                <a:solidFill>
                  <a:schemeClr val="tx1"/>
                </a:solidFill>
                <a:latin typeface="Arial" pitchFamily="34" charset="0"/>
                <a:cs typeface="Arial" pitchFamily="34" charset="0"/>
              </a:rPr>
              <a:t>them to </a:t>
            </a:r>
            <a:r>
              <a:rPr lang="en-US" sz="1800" b="1" dirty="0" smtClean="0">
                <a:solidFill>
                  <a:schemeClr val="tx1"/>
                </a:solidFill>
                <a:latin typeface="Arial" pitchFamily="34" charset="0"/>
                <a:cs typeface="Arial" pitchFamily="34" charset="0"/>
              </a:rPr>
              <a:t>leads</a:t>
            </a:r>
          </a:p>
          <a:p>
            <a:pPr marL="285750" indent="-285750">
              <a:spcBef>
                <a:spcPts val="0"/>
              </a:spcBef>
              <a:buFont typeface="Courier New" panose="02070309020205020404" pitchFamily="49" charset="0"/>
              <a:buChar char="o"/>
            </a:pPr>
            <a:r>
              <a:rPr lang="en-US" sz="1800" b="1" dirty="0" smtClean="0">
                <a:solidFill>
                  <a:schemeClr val="tx1"/>
                </a:solidFill>
                <a:latin typeface="Arial" pitchFamily="34" charset="0"/>
                <a:cs typeface="Arial" pitchFamily="34" charset="0"/>
              </a:rPr>
              <a:t>Nurturing </a:t>
            </a:r>
            <a:r>
              <a:rPr lang="en-US" sz="1800" b="1" dirty="0">
                <a:solidFill>
                  <a:schemeClr val="tx1"/>
                </a:solidFill>
                <a:latin typeface="Arial" pitchFamily="34" charset="0"/>
                <a:cs typeface="Arial" pitchFamily="34" charset="0"/>
              </a:rPr>
              <a:t>them into </a:t>
            </a:r>
            <a:r>
              <a:rPr lang="en-US" sz="1800" b="1" dirty="0" smtClean="0">
                <a:solidFill>
                  <a:schemeClr val="tx1"/>
                </a:solidFill>
                <a:latin typeface="Arial" pitchFamily="34" charset="0"/>
                <a:cs typeface="Arial" pitchFamily="34" charset="0"/>
              </a:rPr>
              <a:t>opportunities</a:t>
            </a:r>
          </a:p>
          <a:p>
            <a:pPr marL="285750" indent="-285750">
              <a:spcBef>
                <a:spcPts val="0"/>
              </a:spcBef>
              <a:spcAft>
                <a:spcPts val="600"/>
              </a:spcAft>
              <a:buFont typeface="Courier New" panose="02070309020205020404" pitchFamily="49" charset="0"/>
              <a:buChar char="o"/>
            </a:pPr>
            <a:r>
              <a:rPr lang="en-US" sz="1800" b="1" dirty="0" smtClean="0">
                <a:solidFill>
                  <a:schemeClr val="tx1"/>
                </a:solidFill>
                <a:latin typeface="Arial" pitchFamily="34" charset="0"/>
                <a:cs typeface="Arial" pitchFamily="34" charset="0"/>
              </a:rPr>
              <a:t>Closing the </a:t>
            </a:r>
            <a:r>
              <a:rPr lang="en-US" sz="1800" b="1" dirty="0" smtClean="0">
                <a:solidFill>
                  <a:schemeClr val="tx1"/>
                </a:solidFill>
                <a:latin typeface="Arial" pitchFamily="34" charset="0"/>
                <a:cs typeface="Arial" pitchFamily="34" charset="0"/>
              </a:rPr>
              <a:t>Sale</a:t>
            </a:r>
          </a:p>
          <a:p>
            <a:pPr>
              <a:spcBef>
                <a:spcPts val="0"/>
              </a:spcBef>
            </a:pPr>
            <a:r>
              <a:rPr lang="en-US" sz="1800" b="1" dirty="0" smtClean="0">
                <a:solidFill>
                  <a:schemeClr val="tx1"/>
                </a:solidFill>
                <a:latin typeface="Arial" pitchFamily="34" charset="0"/>
                <a:cs typeface="Arial" pitchFamily="34" charset="0"/>
              </a:rPr>
              <a:t>While the approach described in this slide set applies to large and complex sales, it contains universal concepts that are as valuable to small entrepreneurs as to major equipment or services suppliers.</a:t>
            </a:r>
            <a:endParaRPr lang="en-US" sz="1800" b="1" dirty="0">
              <a:solidFill>
                <a:schemeClr val="tx1"/>
              </a:solidFill>
              <a:latin typeface="Arial" pitchFamily="34" charset="0"/>
              <a:cs typeface="Arial" pitchFamily="34" charset="0"/>
            </a:endParaRPr>
          </a:p>
        </p:txBody>
      </p:sp>
      <p:sp>
        <p:nvSpPr>
          <p:cNvPr id="17" name="Rectangle 16"/>
          <p:cNvSpPr/>
          <p:nvPr/>
        </p:nvSpPr>
        <p:spPr>
          <a:xfrm>
            <a:off x="0" y="58674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35255" y="1828800"/>
            <a:ext cx="6248400" cy="533400"/>
          </a:xfrm>
        </p:spPr>
        <p:txBody>
          <a:bodyPr>
            <a:noAutofit/>
          </a:bodyPr>
          <a:lstStyle/>
          <a:p>
            <a:pPr algn="ctr"/>
            <a:r>
              <a:rPr lang="en-US" sz="2000" b="1" dirty="0" smtClean="0">
                <a:latin typeface="Arial" pitchFamily="34" charset="0"/>
                <a:cs typeface="Arial" pitchFamily="34" charset="0"/>
              </a:rPr>
              <a:t>Follow the Road to Revenue</a:t>
            </a:r>
            <a:endParaRPr lang="en-US" sz="2000" b="1" dirty="0">
              <a:latin typeface="Arial" pitchFamily="34" charset="0"/>
              <a:cs typeface="Arial" pitchFamily="34" charset="0"/>
            </a:endParaRPr>
          </a:p>
        </p:txBody>
      </p:sp>
      <p:grpSp>
        <p:nvGrpSpPr>
          <p:cNvPr id="8" name="Group 7"/>
          <p:cNvGrpSpPr/>
          <p:nvPr/>
        </p:nvGrpSpPr>
        <p:grpSpPr>
          <a:xfrm>
            <a:off x="533400" y="457200"/>
            <a:ext cx="8040624" cy="1131880"/>
            <a:chOff x="1143000" y="457200"/>
            <a:chExt cx="6781800" cy="1131880"/>
          </a:xfrm>
        </p:grpSpPr>
        <p:sp>
          <p:nvSpPr>
            <p:cNvPr id="9" name="WordArt 6"/>
            <p:cNvSpPr>
              <a:spLocks noChangeArrowheads="1" noChangeShapeType="1" noTextEdit="1"/>
            </p:cNvSpPr>
            <p:nvPr/>
          </p:nvSpPr>
          <p:spPr bwMode="auto">
            <a:xfrm>
              <a:off x="2971800" y="457200"/>
              <a:ext cx="3200400" cy="40248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spc="0" dirty="0" smtClean="0">
                  <a:ln w="9525">
                    <a:solidFill>
                      <a:srgbClr val="000000"/>
                    </a:solidFill>
                    <a:round/>
                    <a:headEnd/>
                    <a:tailEnd/>
                  </a:ln>
                  <a:solidFill>
                    <a:srgbClr val="548DD4"/>
                  </a:solidFill>
                  <a:effectLst/>
                  <a:latin typeface="Arial Black"/>
                </a:rPr>
                <a:t>The ROI Driven </a:t>
              </a:r>
              <a:r>
                <a:rPr lang="en-US" sz="3600" kern="10" spc="0" dirty="0" smtClean="0">
                  <a:ln w="9525">
                    <a:solidFill>
                      <a:srgbClr val="000000"/>
                    </a:solidFill>
                    <a:round/>
                    <a:headEnd/>
                    <a:tailEnd/>
                  </a:ln>
                  <a:solidFill>
                    <a:srgbClr val="548DD4"/>
                  </a:solidFill>
                  <a:effectLst/>
                  <a:latin typeface="Arial Black"/>
                </a:rPr>
                <a:t>Sale</a:t>
              </a:r>
              <a:endParaRPr lang="en-US" sz="3600" kern="10" dirty="0">
                <a:ln w="9525">
                  <a:solidFill>
                    <a:srgbClr val="000000"/>
                  </a:solidFill>
                  <a:round/>
                  <a:headEnd/>
                  <a:tailEnd/>
                </a:ln>
                <a:solidFill>
                  <a:srgbClr val="548DD4"/>
                </a:solidFill>
                <a:latin typeface="Arial Black"/>
              </a:endParaRPr>
            </a:p>
          </p:txBody>
        </p:sp>
        <p:sp>
          <p:nvSpPr>
            <p:cNvPr id="10" name="WordArt 6"/>
            <p:cNvSpPr>
              <a:spLocks noChangeArrowheads="1" noChangeShapeType="1" noTextEdit="1"/>
            </p:cNvSpPr>
            <p:nvPr/>
          </p:nvSpPr>
          <p:spPr bwMode="auto">
            <a:xfrm>
              <a:off x="1143000" y="990600"/>
              <a:ext cx="6781800" cy="3925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spc="0" dirty="0" smtClean="0">
                  <a:ln w="9525">
                    <a:solidFill>
                      <a:srgbClr val="000000"/>
                    </a:solidFill>
                    <a:round/>
                    <a:headEnd/>
                    <a:tailEnd/>
                  </a:ln>
                  <a:solidFill>
                    <a:srgbClr val="548DD4"/>
                  </a:solidFill>
                  <a:effectLst/>
                  <a:latin typeface="Arial Black"/>
                </a:rPr>
                <a:t>Optimize Sales Performance with an ROI-Focused Sales Process</a:t>
              </a:r>
              <a:endParaRPr lang="en-US" sz="3600" kern="10" dirty="0">
                <a:ln w="9525">
                  <a:solidFill>
                    <a:srgbClr val="000000"/>
                  </a:solidFill>
                  <a:round/>
                  <a:headEnd/>
                  <a:tailEnd/>
                </a:ln>
                <a:solidFill>
                  <a:srgbClr val="548DD4"/>
                </a:solidFill>
                <a:latin typeface="Arial Black"/>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781800" cy="6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5795284"/>
            <a:ext cx="1944624" cy="834115"/>
          </a:xfrm>
          <a:prstGeom prst="rect">
            <a:avLst/>
          </a:prstGeom>
        </p:spPr>
      </p:pic>
    </p:spTree>
    <p:extLst>
      <p:ext uri="{BB962C8B-B14F-4D97-AF65-F5344CB8AC3E}">
        <p14:creationId xmlns:p14="http://schemas.microsoft.com/office/powerpoint/2010/main" val="34769425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lstStyle/>
          <a:p>
            <a:r>
              <a:rPr lang="en-US" b="1" dirty="0"/>
              <a:t>Manage the Sales Funnel</a:t>
            </a:r>
          </a:p>
        </p:txBody>
      </p:sp>
      <p:sp>
        <p:nvSpPr>
          <p:cNvPr id="16" name="TextBox 15"/>
          <p:cNvSpPr txBox="1"/>
          <p:nvPr/>
        </p:nvSpPr>
        <p:spPr>
          <a:xfrm>
            <a:off x="914400" y="1371600"/>
            <a:ext cx="3635022" cy="1323439"/>
          </a:xfrm>
          <a:prstGeom prst="rect">
            <a:avLst/>
          </a:prstGeom>
          <a:noFill/>
        </p:spPr>
        <p:txBody>
          <a:bodyPr wrap="square" rtlCol="0">
            <a:spAutoFit/>
          </a:bodyPr>
          <a:lstStyle/>
          <a:p>
            <a:pPr lvl="0"/>
            <a:r>
              <a:rPr lang="en-US" sz="1600" dirty="0">
                <a:latin typeface="+mj-lt"/>
              </a:rPr>
              <a:t>With the new type of buyer it is </a:t>
            </a:r>
            <a:r>
              <a:rPr lang="en-US" sz="1600" dirty="0" smtClean="0">
                <a:latin typeface="+mj-lt"/>
              </a:rPr>
              <a:t>important to </a:t>
            </a:r>
            <a:r>
              <a:rPr lang="en-US" sz="1600" dirty="0">
                <a:latin typeface="+mj-lt"/>
              </a:rPr>
              <a:t>note that marketing efforts don’t end once </a:t>
            </a:r>
            <a:r>
              <a:rPr lang="en-US" sz="1600" dirty="0" smtClean="0">
                <a:latin typeface="+mj-lt"/>
              </a:rPr>
              <a:t> a </a:t>
            </a:r>
            <a:r>
              <a:rPr lang="en-US" sz="1600" dirty="0">
                <a:latin typeface="+mj-lt"/>
              </a:rPr>
              <a:t>new lead comes into the system – known as </a:t>
            </a:r>
          </a:p>
          <a:p>
            <a:pPr lvl="0"/>
            <a:r>
              <a:rPr lang="en-US" sz="1600" dirty="0">
                <a:latin typeface="+mj-lt"/>
              </a:rPr>
              <a:t>Top of the Funnel (TOFU) marketing. </a:t>
            </a:r>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Marketing</a:t>
            </a:r>
          </a:p>
          <a:p>
            <a:pPr lvl="0" algn="ctr"/>
            <a:r>
              <a:rPr lang="en-US" sz="1200" b="1" dirty="0" smtClean="0">
                <a:latin typeface="+mj-lt"/>
              </a:rPr>
              <a:t>Chapter 1</a:t>
            </a:r>
            <a:endParaRPr lang="en-US" sz="1100" dirty="0">
              <a:latin typeface="+mj-lt"/>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614311"/>
            <a:ext cx="3276600" cy="4405489"/>
          </a:xfrm>
          <a:prstGeom prst="rect">
            <a:avLst/>
          </a:prstGeom>
          <a:noFill/>
        </p:spPr>
      </p:pic>
      <p:sp>
        <p:nvSpPr>
          <p:cNvPr id="8" name="TextBox 7"/>
          <p:cNvSpPr txBox="1"/>
          <p:nvPr/>
        </p:nvSpPr>
        <p:spPr>
          <a:xfrm>
            <a:off x="936978" y="2638961"/>
            <a:ext cx="4397022" cy="3693318"/>
          </a:xfrm>
          <a:prstGeom prst="rect">
            <a:avLst/>
          </a:prstGeom>
          <a:noFill/>
        </p:spPr>
        <p:txBody>
          <a:bodyPr wrap="square" rtlCol="0">
            <a:spAutoFit/>
          </a:bodyPr>
          <a:lstStyle/>
          <a:p>
            <a:pPr lvl="0">
              <a:spcAft>
                <a:spcPts val="600"/>
              </a:spcAft>
            </a:pPr>
            <a:r>
              <a:rPr lang="en-US" sz="1600" dirty="0" smtClean="0">
                <a:latin typeface="+mj-lt"/>
              </a:rPr>
              <a:t>Successful marketers </a:t>
            </a:r>
            <a:r>
              <a:rPr lang="en-US" sz="1600" dirty="0">
                <a:latin typeface="+mj-lt"/>
              </a:rPr>
              <a:t>invest in lead nurturing and other Middle of the Funnel (MOFU) techniques to build relationships and trust – earning the lead’s business once he or she is finally ready to buy. This holistic strategy focuses on getting the timing right and engaging leads with relevant content</a:t>
            </a:r>
            <a:r>
              <a:rPr lang="en-US" sz="1600" dirty="0" smtClean="0">
                <a:latin typeface="+mj-lt"/>
              </a:rPr>
              <a:t>.</a:t>
            </a:r>
          </a:p>
          <a:p>
            <a:pPr lvl="0">
              <a:spcAft>
                <a:spcPts val="600"/>
              </a:spcAft>
            </a:pPr>
            <a:r>
              <a:rPr lang="en-US" sz="1600" dirty="0">
                <a:latin typeface="+mj-lt"/>
              </a:rPr>
              <a:t>The best marketing programs have intentional measurement strategies planned in advance, answering these questions: </a:t>
            </a:r>
          </a:p>
          <a:p>
            <a:pPr marL="285750" lvl="0" indent="-285750">
              <a:buFont typeface="Courier New"/>
              <a:buChar char="o"/>
            </a:pPr>
            <a:r>
              <a:rPr lang="en-US" sz="1600" dirty="0" smtClean="0">
                <a:latin typeface="+mj-lt"/>
              </a:rPr>
              <a:t>What </a:t>
            </a:r>
            <a:r>
              <a:rPr lang="en-US" sz="1600" dirty="0">
                <a:latin typeface="+mj-lt"/>
              </a:rPr>
              <a:t>will we measure? </a:t>
            </a:r>
          </a:p>
          <a:p>
            <a:pPr marL="285750" lvl="0" indent="-285750">
              <a:buFont typeface="Courier New"/>
              <a:buChar char="o"/>
            </a:pPr>
            <a:r>
              <a:rPr lang="en-US" sz="1600" dirty="0">
                <a:latin typeface="+mj-lt"/>
              </a:rPr>
              <a:t>When will we measure? </a:t>
            </a:r>
          </a:p>
          <a:p>
            <a:pPr marL="285750" lvl="0" indent="-285750">
              <a:buFont typeface="Courier New"/>
              <a:buChar char="o"/>
            </a:pPr>
            <a:r>
              <a:rPr lang="en-US" sz="1600" dirty="0">
                <a:latin typeface="+mj-lt"/>
              </a:rPr>
              <a:t>How will we measure?</a:t>
            </a:r>
          </a:p>
          <a:p>
            <a:pPr lvl="0"/>
            <a:endParaRPr lang="en-US" sz="1600" dirty="0">
              <a:latin typeface="+mj-lt"/>
            </a:endParaRPr>
          </a:p>
        </p:txBody>
      </p:sp>
    </p:spTree>
    <p:extLst>
      <p:ext uri="{BB962C8B-B14F-4D97-AF65-F5344CB8AC3E}">
        <p14:creationId xmlns:p14="http://schemas.microsoft.com/office/powerpoint/2010/main" val="8649236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lstStyle/>
          <a:p>
            <a:r>
              <a:rPr lang="en-US" b="1" dirty="0"/>
              <a:t>Create Leadership Buzz</a:t>
            </a:r>
          </a:p>
        </p:txBody>
      </p:sp>
      <p:sp>
        <p:nvSpPr>
          <p:cNvPr id="16" name="TextBox 15"/>
          <p:cNvSpPr txBox="1"/>
          <p:nvPr/>
        </p:nvSpPr>
        <p:spPr>
          <a:xfrm>
            <a:off x="914400" y="1524000"/>
            <a:ext cx="7270044" cy="4339650"/>
          </a:xfrm>
          <a:prstGeom prst="rect">
            <a:avLst/>
          </a:prstGeom>
          <a:noFill/>
        </p:spPr>
        <p:txBody>
          <a:bodyPr wrap="square" rtlCol="0">
            <a:spAutoFit/>
          </a:bodyPr>
          <a:lstStyle/>
          <a:p>
            <a:pPr lvl="0">
              <a:spcAft>
                <a:spcPts val="600"/>
              </a:spcAft>
            </a:pPr>
            <a:r>
              <a:rPr lang="en-US" sz="1600" dirty="0">
                <a:latin typeface="+mj-lt"/>
              </a:rPr>
              <a:t>Individuals and businesses that can effectively communicate expertise as leaders and create “buzz” are well positioned to develop relationships as trusted advisors and build a loyal following for the business solution they </a:t>
            </a:r>
            <a:r>
              <a:rPr lang="en-US" sz="1600" dirty="0" smtClean="0">
                <a:latin typeface="+mj-lt"/>
              </a:rPr>
              <a:t>offer.</a:t>
            </a:r>
          </a:p>
          <a:p>
            <a:pPr marL="285750" lvl="0" indent="-285750">
              <a:spcAft>
                <a:spcPts val="600"/>
              </a:spcAft>
              <a:buFont typeface="Courier New"/>
              <a:buChar char="o"/>
            </a:pPr>
            <a:r>
              <a:rPr lang="en-US" sz="1600" dirty="0">
                <a:latin typeface="+mj-lt"/>
              </a:rPr>
              <a:t>Generally speaking, there are four characteristics most crucial to executive presence necessary to create leadership </a:t>
            </a:r>
            <a:r>
              <a:rPr lang="en-US" sz="1600" dirty="0" smtClean="0">
                <a:latin typeface="+mj-lt"/>
              </a:rPr>
              <a:t>buzz:</a:t>
            </a:r>
            <a:r>
              <a:rPr lang="en-US" sz="1600" dirty="0">
                <a:latin typeface="+mj-lt"/>
              </a:rPr>
              <a:t>  </a:t>
            </a:r>
            <a:br>
              <a:rPr lang="en-US" sz="1600" dirty="0">
                <a:latin typeface="+mj-lt"/>
              </a:rPr>
            </a:br>
            <a:r>
              <a:rPr lang="en-US" sz="1600" dirty="0">
                <a:latin typeface="+mj-lt"/>
              </a:rPr>
              <a:t>Demeanor </a:t>
            </a:r>
            <a:r>
              <a:rPr lang="en-US" sz="1600" dirty="0" smtClean="0">
                <a:latin typeface="+mj-lt"/>
              </a:rPr>
              <a:t>– The </a:t>
            </a:r>
            <a:r>
              <a:rPr lang="en-US" sz="1600" dirty="0">
                <a:latin typeface="+mj-lt"/>
              </a:rPr>
              <a:t>right dress, hygiene, posture and demeanor convey a professional, executive image.</a:t>
            </a:r>
          </a:p>
          <a:p>
            <a:pPr marL="285750" lvl="0" indent="-285750">
              <a:spcAft>
                <a:spcPts val="600"/>
              </a:spcAft>
              <a:buFont typeface="Courier New"/>
              <a:buChar char="o"/>
            </a:pPr>
            <a:r>
              <a:rPr lang="en-US" sz="1600" dirty="0">
                <a:latin typeface="+mj-lt"/>
              </a:rPr>
              <a:t>Communicate Insight – speak the business language important to your prospective customers and educate them with new ideas and perspectives, while connecting your ideas with their business strategy. </a:t>
            </a:r>
          </a:p>
          <a:p>
            <a:pPr marL="285750" lvl="0" indent="-285750">
              <a:spcAft>
                <a:spcPts val="600"/>
              </a:spcAft>
              <a:buFont typeface="Courier New"/>
              <a:buChar char="o"/>
            </a:pPr>
            <a:r>
              <a:rPr lang="en-US" sz="1600" dirty="0">
                <a:latin typeface="+mj-lt"/>
              </a:rPr>
              <a:t>Personalize – connect with those you’re speaking to by adapting your style and developing rapport with them. Actively listen and be open to other points of view.</a:t>
            </a:r>
          </a:p>
          <a:p>
            <a:pPr marL="285750" lvl="0" indent="-285750">
              <a:spcAft>
                <a:spcPts val="600"/>
              </a:spcAft>
              <a:buFont typeface="Courier New"/>
              <a:buChar char="o"/>
            </a:pPr>
            <a:r>
              <a:rPr lang="en-US" sz="1600" dirty="0">
                <a:latin typeface="+mj-lt"/>
              </a:rPr>
              <a:t>Results – work to develop a reputation as one who gets results, is a thought leader, and goes above and beyond to get the job done. Spark new thinking, and stir passion. </a:t>
            </a: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Marketing</a:t>
            </a:r>
          </a:p>
          <a:p>
            <a:pPr lvl="0" algn="ctr"/>
            <a:r>
              <a:rPr lang="en-US" sz="1200" b="1" dirty="0" smtClean="0">
                <a:latin typeface="+mj-lt"/>
              </a:rPr>
              <a:t>Chapter 1</a:t>
            </a:r>
            <a:endParaRPr lang="en-US" sz="1100" dirty="0">
              <a:latin typeface="+mj-lt"/>
            </a:endParaRPr>
          </a:p>
        </p:txBody>
      </p:sp>
    </p:spTree>
    <p:extLst>
      <p:ext uri="{BB962C8B-B14F-4D97-AF65-F5344CB8AC3E}">
        <p14:creationId xmlns:p14="http://schemas.microsoft.com/office/powerpoint/2010/main" val="8649236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lstStyle/>
          <a:p>
            <a:r>
              <a:rPr lang="en-US" b="1" dirty="0"/>
              <a:t>Convert Suspects to Leads</a:t>
            </a:r>
          </a:p>
        </p:txBody>
      </p:sp>
      <p:sp>
        <p:nvSpPr>
          <p:cNvPr id="16" name="TextBox 15"/>
          <p:cNvSpPr txBox="1"/>
          <p:nvPr/>
        </p:nvSpPr>
        <p:spPr>
          <a:xfrm>
            <a:off x="914400" y="1600200"/>
            <a:ext cx="7270044" cy="4355039"/>
          </a:xfrm>
          <a:prstGeom prst="rect">
            <a:avLst/>
          </a:prstGeom>
          <a:noFill/>
        </p:spPr>
        <p:txBody>
          <a:bodyPr wrap="square" rtlCol="0">
            <a:spAutoFit/>
          </a:bodyPr>
          <a:lstStyle/>
          <a:p>
            <a:pPr lvl="0"/>
            <a:r>
              <a:rPr lang="en-US" sz="1600" dirty="0">
                <a:latin typeface="+mj-lt"/>
              </a:rPr>
              <a:t>The impact of a ‘fit-first’ approach is enormous. In many organizations, 50% of sales energy is spent on prospects who never convert</a:t>
            </a:r>
            <a:r>
              <a:rPr lang="en-US" sz="1600" dirty="0" smtClean="0">
                <a:latin typeface="+mj-lt"/>
              </a:rPr>
              <a:t>.</a:t>
            </a:r>
          </a:p>
          <a:p>
            <a:pPr lvl="0"/>
            <a:endParaRPr lang="en-US" sz="1600" dirty="0">
              <a:latin typeface="+mj-lt"/>
            </a:endParaRPr>
          </a:p>
          <a:p>
            <a:pPr lvl="0">
              <a:spcAft>
                <a:spcPts val="600"/>
              </a:spcAft>
            </a:pPr>
            <a:r>
              <a:rPr lang="en-US" sz="1600" dirty="0">
                <a:latin typeface="+mj-lt"/>
              </a:rPr>
              <a:t>If you haven’t yet developed a lead management system, that is the best place to start. Collaboratively establish agreed-upon definitions of process steps leading to a ‘qualified lead</a:t>
            </a:r>
            <a:r>
              <a:rPr lang="en-US" sz="1600" dirty="0" smtClean="0">
                <a:latin typeface="+mj-lt"/>
              </a:rPr>
              <a:t>’:</a:t>
            </a:r>
          </a:p>
          <a:p>
            <a:pPr marL="285750" lvl="0" indent="-285750">
              <a:buFont typeface="Courier New"/>
              <a:buChar char="o"/>
            </a:pPr>
            <a:r>
              <a:rPr lang="en-US" sz="1600" dirty="0">
                <a:latin typeface="+mj-lt"/>
              </a:rPr>
              <a:t>Know your ideal prospective customer ‘profile fit’ </a:t>
            </a:r>
          </a:p>
          <a:p>
            <a:pPr marL="285750" lvl="0" indent="-285750">
              <a:buFont typeface="Courier New"/>
              <a:buChar char="o"/>
            </a:pPr>
            <a:r>
              <a:rPr lang="en-US" sz="1600" dirty="0">
                <a:latin typeface="+mj-lt"/>
              </a:rPr>
              <a:t>Define and agree on lead stages and lead terminology </a:t>
            </a:r>
          </a:p>
          <a:p>
            <a:pPr marL="285750" lvl="0" indent="-285750">
              <a:buFont typeface="Courier New"/>
              <a:buChar char="o"/>
            </a:pPr>
            <a:r>
              <a:rPr lang="en-US" sz="1600" dirty="0">
                <a:latin typeface="+mj-lt"/>
              </a:rPr>
              <a:t>Understand the difference between interest and intent</a:t>
            </a:r>
          </a:p>
          <a:p>
            <a:pPr marL="285750" lvl="0" indent="-285750">
              <a:buFont typeface="Courier New"/>
              <a:buChar char="o"/>
            </a:pPr>
            <a:r>
              <a:rPr lang="en-US" sz="1600" dirty="0">
                <a:latin typeface="+mj-lt"/>
              </a:rPr>
              <a:t>Give your leads a score and a grade</a:t>
            </a:r>
          </a:p>
          <a:p>
            <a:pPr marL="285750" lvl="0" indent="-285750">
              <a:buFont typeface="Courier New"/>
              <a:buChar char="o"/>
            </a:pPr>
            <a:r>
              <a:rPr lang="en-US" sz="1600" dirty="0">
                <a:latin typeface="+mj-lt"/>
              </a:rPr>
              <a:t>Stay top of mind with non-sales-ready leads, be visible</a:t>
            </a:r>
          </a:p>
          <a:p>
            <a:pPr marL="285750" lvl="0" indent="-285750">
              <a:buFont typeface="Courier New"/>
              <a:buChar char="o"/>
            </a:pPr>
            <a:r>
              <a:rPr lang="en-US" sz="1600" dirty="0">
                <a:latin typeface="+mj-lt"/>
              </a:rPr>
              <a:t>Create engaging, supporting content</a:t>
            </a:r>
          </a:p>
          <a:p>
            <a:pPr marL="285750" lvl="0" indent="-285750">
              <a:buFont typeface="Courier New"/>
              <a:buChar char="o"/>
            </a:pPr>
            <a:r>
              <a:rPr lang="en-US" sz="1600" dirty="0">
                <a:latin typeface="+mj-lt"/>
              </a:rPr>
              <a:t>Be viewed as a trusted advisor</a:t>
            </a:r>
          </a:p>
          <a:p>
            <a:pPr marL="742950" lvl="1" indent="-285750">
              <a:buFont typeface="Courier New"/>
              <a:buChar char="o"/>
            </a:pPr>
            <a:r>
              <a:rPr lang="en-US" sz="1600" dirty="0">
                <a:latin typeface="+mj-lt"/>
              </a:rPr>
              <a:t>at a company level</a:t>
            </a:r>
          </a:p>
          <a:p>
            <a:pPr marL="742950" lvl="1" indent="-285750">
              <a:buFont typeface="Courier New"/>
              <a:buChar char="o"/>
            </a:pPr>
            <a:r>
              <a:rPr lang="en-US" sz="1600" dirty="0">
                <a:latin typeface="+mj-lt"/>
              </a:rPr>
              <a:t>at a sales rep level</a:t>
            </a:r>
          </a:p>
          <a:p>
            <a:pPr marL="285750" lvl="0" indent="-285750">
              <a:buFont typeface="Courier New"/>
              <a:buChar char="o"/>
            </a:pPr>
            <a:r>
              <a:rPr lang="en-US" sz="1600" dirty="0">
                <a:latin typeface="+mj-lt"/>
              </a:rPr>
              <a:t>Create opportunities that generate revenue. </a:t>
            </a:r>
          </a:p>
          <a:p>
            <a:pPr lvl="0"/>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Marketing</a:t>
            </a:r>
          </a:p>
          <a:p>
            <a:pPr lvl="0" algn="ctr"/>
            <a:r>
              <a:rPr lang="en-US" sz="1200" b="1" dirty="0" smtClean="0">
                <a:latin typeface="+mj-lt"/>
              </a:rPr>
              <a:t>Chapter 1</a:t>
            </a:r>
            <a:endParaRPr lang="en-US" sz="1100" dirty="0">
              <a:latin typeface="+mj-lt"/>
            </a:endParaRPr>
          </a:p>
        </p:txBody>
      </p:sp>
    </p:spTree>
    <p:extLst>
      <p:ext uri="{BB962C8B-B14F-4D97-AF65-F5344CB8AC3E}">
        <p14:creationId xmlns:p14="http://schemas.microsoft.com/office/powerpoint/2010/main" val="8649236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lstStyle/>
          <a:p>
            <a:r>
              <a:rPr lang="en-US" b="1" dirty="0"/>
              <a:t>Manage the Content</a:t>
            </a:r>
          </a:p>
        </p:txBody>
      </p:sp>
      <p:sp>
        <p:nvSpPr>
          <p:cNvPr id="16" name="TextBox 15"/>
          <p:cNvSpPr txBox="1"/>
          <p:nvPr/>
        </p:nvSpPr>
        <p:spPr>
          <a:xfrm>
            <a:off x="914400" y="1600200"/>
            <a:ext cx="7270044" cy="4185762"/>
          </a:xfrm>
          <a:prstGeom prst="rect">
            <a:avLst/>
          </a:prstGeom>
          <a:noFill/>
        </p:spPr>
        <p:txBody>
          <a:bodyPr wrap="square" rtlCol="0">
            <a:spAutoFit/>
          </a:bodyPr>
          <a:lstStyle/>
          <a:p>
            <a:pPr>
              <a:spcAft>
                <a:spcPts val="600"/>
              </a:spcAft>
            </a:pPr>
            <a:r>
              <a:rPr lang="en-US" sz="1600" dirty="0" smtClean="0">
                <a:latin typeface="+mj-lt"/>
              </a:rPr>
              <a:t>Senior </a:t>
            </a:r>
            <a:r>
              <a:rPr lang="en-US" sz="1600" dirty="0">
                <a:latin typeface="+mj-lt"/>
              </a:rPr>
              <a:t>Management, Sales, Marketing, Services, Development, Operations, and Support all have areas of expertise </a:t>
            </a:r>
            <a:r>
              <a:rPr lang="en-US" sz="1600" dirty="0" smtClean="0">
                <a:latin typeface="+mj-lt"/>
              </a:rPr>
              <a:t>to help develop content that will show </a:t>
            </a:r>
            <a:r>
              <a:rPr lang="en-US" sz="1600" dirty="0">
                <a:latin typeface="+mj-lt"/>
              </a:rPr>
              <a:t>your universe of target market prospects that you are the experts that can lead them to new ideas which will become competitive advantages for them. </a:t>
            </a:r>
          </a:p>
          <a:p>
            <a:pPr lvl="0">
              <a:spcAft>
                <a:spcPts val="600"/>
              </a:spcAft>
            </a:pPr>
            <a:r>
              <a:rPr lang="en-US" sz="1600" dirty="0" smtClean="0">
                <a:latin typeface="+mj-lt"/>
              </a:rPr>
              <a:t>Content </a:t>
            </a:r>
            <a:r>
              <a:rPr lang="en-US" sz="1600" dirty="0">
                <a:latin typeface="+mj-lt"/>
              </a:rPr>
              <a:t>will </a:t>
            </a:r>
            <a:r>
              <a:rPr lang="en-US" sz="1600" dirty="0" smtClean="0">
                <a:latin typeface="+mj-lt"/>
              </a:rPr>
              <a:t>include </a:t>
            </a:r>
            <a:r>
              <a:rPr lang="en-US" sz="1600" dirty="0">
                <a:latin typeface="+mj-lt"/>
              </a:rPr>
              <a:t>case studies, success stories, presentations, blogs, webinars, trade show, industry events, speaking engagements, research reports, </a:t>
            </a:r>
            <a:r>
              <a:rPr lang="en-US" sz="1600" dirty="0" smtClean="0">
                <a:latin typeface="+mj-lt"/>
              </a:rPr>
              <a:t>etc. </a:t>
            </a:r>
            <a:endParaRPr lang="en-US" sz="1600" dirty="0">
              <a:latin typeface="+mj-lt"/>
            </a:endParaRPr>
          </a:p>
          <a:p>
            <a:pPr>
              <a:spcAft>
                <a:spcPts val="600"/>
              </a:spcAft>
            </a:pPr>
            <a:r>
              <a:rPr lang="en-US" sz="1600" dirty="0" smtClean="0">
                <a:latin typeface="+mj-lt"/>
              </a:rPr>
              <a:t>Having </a:t>
            </a:r>
            <a:r>
              <a:rPr lang="en-US" sz="1600" dirty="0">
                <a:latin typeface="+mj-lt"/>
              </a:rPr>
              <a:t>content is only part of the process. At least as important is getting it into the right hands. </a:t>
            </a:r>
            <a:r>
              <a:rPr lang="en-US" sz="1600" dirty="0" smtClean="0">
                <a:latin typeface="+mj-lt"/>
              </a:rPr>
              <a:t>The </a:t>
            </a:r>
            <a:r>
              <a:rPr lang="en-US" sz="1600" dirty="0">
                <a:latin typeface="+mj-lt"/>
              </a:rPr>
              <a:t>marketing organization will be the main driver for the establishment, development and maintenance of the Content Management System (CMS). </a:t>
            </a:r>
            <a:r>
              <a:rPr lang="en-US" sz="1600" dirty="0">
                <a:latin typeface="+mj-lt"/>
              </a:rPr>
              <a:t>For most companies, this will be housed electronically in a digital repository that is an integral part of the company website. This CMS helps with content organization, management, delivery, and monitoring and analytics that become critical to the staged development of the sales funnel. It is also instrumental in on-boarding new employees and scaling the business with consistent messaging. </a:t>
            </a:r>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Marketing</a:t>
            </a:r>
          </a:p>
          <a:p>
            <a:pPr lvl="0" algn="ctr"/>
            <a:r>
              <a:rPr lang="en-US" sz="1200" b="1" dirty="0" smtClean="0">
                <a:latin typeface="+mj-lt"/>
              </a:rPr>
              <a:t>Chapter 1</a:t>
            </a:r>
            <a:endParaRPr lang="en-US" sz="1100" dirty="0">
              <a:latin typeface="+mj-lt"/>
            </a:endParaRPr>
          </a:p>
        </p:txBody>
      </p:sp>
    </p:spTree>
    <p:extLst>
      <p:ext uri="{BB962C8B-B14F-4D97-AF65-F5344CB8AC3E}">
        <p14:creationId xmlns:p14="http://schemas.microsoft.com/office/powerpoint/2010/main" val="35332080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lstStyle/>
          <a:p>
            <a:r>
              <a:rPr lang="en-US" b="1" dirty="0"/>
              <a:t>Leverage the Content</a:t>
            </a:r>
          </a:p>
        </p:txBody>
      </p:sp>
      <p:sp>
        <p:nvSpPr>
          <p:cNvPr id="16" name="TextBox 15"/>
          <p:cNvSpPr txBox="1"/>
          <p:nvPr/>
        </p:nvSpPr>
        <p:spPr>
          <a:xfrm>
            <a:off x="914400" y="1600200"/>
            <a:ext cx="7270044" cy="3785652"/>
          </a:xfrm>
          <a:prstGeom prst="rect">
            <a:avLst/>
          </a:prstGeom>
          <a:noFill/>
        </p:spPr>
        <p:txBody>
          <a:bodyPr wrap="square" rtlCol="0">
            <a:spAutoFit/>
          </a:bodyPr>
          <a:lstStyle/>
          <a:p>
            <a:pPr lvl="0"/>
            <a:r>
              <a:rPr lang="en-US" sz="1600" dirty="0">
                <a:latin typeface="+mj-lt"/>
              </a:rPr>
              <a:t>Becoming a trusted advisor as a company and as an individual sales person, with support from the Content Management System, has a significant impact on the ability to close </a:t>
            </a:r>
            <a:r>
              <a:rPr lang="en-US" sz="1600" dirty="0" smtClean="0">
                <a:latin typeface="+mj-lt"/>
              </a:rPr>
              <a:t>sales.</a:t>
            </a:r>
            <a:endParaRPr lang="en-US" sz="1600" dirty="0">
              <a:latin typeface="+mj-lt"/>
            </a:endParaRPr>
          </a:p>
          <a:p>
            <a:pPr lvl="0"/>
            <a:endParaRPr lang="en-US" sz="1600" dirty="0">
              <a:latin typeface="+mj-lt"/>
            </a:endParaRPr>
          </a:p>
          <a:p>
            <a:pPr marL="342900" lvl="0" indent="-342900">
              <a:buFont typeface="+mj-lt"/>
              <a:buAutoNum type="arabicPeriod"/>
            </a:pPr>
            <a:r>
              <a:rPr lang="en-US" sz="1600" dirty="0" smtClean="0">
                <a:latin typeface="+mj-lt"/>
              </a:rPr>
              <a:t>The </a:t>
            </a:r>
            <a:r>
              <a:rPr lang="en-US" sz="1600" dirty="0">
                <a:latin typeface="+mj-lt"/>
              </a:rPr>
              <a:t>company becomes highly visible via its web presence, its reviews by analysts, its participation in industry groups as speakers and panelists and its constant flow of new content (case studies, success stories, etc</a:t>
            </a:r>
            <a:r>
              <a:rPr lang="en-US" sz="1600" dirty="0" smtClean="0">
                <a:latin typeface="+mj-lt"/>
              </a:rPr>
              <a:t>.)</a:t>
            </a:r>
          </a:p>
          <a:p>
            <a:pPr marL="342900" lvl="0" indent="-342900">
              <a:buFont typeface="+mj-lt"/>
              <a:buAutoNum type="arabicPeriod"/>
            </a:pPr>
            <a:endParaRPr lang="en-US" sz="1600" dirty="0">
              <a:latin typeface="+mj-lt"/>
            </a:endParaRPr>
          </a:p>
          <a:p>
            <a:pPr marL="342900" lvl="0" indent="-342900">
              <a:buFont typeface="+mj-lt"/>
              <a:buAutoNum type="arabicPeriod"/>
            </a:pPr>
            <a:r>
              <a:rPr lang="en-US" sz="1600" dirty="0" smtClean="0">
                <a:latin typeface="+mj-lt"/>
              </a:rPr>
              <a:t>The </a:t>
            </a:r>
            <a:r>
              <a:rPr lang="en-US" sz="1600" dirty="0">
                <a:latin typeface="+mj-lt"/>
              </a:rPr>
              <a:t>individual sales person can also have a direct impact by: </a:t>
            </a:r>
            <a:endParaRPr lang="en-US" sz="1600" dirty="0" smtClean="0">
              <a:latin typeface="+mj-lt"/>
            </a:endParaRPr>
          </a:p>
          <a:p>
            <a:pPr marL="342900" lvl="0" indent="-342900">
              <a:buFont typeface="+mj-lt"/>
              <a:buAutoNum type="arabicPeriod"/>
            </a:pPr>
            <a:endParaRPr lang="en-US" sz="1600" dirty="0" smtClean="0">
              <a:latin typeface="+mj-lt"/>
            </a:endParaRPr>
          </a:p>
          <a:p>
            <a:pPr marL="742950" lvl="1" indent="-285750">
              <a:buFont typeface="Courier New" panose="02070309020205020404" pitchFamily="49" charset="0"/>
              <a:buChar char="o"/>
            </a:pPr>
            <a:r>
              <a:rPr lang="en-US" sz="1600" dirty="0">
                <a:latin typeface="+mj-lt"/>
              </a:rPr>
              <a:t>Taking on activity in industry settings attended by prospective </a:t>
            </a:r>
            <a:r>
              <a:rPr lang="en-US" sz="1600" dirty="0" smtClean="0">
                <a:latin typeface="+mj-lt"/>
              </a:rPr>
              <a:t>customers</a:t>
            </a:r>
          </a:p>
          <a:p>
            <a:pPr marL="742950" lvl="1" indent="-285750">
              <a:buFont typeface="Courier New" panose="02070309020205020404" pitchFamily="49" charset="0"/>
              <a:buChar char="o"/>
            </a:pPr>
            <a:r>
              <a:rPr lang="en-US" sz="1600" dirty="0" smtClean="0">
                <a:latin typeface="+mj-lt"/>
              </a:rPr>
              <a:t>Building </a:t>
            </a:r>
            <a:r>
              <a:rPr lang="en-US" sz="1600" dirty="0">
                <a:latin typeface="+mj-lt"/>
              </a:rPr>
              <a:t>questioning skills </a:t>
            </a:r>
            <a:endParaRPr lang="en-US" sz="1600" dirty="0" smtClean="0">
              <a:latin typeface="+mj-lt"/>
            </a:endParaRPr>
          </a:p>
          <a:p>
            <a:pPr marL="742950" lvl="1" indent="-285750">
              <a:buFont typeface="Courier New" panose="02070309020205020404" pitchFamily="49" charset="0"/>
              <a:buChar char="o"/>
            </a:pPr>
            <a:r>
              <a:rPr lang="en-US" sz="1600" dirty="0" smtClean="0">
                <a:latin typeface="+mj-lt"/>
              </a:rPr>
              <a:t>Enlightening </a:t>
            </a:r>
            <a:r>
              <a:rPr lang="en-US" sz="1600" dirty="0">
                <a:latin typeface="+mj-lt"/>
              </a:rPr>
              <a:t>the prospective buyer with value propositions and an understanding of the financial aspects of the </a:t>
            </a:r>
            <a:r>
              <a:rPr lang="en-US" sz="1600" dirty="0" smtClean="0">
                <a:latin typeface="+mj-lt"/>
              </a:rPr>
              <a:t>business</a:t>
            </a:r>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Marketing</a:t>
            </a:r>
          </a:p>
          <a:p>
            <a:pPr lvl="0" algn="ctr"/>
            <a:r>
              <a:rPr lang="en-US" sz="1200" b="1" dirty="0" smtClean="0">
                <a:latin typeface="+mj-lt"/>
              </a:rPr>
              <a:t>Chapter 1</a:t>
            </a:r>
            <a:endParaRPr lang="en-US" sz="1100" dirty="0">
              <a:latin typeface="+mj-lt"/>
            </a:endParaRPr>
          </a:p>
        </p:txBody>
      </p:sp>
    </p:spTree>
    <p:extLst>
      <p:ext uri="{BB962C8B-B14F-4D97-AF65-F5344CB8AC3E}">
        <p14:creationId xmlns:p14="http://schemas.microsoft.com/office/powerpoint/2010/main" val="35332080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lstStyle/>
          <a:p>
            <a:r>
              <a:rPr lang="en-US" b="1" dirty="0"/>
              <a:t>Turn Leads into Opportunities</a:t>
            </a:r>
          </a:p>
        </p:txBody>
      </p:sp>
      <p:sp>
        <p:nvSpPr>
          <p:cNvPr id="16" name="TextBox 15"/>
          <p:cNvSpPr txBox="1"/>
          <p:nvPr/>
        </p:nvSpPr>
        <p:spPr>
          <a:xfrm>
            <a:off x="914400" y="1600200"/>
            <a:ext cx="7270044" cy="4031873"/>
          </a:xfrm>
          <a:prstGeom prst="rect">
            <a:avLst/>
          </a:prstGeom>
          <a:noFill/>
        </p:spPr>
        <p:txBody>
          <a:bodyPr wrap="square" rtlCol="0">
            <a:spAutoFit/>
          </a:bodyPr>
          <a:lstStyle/>
          <a:p>
            <a:pPr lvl="0"/>
            <a:r>
              <a:rPr lang="en-US" sz="1600" dirty="0" smtClean="0">
                <a:latin typeface="+mj-lt"/>
              </a:rPr>
              <a:t>To </a:t>
            </a:r>
            <a:r>
              <a:rPr lang="en-US" sz="1600" dirty="0">
                <a:latin typeface="+mj-lt"/>
              </a:rPr>
              <a:t>convert a lead to an opportunity requires close collaboration between marketers and salespeople. Before the hand-off, marketers need to ensure that the lead…</a:t>
            </a:r>
          </a:p>
          <a:p>
            <a:pPr lvl="0"/>
            <a:endParaRPr lang="en-US" sz="1600" dirty="0">
              <a:latin typeface="+mj-lt"/>
            </a:endParaRPr>
          </a:p>
          <a:p>
            <a:pPr marL="285750" lvl="0" indent="-285750">
              <a:buFont typeface="Courier New" panose="02070309020205020404" pitchFamily="49" charset="0"/>
              <a:buChar char="o"/>
            </a:pPr>
            <a:r>
              <a:rPr lang="en-US" sz="1600" dirty="0" smtClean="0">
                <a:latin typeface="+mj-lt"/>
              </a:rPr>
              <a:t>Has </a:t>
            </a:r>
            <a:r>
              <a:rPr lang="en-US" sz="1600" dirty="0">
                <a:latin typeface="+mj-lt"/>
              </a:rPr>
              <a:t>needs that your products and services fill</a:t>
            </a:r>
          </a:p>
          <a:p>
            <a:pPr marL="285750" lvl="0" indent="-285750">
              <a:buFont typeface="Courier New" panose="02070309020205020404" pitchFamily="49" charset="0"/>
              <a:buChar char="o"/>
            </a:pPr>
            <a:r>
              <a:rPr lang="en-US" sz="1600" dirty="0" smtClean="0">
                <a:latin typeface="+mj-lt"/>
              </a:rPr>
              <a:t>Has </a:t>
            </a:r>
            <a:r>
              <a:rPr lang="en-US" sz="1600" dirty="0">
                <a:latin typeface="+mj-lt"/>
              </a:rPr>
              <a:t>money</a:t>
            </a:r>
          </a:p>
          <a:p>
            <a:pPr lvl="0"/>
            <a:endParaRPr lang="en-US" sz="1600" dirty="0">
              <a:latin typeface="+mj-lt"/>
            </a:endParaRPr>
          </a:p>
          <a:p>
            <a:pPr lvl="0"/>
            <a:r>
              <a:rPr lang="en-US" sz="1600" dirty="0">
                <a:latin typeface="+mj-lt"/>
              </a:rPr>
              <a:t>And ensure that your sales force…</a:t>
            </a:r>
          </a:p>
          <a:p>
            <a:pPr lvl="0"/>
            <a:endParaRPr lang="en-US" sz="1600" dirty="0">
              <a:latin typeface="+mj-lt"/>
            </a:endParaRPr>
          </a:p>
          <a:p>
            <a:pPr marL="285750" lvl="0" indent="-285750">
              <a:buFont typeface="Courier New" panose="02070309020205020404" pitchFamily="49" charset="0"/>
              <a:buChar char="o"/>
            </a:pPr>
            <a:r>
              <a:rPr lang="en-US" sz="1600" dirty="0" smtClean="0">
                <a:latin typeface="+mj-lt"/>
              </a:rPr>
              <a:t>Has </a:t>
            </a:r>
            <a:r>
              <a:rPr lang="en-US" sz="1600" dirty="0">
                <a:latin typeface="+mj-lt"/>
              </a:rPr>
              <a:t>every scrap of knowledge the marketing department has to offer about</a:t>
            </a:r>
          </a:p>
          <a:p>
            <a:pPr marL="742950" lvl="1" indent="-285750">
              <a:buFont typeface="Courier New" panose="02070309020205020404" pitchFamily="49" charset="0"/>
              <a:buChar char="o"/>
            </a:pPr>
            <a:r>
              <a:rPr lang="en-US" sz="1600" dirty="0" smtClean="0">
                <a:latin typeface="+mj-lt"/>
              </a:rPr>
              <a:t>The </a:t>
            </a:r>
            <a:r>
              <a:rPr lang="en-US" sz="1600" dirty="0">
                <a:latin typeface="+mj-lt"/>
              </a:rPr>
              <a:t>prospect and the prospect’s industry</a:t>
            </a:r>
          </a:p>
          <a:p>
            <a:pPr marL="742950" lvl="1" indent="-285750">
              <a:buFont typeface="Courier New" panose="02070309020205020404" pitchFamily="49" charset="0"/>
              <a:buChar char="o"/>
            </a:pPr>
            <a:r>
              <a:rPr lang="en-US" sz="1600" dirty="0" smtClean="0">
                <a:latin typeface="+mj-lt"/>
              </a:rPr>
              <a:t>The </a:t>
            </a:r>
            <a:r>
              <a:rPr lang="en-US" sz="1600" dirty="0">
                <a:latin typeface="+mj-lt"/>
              </a:rPr>
              <a:t>key contacts</a:t>
            </a:r>
          </a:p>
          <a:p>
            <a:pPr marL="742950" lvl="1" indent="-285750">
              <a:buFont typeface="Courier New" panose="02070309020205020404" pitchFamily="49" charset="0"/>
              <a:buChar char="o"/>
            </a:pPr>
            <a:r>
              <a:rPr lang="en-US" sz="1600" dirty="0" smtClean="0">
                <a:latin typeface="+mj-lt"/>
              </a:rPr>
              <a:t>Any </a:t>
            </a:r>
            <a:r>
              <a:rPr lang="en-US" sz="1600" dirty="0">
                <a:latin typeface="+mj-lt"/>
              </a:rPr>
              <a:t>history or current issues to resolve with the prospect</a:t>
            </a:r>
          </a:p>
          <a:p>
            <a:pPr marL="742950" lvl="1" indent="-285750">
              <a:buFont typeface="Courier New" panose="02070309020205020404" pitchFamily="49" charset="0"/>
              <a:buChar char="o"/>
            </a:pPr>
            <a:r>
              <a:rPr lang="en-US" sz="1600" dirty="0" smtClean="0">
                <a:latin typeface="+mj-lt"/>
              </a:rPr>
              <a:t>The </a:t>
            </a:r>
            <a:r>
              <a:rPr lang="en-US" sz="1600" dirty="0">
                <a:latin typeface="+mj-lt"/>
              </a:rPr>
              <a:t>suggested solutions to offer</a:t>
            </a:r>
          </a:p>
          <a:p>
            <a:pPr marL="285750" lvl="0" indent="-285750">
              <a:buFont typeface="Courier New" panose="02070309020205020404" pitchFamily="49" charset="0"/>
              <a:buChar char="o"/>
            </a:pPr>
            <a:r>
              <a:rPr lang="en-US" sz="1600" dirty="0" smtClean="0">
                <a:latin typeface="+mj-lt"/>
              </a:rPr>
              <a:t>Has </a:t>
            </a:r>
            <a:r>
              <a:rPr lang="en-US" sz="1600" dirty="0">
                <a:latin typeface="+mj-lt"/>
              </a:rPr>
              <a:t>the tools and training to follow the Seven-Step Sales Process to its conclusion, a profitable sale.</a:t>
            </a: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Marketing</a:t>
            </a:r>
          </a:p>
          <a:p>
            <a:pPr lvl="0" algn="ctr"/>
            <a:r>
              <a:rPr lang="en-US" sz="1200" b="1" dirty="0" smtClean="0">
                <a:latin typeface="+mj-lt"/>
              </a:rPr>
              <a:t>Chapter 1</a:t>
            </a:r>
            <a:endParaRPr lang="en-US" sz="1100" dirty="0">
              <a:latin typeface="+mj-lt"/>
            </a:endParaRPr>
          </a:p>
        </p:txBody>
      </p:sp>
    </p:spTree>
    <p:extLst>
      <p:ext uri="{BB962C8B-B14F-4D97-AF65-F5344CB8AC3E}">
        <p14:creationId xmlns:p14="http://schemas.microsoft.com/office/powerpoint/2010/main" val="4707352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lstStyle/>
          <a:p>
            <a:r>
              <a:rPr lang="en-US" b="1" dirty="0"/>
              <a:t>Develop Sales Momentum </a:t>
            </a:r>
          </a:p>
        </p:txBody>
      </p:sp>
      <p:sp>
        <p:nvSpPr>
          <p:cNvPr id="16" name="TextBox 15"/>
          <p:cNvSpPr txBox="1"/>
          <p:nvPr/>
        </p:nvSpPr>
        <p:spPr>
          <a:xfrm>
            <a:off x="914400" y="1600200"/>
            <a:ext cx="4114800" cy="1569660"/>
          </a:xfrm>
          <a:prstGeom prst="rect">
            <a:avLst/>
          </a:prstGeom>
          <a:noFill/>
        </p:spPr>
        <p:txBody>
          <a:bodyPr wrap="square" rtlCol="0">
            <a:spAutoFit/>
          </a:bodyPr>
          <a:lstStyle/>
          <a:p>
            <a:pPr lvl="0"/>
            <a:r>
              <a:rPr lang="en-US" sz="1600" dirty="0" smtClean="0">
                <a:latin typeface="+mj-lt"/>
              </a:rPr>
              <a:t>The guided </a:t>
            </a:r>
            <a:r>
              <a:rPr lang="en-US" sz="1600" dirty="0">
                <a:latin typeface="+mj-lt"/>
              </a:rPr>
              <a:t>process </a:t>
            </a:r>
            <a:r>
              <a:rPr lang="en-US" sz="1600" dirty="0" smtClean="0">
                <a:latin typeface="+mj-lt"/>
              </a:rPr>
              <a:t>illustrated confirms </a:t>
            </a:r>
            <a:r>
              <a:rPr lang="en-US" sz="1600" dirty="0">
                <a:latin typeface="+mj-lt"/>
              </a:rPr>
              <a:t>interest and intent, builds advisory trust, connects the business dots and paints a picture of the new reality with a business case showing high impact monetized value and ROI yielding a timely call to action.</a:t>
            </a: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QBC Process</a:t>
            </a:r>
          </a:p>
          <a:p>
            <a:pPr lvl="0" algn="ctr"/>
            <a:r>
              <a:rPr lang="en-US" sz="1200" b="1" dirty="0" smtClean="0">
                <a:latin typeface="+mj-lt"/>
              </a:rPr>
              <a:t>Chapter 2</a:t>
            </a:r>
            <a:endParaRPr lang="en-US" sz="1100" dirty="0">
              <a:latin typeface="+mj-lt"/>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153272" y="1476022"/>
            <a:ext cx="3031172" cy="4543778"/>
          </a:xfrm>
          <a:prstGeom prst="rect">
            <a:avLst/>
          </a:prstGeom>
        </p:spPr>
      </p:pic>
    </p:spTree>
    <p:extLst>
      <p:ext uri="{BB962C8B-B14F-4D97-AF65-F5344CB8AC3E}">
        <p14:creationId xmlns:p14="http://schemas.microsoft.com/office/powerpoint/2010/main" val="15777493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lstStyle/>
          <a:p>
            <a:r>
              <a:rPr lang="en-US" b="1" dirty="0" smtClean="0"/>
              <a:t>Use the Checklist</a:t>
            </a:r>
            <a:endParaRPr lang="en-US" b="1" dirty="0"/>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QBC Process</a:t>
            </a:r>
          </a:p>
          <a:p>
            <a:pPr lvl="0" algn="ctr"/>
            <a:r>
              <a:rPr lang="en-US" sz="1200" b="1" dirty="0" smtClean="0">
                <a:latin typeface="+mj-lt"/>
              </a:rPr>
              <a:t>Chapter 2</a:t>
            </a:r>
            <a:endParaRPr lang="en-US" sz="1100" dirty="0">
              <a:latin typeface="+mj-lt"/>
            </a:endParaRPr>
          </a:p>
        </p:txBody>
      </p:sp>
      <p:grpSp>
        <p:nvGrpSpPr>
          <p:cNvPr id="6" name="Group 5"/>
          <p:cNvGrpSpPr/>
          <p:nvPr/>
        </p:nvGrpSpPr>
        <p:grpSpPr>
          <a:xfrm>
            <a:off x="1143000" y="1600200"/>
            <a:ext cx="6858000" cy="3886200"/>
            <a:chOff x="1143000" y="1371600"/>
            <a:chExt cx="6858000" cy="4267200"/>
          </a:xfrm>
        </p:grpSpPr>
        <p:sp>
          <p:nvSpPr>
            <p:cNvPr id="2" name="Rectangle 1"/>
            <p:cNvSpPr/>
            <p:nvPr/>
          </p:nvSpPr>
          <p:spPr>
            <a:xfrm>
              <a:off x="1143000" y="1371600"/>
              <a:ext cx="6858000" cy="4267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781159544"/>
                </p:ext>
              </p:extLst>
            </p:nvPr>
          </p:nvGraphicFramePr>
          <p:xfrm>
            <a:off x="1143000" y="1371600"/>
            <a:ext cx="6858000" cy="4267200"/>
          </p:xfrm>
          <a:graphic>
            <a:graphicData uri="http://schemas.openxmlformats.org/presentationml/2006/ole">
              <mc:AlternateContent xmlns:mc="http://schemas.openxmlformats.org/markup-compatibility/2006">
                <mc:Choice xmlns:v="urn:schemas-microsoft-com:vml" Requires="v">
                  <p:oleObj spid="_x0000_s1034" name="Microsoft Excel Macro-Enabled Worksheet" r:id="rId4" imgW="10515600" imgH="4419600" progId="Excel.SheetMacroEnabled.12">
                    <p:embed/>
                  </p:oleObj>
                </mc:Choice>
                <mc:Fallback>
                  <p:oleObj name="Microsoft Excel Macro-Enabled Worksheet" r:id="rId4" imgW="10515600" imgH="4419600" progId="Excel.SheetMacroEnabled.12">
                    <p:embed/>
                    <p:pic>
                      <p:nvPicPr>
                        <p:cNvPr id="0" name=""/>
                        <p:cNvPicPr/>
                        <p:nvPr/>
                      </p:nvPicPr>
                      <p:blipFill>
                        <a:blip r:embed="rId5"/>
                        <a:stretch>
                          <a:fillRect/>
                        </a:stretch>
                      </p:blipFill>
                      <p:spPr>
                        <a:xfrm>
                          <a:off x="1143000" y="1371600"/>
                          <a:ext cx="6858000" cy="4267200"/>
                        </a:xfrm>
                        <a:prstGeom prst="rect">
                          <a:avLst/>
                        </a:prstGeom>
                      </p:spPr>
                    </p:pic>
                  </p:oleObj>
                </mc:Fallback>
              </mc:AlternateContent>
            </a:graphicData>
          </a:graphic>
        </p:graphicFrame>
      </p:grpSp>
    </p:spTree>
    <p:extLst>
      <p:ext uri="{BB962C8B-B14F-4D97-AF65-F5344CB8AC3E}">
        <p14:creationId xmlns:p14="http://schemas.microsoft.com/office/powerpoint/2010/main" val="34437892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lstStyle/>
          <a:p>
            <a:r>
              <a:rPr lang="en-US" b="1" dirty="0" smtClean="0"/>
              <a:t>Use the </a:t>
            </a:r>
            <a:r>
              <a:rPr lang="en-US" b="1" dirty="0" smtClean="0"/>
              <a:t>Checklist (Cont’d)</a:t>
            </a:r>
            <a:endParaRPr lang="en-US" b="1" dirty="0"/>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QBC Process</a:t>
            </a:r>
          </a:p>
          <a:p>
            <a:pPr lvl="0" algn="ctr"/>
            <a:r>
              <a:rPr lang="en-US" sz="1200" b="1" dirty="0" smtClean="0">
                <a:latin typeface="+mj-lt"/>
              </a:rPr>
              <a:t>Chapter 2</a:t>
            </a:r>
            <a:endParaRPr lang="en-US" sz="1100" dirty="0">
              <a:latin typeface="+mj-lt"/>
            </a:endParaRPr>
          </a:p>
        </p:txBody>
      </p:sp>
      <p:sp>
        <p:nvSpPr>
          <p:cNvPr id="2" name="Rectangle 1"/>
          <p:cNvSpPr/>
          <p:nvPr/>
        </p:nvSpPr>
        <p:spPr>
          <a:xfrm>
            <a:off x="1143000" y="1600200"/>
            <a:ext cx="6858000" cy="4267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126059661"/>
              </p:ext>
            </p:extLst>
          </p:nvPr>
        </p:nvGraphicFramePr>
        <p:xfrm>
          <a:off x="1143000" y="1600200"/>
          <a:ext cx="6858000" cy="4267200"/>
        </p:xfrm>
        <a:graphic>
          <a:graphicData uri="http://schemas.openxmlformats.org/presentationml/2006/ole">
            <mc:AlternateContent xmlns:mc="http://schemas.openxmlformats.org/markup-compatibility/2006">
              <mc:Choice xmlns:v="urn:schemas-microsoft-com:vml" Requires="v">
                <p:oleObj spid="_x0000_s2058" name="Microsoft Excel Macro-Enabled Worksheet" r:id="rId4" imgW="10515600" imgH="4813300" progId="Excel.SheetMacroEnabled.12">
                  <p:embed/>
                </p:oleObj>
              </mc:Choice>
              <mc:Fallback>
                <p:oleObj name="Microsoft Excel Macro-Enabled Worksheet" r:id="rId4" imgW="10515600" imgH="4813300" progId="Excel.SheetMacroEnabled.12">
                  <p:embed/>
                  <p:pic>
                    <p:nvPicPr>
                      <p:cNvPr id="0" name=""/>
                      <p:cNvPicPr/>
                      <p:nvPr/>
                    </p:nvPicPr>
                    <p:blipFill>
                      <a:blip r:embed="rId5"/>
                      <a:stretch>
                        <a:fillRect/>
                      </a:stretch>
                    </p:blipFill>
                    <p:spPr>
                      <a:xfrm>
                        <a:off x="1143000" y="1600200"/>
                        <a:ext cx="6858000" cy="4267200"/>
                      </a:xfrm>
                      <a:prstGeom prst="rect">
                        <a:avLst/>
                      </a:prstGeom>
                    </p:spPr>
                  </p:pic>
                </p:oleObj>
              </mc:Fallback>
            </mc:AlternateContent>
          </a:graphicData>
        </a:graphic>
      </p:graphicFrame>
    </p:spTree>
    <p:extLst>
      <p:ext uri="{BB962C8B-B14F-4D97-AF65-F5344CB8AC3E}">
        <p14:creationId xmlns:p14="http://schemas.microsoft.com/office/powerpoint/2010/main" val="42312951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lstStyle/>
          <a:p>
            <a:r>
              <a:rPr lang="en-US" b="1" dirty="0" smtClean="0"/>
              <a:t>Use the </a:t>
            </a:r>
            <a:r>
              <a:rPr lang="en-US" b="1" dirty="0"/>
              <a:t>Checklist (Cont’d)</a:t>
            </a:r>
            <a:endParaRPr lang="en-US" b="1" dirty="0"/>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QBC Process</a:t>
            </a:r>
          </a:p>
          <a:p>
            <a:pPr lvl="0" algn="ctr"/>
            <a:r>
              <a:rPr lang="en-US" sz="1200" b="1" dirty="0" smtClean="0">
                <a:latin typeface="+mj-lt"/>
              </a:rPr>
              <a:t>Chapter 2</a:t>
            </a:r>
            <a:endParaRPr lang="en-US" sz="1100" dirty="0">
              <a:latin typeface="+mj-lt"/>
            </a:endParaRPr>
          </a:p>
        </p:txBody>
      </p:sp>
      <p:sp>
        <p:nvSpPr>
          <p:cNvPr id="2" name="Rectangle 1"/>
          <p:cNvSpPr/>
          <p:nvPr/>
        </p:nvSpPr>
        <p:spPr>
          <a:xfrm>
            <a:off x="1143000" y="1600200"/>
            <a:ext cx="6858000" cy="2743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762854505"/>
              </p:ext>
            </p:extLst>
          </p:nvPr>
        </p:nvGraphicFramePr>
        <p:xfrm>
          <a:off x="1143000" y="1600201"/>
          <a:ext cx="6858000" cy="2755900"/>
        </p:xfrm>
        <a:graphic>
          <a:graphicData uri="http://schemas.openxmlformats.org/presentationml/2006/ole">
            <mc:AlternateContent xmlns:mc="http://schemas.openxmlformats.org/markup-compatibility/2006">
              <mc:Choice xmlns:v="urn:schemas-microsoft-com:vml" Requires="v">
                <p:oleObj spid="_x0000_s3082" name="Microsoft Excel Macro-Enabled Worksheet" r:id="rId4" imgW="10515600" imgH="2844800" progId="Excel.SheetMacroEnabled.12">
                  <p:embed/>
                </p:oleObj>
              </mc:Choice>
              <mc:Fallback>
                <p:oleObj name="Microsoft Excel Macro-Enabled Worksheet" r:id="rId4" imgW="10515600" imgH="2844800" progId="Excel.SheetMacroEnabled.12">
                  <p:embed/>
                  <p:pic>
                    <p:nvPicPr>
                      <p:cNvPr id="0" name=""/>
                      <p:cNvPicPr/>
                      <p:nvPr/>
                    </p:nvPicPr>
                    <p:blipFill>
                      <a:blip r:embed="rId5"/>
                      <a:stretch>
                        <a:fillRect/>
                      </a:stretch>
                    </p:blipFill>
                    <p:spPr>
                      <a:xfrm>
                        <a:off x="1143000" y="1600201"/>
                        <a:ext cx="6858000" cy="2755900"/>
                      </a:xfrm>
                      <a:prstGeom prst="rect">
                        <a:avLst/>
                      </a:prstGeom>
                    </p:spPr>
                  </p:pic>
                </p:oleObj>
              </mc:Fallback>
            </mc:AlternateContent>
          </a:graphicData>
        </a:graphic>
      </p:graphicFrame>
    </p:spTree>
    <p:extLst>
      <p:ext uri="{BB962C8B-B14F-4D97-AF65-F5344CB8AC3E}">
        <p14:creationId xmlns:p14="http://schemas.microsoft.com/office/powerpoint/2010/main" val="15316505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lstStyle/>
          <a:p>
            <a:r>
              <a:rPr lang="en-US" b="1" dirty="0" smtClean="0"/>
              <a:t>PART 1 – Contents </a:t>
            </a:r>
            <a:endParaRPr lang="en-US" b="1" dirty="0"/>
          </a:p>
        </p:txBody>
      </p:sp>
      <p:sp>
        <p:nvSpPr>
          <p:cNvPr id="16" name="TextBox 15"/>
          <p:cNvSpPr txBox="1"/>
          <p:nvPr/>
        </p:nvSpPr>
        <p:spPr>
          <a:xfrm>
            <a:off x="1295400" y="1586089"/>
            <a:ext cx="6019800" cy="2677656"/>
          </a:xfrm>
          <a:prstGeom prst="rect">
            <a:avLst/>
          </a:prstGeom>
          <a:noFill/>
        </p:spPr>
        <p:txBody>
          <a:bodyPr wrap="square" rtlCol="0">
            <a:spAutoFit/>
          </a:bodyPr>
          <a:lstStyle/>
          <a:p>
            <a:pPr marL="342900" lvl="0" indent="-342900">
              <a:lnSpc>
                <a:spcPct val="150000"/>
              </a:lnSpc>
              <a:buFont typeface="+mj-lt"/>
              <a:buAutoNum type="arabicPeriod"/>
            </a:pPr>
            <a:r>
              <a:rPr lang="en-US" sz="1600" dirty="0" smtClean="0">
                <a:latin typeface="+mj-lt"/>
                <a:hlinkClick r:id="rId3" action="ppaction://hlinksldjump"/>
              </a:rPr>
              <a:t>Get Your Market in Order</a:t>
            </a:r>
            <a:endParaRPr lang="en-US" sz="1600" dirty="0" smtClean="0">
              <a:latin typeface="+mj-lt"/>
            </a:endParaRPr>
          </a:p>
          <a:p>
            <a:pPr marL="342900" lvl="0" indent="-342900">
              <a:lnSpc>
                <a:spcPct val="150000"/>
              </a:lnSpc>
              <a:buFont typeface="+mj-lt"/>
              <a:buAutoNum type="arabicPeriod"/>
            </a:pPr>
            <a:r>
              <a:rPr lang="en-US" sz="1600" dirty="0" smtClean="0">
                <a:latin typeface="+mj-lt"/>
                <a:hlinkClick r:id="rId4" action="ppaction://hlinksldjump"/>
              </a:rPr>
              <a:t>Develop Sales Momentum</a:t>
            </a:r>
            <a:endParaRPr lang="en-US" sz="1600" dirty="0" smtClean="0">
              <a:latin typeface="+mj-lt"/>
            </a:endParaRPr>
          </a:p>
          <a:p>
            <a:pPr marL="342900" lvl="0" indent="-342900">
              <a:lnSpc>
                <a:spcPct val="150000"/>
              </a:lnSpc>
              <a:buFont typeface="+mj-lt"/>
              <a:buAutoNum type="arabicPeriod"/>
            </a:pPr>
            <a:r>
              <a:rPr lang="en-US" sz="1600" dirty="0" smtClean="0">
                <a:latin typeface="+mj-lt"/>
                <a:hlinkClick r:id="rId5" action="ppaction://hlinksldjump"/>
              </a:rPr>
              <a:t>Qualify the Opportunity</a:t>
            </a:r>
            <a:endParaRPr lang="en-US" sz="1600" dirty="0" smtClean="0">
              <a:latin typeface="+mj-lt"/>
            </a:endParaRPr>
          </a:p>
          <a:p>
            <a:pPr marL="342900" lvl="0" indent="-342900">
              <a:lnSpc>
                <a:spcPct val="150000"/>
              </a:lnSpc>
              <a:buFont typeface="+mj-lt"/>
              <a:buAutoNum type="arabicPeriod"/>
            </a:pPr>
            <a:r>
              <a:rPr lang="en-US" sz="1600" dirty="0" smtClean="0">
                <a:latin typeface="+mj-lt"/>
                <a:hlinkClick r:id="rId6" action="ppaction://hlinksldjump"/>
              </a:rPr>
              <a:t>Build Trust and Offer New Ideas</a:t>
            </a:r>
            <a:endParaRPr lang="en-US" sz="1600" dirty="0" smtClean="0">
              <a:latin typeface="+mj-lt"/>
            </a:endParaRPr>
          </a:p>
          <a:p>
            <a:pPr marL="342900" lvl="0" indent="-342900">
              <a:lnSpc>
                <a:spcPct val="150000"/>
              </a:lnSpc>
              <a:buFont typeface="+mj-lt"/>
              <a:buAutoNum type="arabicPeriod"/>
            </a:pPr>
            <a:r>
              <a:rPr lang="en-US" sz="1600" dirty="0" smtClean="0">
                <a:latin typeface="+mj-lt"/>
                <a:hlinkClick r:id="rId7" action="ppaction://hlinksldjump"/>
              </a:rPr>
              <a:t>Create the Value Proposition</a:t>
            </a:r>
            <a:endParaRPr lang="en-US" sz="1600" dirty="0" smtClean="0">
              <a:latin typeface="+mj-lt"/>
            </a:endParaRPr>
          </a:p>
          <a:p>
            <a:pPr marL="342900" lvl="0" indent="-342900">
              <a:lnSpc>
                <a:spcPct val="150000"/>
              </a:lnSpc>
              <a:buFont typeface="+mj-lt"/>
              <a:buAutoNum type="arabicPeriod"/>
            </a:pPr>
            <a:r>
              <a:rPr lang="en-US" sz="1600" dirty="0" smtClean="0">
                <a:latin typeface="+mj-lt"/>
                <a:hlinkClick r:id="rId8" action="ppaction://hlinksldjump"/>
              </a:rPr>
              <a:t>Build the Winning Business Case</a:t>
            </a:r>
            <a:endParaRPr lang="en-US" sz="1600" dirty="0" smtClean="0">
              <a:latin typeface="+mj-lt"/>
            </a:endParaRPr>
          </a:p>
          <a:p>
            <a:pPr marL="342900" lvl="0" indent="-342900">
              <a:lnSpc>
                <a:spcPct val="150000"/>
              </a:lnSpc>
              <a:buFont typeface="+mj-lt"/>
              <a:buAutoNum type="arabicPeriod"/>
            </a:pPr>
            <a:r>
              <a:rPr lang="en-US" sz="1600" dirty="0" smtClean="0">
                <a:latin typeface="+mj-lt"/>
                <a:hlinkClick r:id="rId9" action="ppaction://hlinksldjump"/>
              </a:rPr>
              <a:t>Close the Sale</a:t>
            </a:r>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866001"/>
            <a:ext cx="1461911" cy="276999"/>
          </a:xfrm>
          <a:prstGeom prst="rect">
            <a:avLst/>
          </a:prstGeom>
          <a:noFill/>
        </p:spPr>
        <p:txBody>
          <a:bodyPr wrap="square" rtlCol="0">
            <a:spAutoFit/>
          </a:bodyPr>
          <a:lstStyle/>
          <a:p>
            <a:pPr lvl="0" algn="ctr"/>
            <a:r>
              <a:rPr lang="en-US" sz="1200" b="1" dirty="0" smtClean="0">
                <a:latin typeface="+mj-lt"/>
              </a:rPr>
              <a:t>PART 1</a:t>
            </a:r>
            <a:endParaRPr lang="en-US" sz="1100" dirty="0">
              <a:latin typeface="+mj-lt"/>
            </a:endParaRPr>
          </a:p>
        </p:txBody>
      </p:sp>
      <p:sp>
        <p:nvSpPr>
          <p:cNvPr id="2" name="Oval Callout 1"/>
          <p:cNvSpPr/>
          <p:nvPr/>
        </p:nvSpPr>
        <p:spPr>
          <a:xfrm>
            <a:off x="5334000" y="5334000"/>
            <a:ext cx="2545644" cy="685800"/>
          </a:xfrm>
          <a:prstGeom prst="wedgeEllipseCallout">
            <a:avLst>
              <a:gd name="adj1" fmla="val 47731"/>
              <a:gd name="adj2" fmla="val 123420"/>
            </a:avLst>
          </a:prstGeom>
          <a:solidFill>
            <a:schemeClr val="bg1"/>
          </a:solidFill>
          <a:ln>
            <a:solidFill>
              <a:schemeClr val="tx1"/>
            </a:solidFill>
          </a:ln>
          <a:effectLst>
            <a:outerShdw blurRad="508000" dist="889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latin typeface="Arial" panose="020B0604020202020204" pitchFamily="34" charset="0"/>
                <a:cs typeface="Arial" panose="020B0604020202020204" pitchFamily="34" charset="0"/>
              </a:rPr>
              <a:t>In presentation mode, to </a:t>
            </a:r>
            <a:r>
              <a:rPr lang="en-US" sz="1000" b="1" dirty="0">
                <a:solidFill>
                  <a:schemeClr val="tx1"/>
                </a:solidFill>
                <a:latin typeface="Arial" panose="020B0604020202020204" pitchFamily="34" charset="0"/>
                <a:cs typeface="Arial" panose="020B0604020202020204" pitchFamily="34" charset="0"/>
              </a:rPr>
              <a:t>return to this </a:t>
            </a:r>
            <a:r>
              <a:rPr lang="en-US" sz="1000" b="1" dirty="0" smtClean="0">
                <a:solidFill>
                  <a:schemeClr val="tx1"/>
                </a:solidFill>
                <a:latin typeface="Arial" panose="020B0604020202020204" pitchFamily="34" charset="0"/>
                <a:cs typeface="Arial" panose="020B0604020202020204" pitchFamily="34" charset="0"/>
              </a:rPr>
              <a:t>page </a:t>
            </a:r>
            <a:r>
              <a:rPr lang="en-US" sz="1000" b="1" dirty="0">
                <a:solidFill>
                  <a:schemeClr val="tx1"/>
                </a:solidFill>
                <a:latin typeface="Arial" panose="020B0604020202020204" pitchFamily="34" charset="0"/>
                <a:cs typeface="Arial" panose="020B0604020202020204" pitchFamily="34" charset="0"/>
              </a:rPr>
              <a:t>from any </a:t>
            </a:r>
            <a:r>
              <a:rPr lang="en-US" sz="1000" b="1" dirty="0" smtClean="0">
                <a:solidFill>
                  <a:schemeClr val="tx1"/>
                </a:solidFill>
                <a:latin typeface="Arial" panose="020B0604020202020204" pitchFamily="34" charset="0"/>
                <a:cs typeface="Arial" panose="020B0604020202020204" pitchFamily="34" charset="0"/>
              </a:rPr>
              <a:t>other click on the logo </a:t>
            </a:r>
            <a:endParaRPr lang="en-US" sz="1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6498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fontScale="90000"/>
          </a:bodyPr>
          <a:lstStyle/>
          <a:p>
            <a:r>
              <a:rPr lang="en-US" b="1" dirty="0"/>
              <a:t>Investigate Goals, Challenges, and Strategic Importance</a:t>
            </a:r>
          </a:p>
        </p:txBody>
      </p:sp>
      <p:sp>
        <p:nvSpPr>
          <p:cNvPr id="16" name="TextBox 15"/>
          <p:cNvSpPr txBox="1"/>
          <p:nvPr/>
        </p:nvSpPr>
        <p:spPr>
          <a:xfrm>
            <a:off x="914400" y="1419284"/>
            <a:ext cx="7270044" cy="4524316"/>
          </a:xfrm>
          <a:prstGeom prst="rect">
            <a:avLst/>
          </a:prstGeom>
          <a:noFill/>
        </p:spPr>
        <p:txBody>
          <a:bodyPr wrap="square" rtlCol="0">
            <a:spAutoFit/>
          </a:bodyPr>
          <a:lstStyle/>
          <a:p>
            <a:pPr lvl="0"/>
            <a:r>
              <a:rPr lang="en-US" sz="1600" dirty="0">
                <a:latin typeface="+mj-lt"/>
              </a:rPr>
              <a:t>The </a:t>
            </a:r>
            <a:r>
              <a:rPr lang="en-US" sz="1600" dirty="0" smtClean="0">
                <a:latin typeface="+mj-lt"/>
              </a:rPr>
              <a:t>seven step qualification process </a:t>
            </a:r>
            <a:r>
              <a:rPr lang="en-US" sz="1600" dirty="0">
                <a:latin typeface="+mj-lt"/>
              </a:rPr>
              <a:t>begins with a thorough understanding of the opportunity by researching, understanding and developing the ‘5 W’s’:</a:t>
            </a:r>
          </a:p>
          <a:p>
            <a:pPr lvl="0"/>
            <a:endParaRPr lang="en-US" sz="1600" dirty="0">
              <a:latin typeface="+mj-lt"/>
            </a:endParaRPr>
          </a:p>
          <a:p>
            <a:pPr marL="342900" lvl="0" indent="-342900">
              <a:buFont typeface="+mj-lt"/>
              <a:buAutoNum type="arabicPeriod"/>
            </a:pPr>
            <a:r>
              <a:rPr lang="en-US" sz="1600" dirty="0" smtClean="0">
                <a:latin typeface="+mj-lt"/>
              </a:rPr>
              <a:t>WHO </a:t>
            </a:r>
            <a:r>
              <a:rPr lang="en-US" sz="1600" dirty="0">
                <a:latin typeface="+mj-lt"/>
              </a:rPr>
              <a:t>are the ‘Big Three’ players</a:t>
            </a:r>
            <a:r>
              <a:rPr lang="en-US" sz="1600" dirty="0" smtClean="0">
                <a:latin typeface="+mj-lt"/>
              </a:rPr>
              <a:t>:</a:t>
            </a:r>
          </a:p>
          <a:p>
            <a:pPr marL="800100" lvl="1" indent="-342900">
              <a:buFont typeface="Courier New"/>
              <a:buChar char="o"/>
            </a:pPr>
            <a:r>
              <a:rPr lang="en-US" sz="1600" dirty="0">
                <a:latin typeface="+mj-lt"/>
              </a:rPr>
              <a:t>Champion</a:t>
            </a:r>
          </a:p>
          <a:p>
            <a:pPr marL="800100" lvl="1" indent="-342900">
              <a:buFont typeface="Courier New"/>
              <a:buChar char="o"/>
            </a:pPr>
            <a:r>
              <a:rPr lang="en-US" sz="1600" dirty="0">
                <a:latin typeface="+mj-lt"/>
              </a:rPr>
              <a:t>Economic </a:t>
            </a:r>
            <a:r>
              <a:rPr lang="en-US" sz="1600" dirty="0" smtClean="0">
                <a:latin typeface="+mj-lt"/>
              </a:rPr>
              <a:t>Buyer (EB)</a:t>
            </a:r>
            <a:endParaRPr lang="en-US" sz="1600" dirty="0">
              <a:latin typeface="+mj-lt"/>
            </a:endParaRPr>
          </a:p>
          <a:p>
            <a:pPr marL="800100" lvl="1" indent="-342900">
              <a:buFont typeface="Courier New"/>
              <a:buChar char="o"/>
            </a:pPr>
            <a:r>
              <a:rPr lang="en-US" sz="1600" dirty="0">
                <a:latin typeface="+mj-lt"/>
              </a:rPr>
              <a:t>Endorser/</a:t>
            </a:r>
            <a:r>
              <a:rPr lang="en-US" sz="1600" dirty="0" smtClean="0">
                <a:latin typeface="+mj-lt"/>
              </a:rPr>
              <a:t>s</a:t>
            </a:r>
            <a:endParaRPr lang="en-US" sz="1600" dirty="0">
              <a:latin typeface="+mj-lt"/>
            </a:endParaRPr>
          </a:p>
          <a:p>
            <a:pPr marL="342900" lvl="0" indent="-342900">
              <a:buFont typeface="+mj-lt"/>
              <a:buAutoNum type="arabicPeriod"/>
            </a:pPr>
            <a:r>
              <a:rPr lang="en-US" sz="1600" dirty="0" smtClean="0">
                <a:latin typeface="+mj-lt"/>
              </a:rPr>
              <a:t>WHAT </a:t>
            </a:r>
            <a:r>
              <a:rPr lang="en-US" sz="1600" dirty="0">
                <a:latin typeface="+mj-lt"/>
              </a:rPr>
              <a:t>are</a:t>
            </a:r>
            <a:r>
              <a:rPr lang="en-US" sz="1600" dirty="0" smtClean="0">
                <a:latin typeface="+mj-lt"/>
              </a:rPr>
              <a:t>:</a:t>
            </a:r>
          </a:p>
          <a:p>
            <a:pPr marL="800100" lvl="1" indent="-342900">
              <a:buFont typeface="Courier New"/>
              <a:buChar char="o"/>
            </a:pPr>
            <a:r>
              <a:rPr lang="en-US" sz="1600" dirty="0">
                <a:latin typeface="+mj-lt"/>
              </a:rPr>
              <a:t>The challenges (pain) / desires (gain)</a:t>
            </a:r>
          </a:p>
          <a:p>
            <a:pPr marL="800100" lvl="1" indent="-342900">
              <a:buFont typeface="Courier New"/>
              <a:buChar char="o"/>
            </a:pPr>
            <a:r>
              <a:rPr lang="en-US" sz="1600" dirty="0">
                <a:latin typeface="+mj-lt"/>
              </a:rPr>
              <a:t>The Value-Proposition</a:t>
            </a:r>
          </a:p>
          <a:p>
            <a:pPr marL="800100" lvl="1" indent="-342900">
              <a:buFont typeface="Courier New"/>
              <a:buChar char="o"/>
            </a:pPr>
            <a:r>
              <a:rPr lang="en-US" sz="1600" dirty="0">
                <a:latin typeface="+mj-lt"/>
              </a:rPr>
              <a:t>The Project or Initiative and its ROI</a:t>
            </a:r>
            <a:r>
              <a:rPr lang="en-US" sz="1600" dirty="0" smtClean="0">
                <a:latin typeface="+mj-lt"/>
              </a:rPr>
              <a:t>?</a:t>
            </a:r>
            <a:endParaRPr lang="en-US" sz="1600" dirty="0">
              <a:latin typeface="+mj-lt"/>
            </a:endParaRPr>
          </a:p>
          <a:p>
            <a:pPr marL="342900" lvl="0" indent="-342900">
              <a:buFont typeface="+mj-lt"/>
              <a:buAutoNum type="arabicPeriod"/>
            </a:pPr>
            <a:r>
              <a:rPr lang="en-US" sz="1600" dirty="0" smtClean="0">
                <a:latin typeface="+mj-lt"/>
              </a:rPr>
              <a:t>WHY </a:t>
            </a:r>
            <a:r>
              <a:rPr lang="en-US" sz="1600" dirty="0">
                <a:latin typeface="+mj-lt"/>
              </a:rPr>
              <a:t>will each of the key players want to buy? Is the need or project important? How does it impact the business relative to revenue, expense, and /or market-position?</a:t>
            </a:r>
          </a:p>
          <a:p>
            <a:pPr marL="342900" lvl="0" indent="-342900">
              <a:buFont typeface="+mj-lt"/>
              <a:buAutoNum type="arabicPeriod"/>
            </a:pPr>
            <a:r>
              <a:rPr lang="en-US" sz="1600" dirty="0" smtClean="0">
                <a:latin typeface="+mj-lt"/>
              </a:rPr>
              <a:t>WHERE </a:t>
            </a:r>
            <a:r>
              <a:rPr lang="en-US" sz="1600" dirty="0">
                <a:latin typeface="+mj-lt"/>
              </a:rPr>
              <a:t>is the money source (corporate, division, budgeted, discretionary)?</a:t>
            </a:r>
          </a:p>
          <a:p>
            <a:pPr marL="342900" lvl="0" indent="-342900">
              <a:buFont typeface="+mj-lt"/>
              <a:buAutoNum type="arabicPeriod"/>
            </a:pPr>
            <a:r>
              <a:rPr lang="en-US" sz="1600" dirty="0" smtClean="0">
                <a:latin typeface="+mj-lt"/>
              </a:rPr>
              <a:t>WHEN </a:t>
            </a:r>
            <a:r>
              <a:rPr lang="en-US" sz="1600" dirty="0">
                <a:latin typeface="+mj-lt"/>
              </a:rPr>
              <a:t>is the project kickoff desired?  What is the close timeline (identify milestones and gates)? </a:t>
            </a: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Qualify</a:t>
            </a:r>
          </a:p>
          <a:p>
            <a:pPr lvl="0" algn="ctr"/>
            <a:r>
              <a:rPr lang="en-US" sz="1200" b="1" dirty="0" smtClean="0">
                <a:latin typeface="+mj-lt"/>
              </a:rPr>
              <a:t>Chapter 3</a:t>
            </a:r>
            <a:endParaRPr lang="en-US" sz="1100" dirty="0">
              <a:latin typeface="+mj-lt"/>
            </a:endParaRPr>
          </a:p>
        </p:txBody>
      </p:sp>
    </p:spTree>
    <p:extLst>
      <p:ext uri="{BB962C8B-B14F-4D97-AF65-F5344CB8AC3E}">
        <p14:creationId xmlns:p14="http://schemas.microsoft.com/office/powerpoint/2010/main" val="304712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fontScale="90000"/>
          </a:bodyPr>
          <a:lstStyle/>
          <a:p>
            <a:r>
              <a:rPr lang="en-US" b="1" dirty="0"/>
              <a:t>Investigate Goals, Challenges, and Strategic </a:t>
            </a:r>
            <a:r>
              <a:rPr lang="en-US" b="1" dirty="0" smtClean="0"/>
              <a:t>Importance (Cont’d)</a:t>
            </a:r>
            <a:endParaRPr lang="en-US" b="1" dirty="0"/>
          </a:p>
        </p:txBody>
      </p:sp>
      <p:sp>
        <p:nvSpPr>
          <p:cNvPr id="16" name="TextBox 15"/>
          <p:cNvSpPr txBox="1"/>
          <p:nvPr/>
        </p:nvSpPr>
        <p:spPr>
          <a:xfrm>
            <a:off x="914400" y="1419284"/>
            <a:ext cx="7270044" cy="4355039"/>
          </a:xfrm>
          <a:prstGeom prst="rect">
            <a:avLst/>
          </a:prstGeom>
          <a:noFill/>
        </p:spPr>
        <p:txBody>
          <a:bodyPr wrap="square" rtlCol="0">
            <a:spAutoFit/>
          </a:bodyPr>
          <a:lstStyle/>
          <a:p>
            <a:pPr>
              <a:spcAft>
                <a:spcPts val="600"/>
              </a:spcAft>
            </a:pPr>
            <a:r>
              <a:rPr lang="en-US" sz="1600" dirty="0">
                <a:latin typeface="+mj-lt"/>
              </a:rPr>
              <a:t>Once you have deep background knowledge, you need to avoid getting stuck in unproductive thought patterns. Breakthroughs occur when you: </a:t>
            </a:r>
          </a:p>
          <a:p>
            <a:pPr marL="285750" lvl="0" indent="-285750">
              <a:buFont typeface="Courier New"/>
              <a:buChar char="o"/>
            </a:pPr>
            <a:r>
              <a:rPr lang="en-US" sz="1600" dirty="0">
                <a:latin typeface="+mj-lt"/>
              </a:rPr>
              <a:t>Challenge </a:t>
            </a:r>
            <a:r>
              <a:rPr lang="en-US" sz="1600" dirty="0" smtClean="0">
                <a:latin typeface="+mj-lt"/>
              </a:rPr>
              <a:t>assumptions.</a:t>
            </a:r>
          </a:p>
          <a:p>
            <a:pPr marL="285750" lvl="0" indent="-285750">
              <a:buFont typeface="Courier New"/>
              <a:buChar char="o"/>
            </a:pPr>
            <a:r>
              <a:rPr lang="en-US" sz="1600" dirty="0" smtClean="0">
                <a:latin typeface="+mj-lt"/>
              </a:rPr>
              <a:t>Reword </a:t>
            </a:r>
            <a:r>
              <a:rPr lang="en-US" sz="1600" dirty="0">
                <a:latin typeface="+mj-lt"/>
              </a:rPr>
              <a:t>the </a:t>
            </a:r>
            <a:r>
              <a:rPr lang="en-US" sz="1600" dirty="0" smtClean="0">
                <a:latin typeface="+mj-lt"/>
              </a:rPr>
              <a:t>problem. Ask</a:t>
            </a:r>
            <a:r>
              <a:rPr lang="en-US" sz="1600" dirty="0">
                <a:latin typeface="+mj-lt"/>
              </a:rPr>
              <a:t>:</a:t>
            </a:r>
          </a:p>
          <a:p>
            <a:pPr marL="742950" lvl="1" indent="-285750">
              <a:buFont typeface="Courier New"/>
              <a:buChar char="o"/>
            </a:pPr>
            <a:r>
              <a:rPr lang="en-US" sz="1600" dirty="0">
                <a:latin typeface="+mj-lt"/>
              </a:rPr>
              <a:t>"Why do we need to solve the problem?"</a:t>
            </a:r>
          </a:p>
          <a:p>
            <a:pPr marL="742950" lvl="1" indent="-285750">
              <a:buFont typeface="Courier New"/>
              <a:buChar char="o"/>
            </a:pPr>
            <a:r>
              <a:rPr lang="en-US" sz="1600" dirty="0">
                <a:latin typeface="+mj-lt"/>
              </a:rPr>
              <a:t>"What's the roadblock here?"</a:t>
            </a:r>
          </a:p>
          <a:p>
            <a:pPr marL="742950" lvl="1" indent="-285750">
              <a:buFont typeface="Courier New"/>
              <a:buChar char="o"/>
            </a:pPr>
            <a:r>
              <a:rPr lang="en-US" sz="1600" dirty="0">
                <a:latin typeface="+mj-lt"/>
              </a:rPr>
              <a:t>"What will happen if we don't solve the problem?" </a:t>
            </a:r>
          </a:p>
          <a:p>
            <a:pPr marL="285750" lvl="0" indent="-285750">
              <a:buFont typeface="Courier New"/>
              <a:buChar char="o"/>
            </a:pPr>
            <a:r>
              <a:rPr lang="en-US" sz="1600" dirty="0" smtClean="0">
                <a:latin typeface="+mj-lt"/>
              </a:rPr>
              <a:t>Reverse </a:t>
            </a:r>
            <a:r>
              <a:rPr lang="en-US" sz="1600" dirty="0">
                <a:latin typeface="+mj-lt"/>
              </a:rPr>
              <a:t>the </a:t>
            </a:r>
            <a:r>
              <a:rPr lang="en-US" sz="1600" dirty="0" smtClean="0">
                <a:latin typeface="+mj-lt"/>
              </a:rPr>
              <a:t>thinking. Instead </a:t>
            </a:r>
            <a:r>
              <a:rPr lang="en-US" sz="1600" dirty="0">
                <a:latin typeface="+mj-lt"/>
              </a:rPr>
              <a:t>of focusing on how you could solve a problem, </a:t>
            </a:r>
            <a:r>
              <a:rPr lang="en-US" sz="1600" dirty="0" smtClean="0">
                <a:latin typeface="+mj-lt"/>
              </a:rPr>
              <a:t>consider </a:t>
            </a:r>
            <a:r>
              <a:rPr lang="en-US" sz="1600" dirty="0">
                <a:latin typeface="+mj-lt"/>
              </a:rPr>
              <a:t>how you could create the </a:t>
            </a:r>
            <a:r>
              <a:rPr lang="en-US" sz="1600" dirty="0" smtClean="0">
                <a:latin typeface="+mj-lt"/>
              </a:rPr>
              <a:t>problem.</a:t>
            </a:r>
          </a:p>
          <a:p>
            <a:pPr marL="285750" lvl="0" indent="-285750">
              <a:buFont typeface="Courier New"/>
              <a:buChar char="o"/>
            </a:pPr>
            <a:r>
              <a:rPr lang="en-US" sz="1600" dirty="0" smtClean="0">
                <a:latin typeface="+mj-lt"/>
              </a:rPr>
              <a:t> </a:t>
            </a:r>
            <a:r>
              <a:rPr lang="en-US" sz="1600" dirty="0">
                <a:latin typeface="+mj-lt"/>
              </a:rPr>
              <a:t>Look for ideas in different </a:t>
            </a:r>
            <a:r>
              <a:rPr lang="en-US" sz="1600" dirty="0" smtClean="0">
                <a:latin typeface="+mj-lt"/>
              </a:rPr>
              <a:t>media. visualization</a:t>
            </a:r>
            <a:r>
              <a:rPr lang="en-US" sz="1600" dirty="0">
                <a:latin typeface="+mj-lt"/>
              </a:rPr>
              <a:t>, anecdotes, </a:t>
            </a:r>
            <a:r>
              <a:rPr lang="en-US" sz="1600" dirty="0" smtClean="0">
                <a:latin typeface="+mj-lt"/>
              </a:rPr>
              <a:t>webinars</a:t>
            </a:r>
            <a:r>
              <a:rPr lang="en-US" sz="1600" dirty="0">
                <a:latin typeface="+mj-lt"/>
              </a:rPr>
              <a:t>, etc</a:t>
            </a:r>
            <a:r>
              <a:rPr lang="en-US" sz="1600" dirty="0" smtClean="0">
                <a:latin typeface="+mj-lt"/>
              </a:rPr>
              <a:t>. </a:t>
            </a:r>
            <a:endParaRPr lang="en-US" sz="1600" dirty="0">
              <a:latin typeface="+mj-lt"/>
            </a:endParaRPr>
          </a:p>
          <a:p>
            <a:pPr marL="285750" lvl="0" indent="-285750">
              <a:buFont typeface="Courier New"/>
              <a:buChar char="o"/>
            </a:pPr>
            <a:r>
              <a:rPr lang="en-US" sz="1600" dirty="0">
                <a:latin typeface="+mj-lt"/>
              </a:rPr>
              <a:t> Seek possible ideas from unexpected </a:t>
            </a:r>
            <a:r>
              <a:rPr lang="en-US" sz="1600" dirty="0" smtClean="0">
                <a:latin typeface="+mj-lt"/>
              </a:rPr>
              <a:t>places. Ask </a:t>
            </a:r>
            <a:r>
              <a:rPr lang="en-US" sz="1600" dirty="0">
                <a:latin typeface="+mj-lt"/>
              </a:rPr>
              <a:t>questions such as:</a:t>
            </a:r>
          </a:p>
          <a:p>
            <a:pPr marL="742950" lvl="1" indent="-285750">
              <a:buFont typeface="Courier New"/>
              <a:buChar char="o"/>
            </a:pPr>
            <a:r>
              <a:rPr lang="en-US" sz="1600" dirty="0">
                <a:latin typeface="+mj-lt"/>
              </a:rPr>
              <a:t>“What are the functions needed to solve this problem, and what functional equivalents are available ANYWHERE?”</a:t>
            </a:r>
          </a:p>
          <a:p>
            <a:pPr marL="742950" lvl="1" indent="-285750">
              <a:buFont typeface="Courier New"/>
              <a:buChar char="o"/>
            </a:pPr>
            <a:r>
              <a:rPr lang="en-US" sz="1600" dirty="0">
                <a:latin typeface="+mj-lt"/>
              </a:rPr>
              <a:t>"What attributes of this item could help us solve our challenge?"</a:t>
            </a:r>
          </a:p>
          <a:p>
            <a:pPr marL="285750" lvl="0" indent="-285750">
              <a:buFont typeface="Courier New"/>
              <a:buChar char="o"/>
            </a:pPr>
            <a:r>
              <a:rPr lang="en-US" sz="1600" dirty="0">
                <a:latin typeface="+mj-lt"/>
              </a:rPr>
              <a:t> Get other </a:t>
            </a:r>
            <a:r>
              <a:rPr lang="en-US" sz="1600" dirty="0" smtClean="0">
                <a:latin typeface="+mj-lt"/>
              </a:rPr>
              <a:t>perspectives. </a:t>
            </a:r>
            <a:r>
              <a:rPr lang="en-US" sz="1600" dirty="0">
                <a:latin typeface="+mj-lt"/>
              </a:rPr>
              <a:t>Collaborate with as many influencers as </a:t>
            </a:r>
            <a:r>
              <a:rPr lang="en-US" sz="1600" dirty="0" smtClean="0">
                <a:latin typeface="+mj-lt"/>
              </a:rPr>
              <a:t>feasible.</a:t>
            </a:r>
            <a:endParaRPr lang="en-US" sz="1600" dirty="0">
              <a:latin typeface="+mj-lt"/>
            </a:endParaRPr>
          </a:p>
          <a:p>
            <a:pPr marL="285750" indent="-285750">
              <a:buFont typeface="Courier New"/>
              <a:buChar char="o"/>
            </a:pPr>
            <a:r>
              <a:rPr lang="en-US" sz="1600" dirty="0">
                <a:latin typeface="+mj-lt"/>
              </a:rPr>
              <a:t> Play the "what if" </a:t>
            </a:r>
            <a:r>
              <a:rPr lang="en-US" sz="1600" dirty="0" smtClean="0">
                <a:latin typeface="+mj-lt"/>
              </a:rPr>
              <a:t>game. </a:t>
            </a:r>
            <a:r>
              <a:rPr lang="en-US" sz="1600" dirty="0">
                <a:latin typeface="+mj-lt"/>
              </a:rPr>
              <a:t>Ask yourself "What if I were ... How would I address this challenge?”  Imagine yourself to be </a:t>
            </a:r>
            <a:r>
              <a:rPr lang="en-US" sz="1600" dirty="0" smtClean="0">
                <a:latin typeface="+mj-lt"/>
              </a:rPr>
              <a:t>the CEO, for example.</a:t>
            </a:r>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Qualify</a:t>
            </a:r>
          </a:p>
          <a:p>
            <a:pPr lvl="0" algn="ctr"/>
            <a:r>
              <a:rPr lang="en-US" sz="1200" b="1" dirty="0" smtClean="0">
                <a:latin typeface="+mj-lt"/>
              </a:rPr>
              <a:t>Chapter 3</a:t>
            </a:r>
            <a:endParaRPr lang="en-US" sz="1100" dirty="0">
              <a:latin typeface="+mj-lt"/>
            </a:endParaRPr>
          </a:p>
        </p:txBody>
      </p:sp>
    </p:spTree>
    <p:extLst>
      <p:ext uri="{BB962C8B-B14F-4D97-AF65-F5344CB8AC3E}">
        <p14:creationId xmlns:p14="http://schemas.microsoft.com/office/powerpoint/2010/main" val="29839548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38200" y="1524000"/>
            <a:ext cx="7391400" cy="2895600"/>
            <a:chOff x="838200" y="1524000"/>
            <a:chExt cx="7391400" cy="2725103"/>
          </a:xfrm>
        </p:grpSpPr>
        <p:sp>
          <p:nvSpPr>
            <p:cNvPr id="7" name="Rectangle 6"/>
            <p:cNvSpPr/>
            <p:nvPr/>
          </p:nvSpPr>
          <p:spPr>
            <a:xfrm>
              <a:off x="838200" y="1524000"/>
              <a:ext cx="7391400" cy="272510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200" y="1524000"/>
              <a:ext cx="3908044" cy="369332"/>
            </a:xfrm>
            <a:prstGeom prst="rect">
              <a:avLst/>
            </a:prstGeom>
            <a:noFill/>
          </p:spPr>
          <p:txBody>
            <a:bodyPr wrap="none" rtlCol="0">
              <a:spAutoFit/>
            </a:bodyPr>
            <a:lstStyle/>
            <a:p>
              <a:r>
                <a:rPr lang="en-US" b="1" i="1" u="sng" dirty="0" smtClean="0">
                  <a:latin typeface="+mj-lt"/>
                </a:rPr>
                <a:t>Seven Step Qualification Process</a:t>
              </a:r>
              <a:endParaRPr lang="en-US" b="1" i="1" u="sng" dirty="0">
                <a:latin typeface="+mj-lt"/>
              </a:endParaRPr>
            </a:p>
          </p:txBody>
        </p:sp>
      </p:grpSp>
      <p:sp>
        <p:nvSpPr>
          <p:cNvPr id="18" name="Title 1"/>
          <p:cNvSpPr>
            <a:spLocks noGrp="1"/>
          </p:cNvSpPr>
          <p:nvPr>
            <p:ph type="ctrTitle"/>
          </p:nvPr>
        </p:nvSpPr>
        <p:spPr/>
        <p:txBody>
          <a:bodyPr>
            <a:normAutofit/>
          </a:bodyPr>
          <a:lstStyle/>
          <a:p>
            <a:r>
              <a:rPr lang="en-US" b="1" dirty="0" smtClean="0"/>
              <a:t>Qualification Steps</a:t>
            </a:r>
            <a:endParaRPr lang="en-US" b="1" dirty="0"/>
          </a:p>
        </p:txBody>
      </p:sp>
      <p:sp>
        <p:nvSpPr>
          <p:cNvPr id="16" name="TextBox 15"/>
          <p:cNvSpPr txBox="1"/>
          <p:nvPr/>
        </p:nvSpPr>
        <p:spPr>
          <a:xfrm>
            <a:off x="914400" y="1886903"/>
            <a:ext cx="7270044" cy="3693318"/>
          </a:xfrm>
          <a:prstGeom prst="rect">
            <a:avLst/>
          </a:prstGeom>
          <a:noFill/>
        </p:spPr>
        <p:txBody>
          <a:bodyPr wrap="square" rtlCol="0">
            <a:spAutoFit/>
          </a:bodyPr>
          <a:lstStyle/>
          <a:p>
            <a:pPr lvl="0"/>
            <a:r>
              <a:rPr lang="en-US" sz="1600" dirty="0">
                <a:latin typeface="+mj-lt"/>
              </a:rPr>
              <a:t>Step 1:	</a:t>
            </a:r>
          </a:p>
          <a:p>
            <a:pPr lvl="0">
              <a:spcAft>
                <a:spcPts val="600"/>
              </a:spcAft>
            </a:pPr>
            <a:r>
              <a:rPr lang="en-US" sz="1600" dirty="0">
                <a:latin typeface="+mj-lt"/>
              </a:rPr>
              <a:t>Make the initial call (by phone or in person) to qualify the prospect with respect to the level of interest. The goal of this call is to confirm interest, develop further momentum, and set up next steps with key influencers and the Economic Buyer </a:t>
            </a:r>
            <a:r>
              <a:rPr lang="en-US" sz="1600" dirty="0" smtClean="0">
                <a:latin typeface="+mj-lt"/>
              </a:rPr>
              <a:t>.</a:t>
            </a:r>
            <a:endParaRPr lang="en-US" sz="1600" dirty="0">
              <a:latin typeface="+mj-lt"/>
            </a:endParaRPr>
          </a:p>
          <a:p>
            <a:pPr lvl="0"/>
            <a:r>
              <a:rPr lang="en-US" sz="1600" dirty="0">
                <a:latin typeface="+mj-lt"/>
              </a:rPr>
              <a:t>Step 2:	</a:t>
            </a:r>
          </a:p>
          <a:p>
            <a:pPr lvl="0">
              <a:spcAft>
                <a:spcPts val="600"/>
              </a:spcAft>
            </a:pPr>
            <a:r>
              <a:rPr lang="en-US" sz="1600" dirty="0">
                <a:latin typeface="+mj-lt"/>
              </a:rPr>
              <a:t>Meet in person and continue to develop the opportunity, with more specific insights into the prospect’s goals, challenges and readiness for further exploration. Continue to build the interest of the EB</a:t>
            </a:r>
            <a:r>
              <a:rPr lang="en-US" sz="1600" dirty="0" smtClean="0">
                <a:latin typeface="+mj-lt"/>
              </a:rPr>
              <a:t>.</a:t>
            </a:r>
            <a:endParaRPr lang="en-US" sz="1600" dirty="0">
              <a:latin typeface="+mj-lt"/>
            </a:endParaRPr>
          </a:p>
          <a:p>
            <a:pPr lvl="0"/>
            <a:endParaRPr lang="en-US" sz="1600" dirty="0" smtClean="0">
              <a:latin typeface="+mj-lt"/>
            </a:endParaRPr>
          </a:p>
          <a:p>
            <a:pPr lvl="0"/>
            <a:r>
              <a:rPr lang="en-US" sz="1600" dirty="0" smtClean="0">
                <a:latin typeface="+mj-lt"/>
              </a:rPr>
              <a:t>During </a:t>
            </a:r>
            <a:r>
              <a:rPr lang="en-US" sz="1600" dirty="0">
                <a:latin typeface="+mj-lt"/>
              </a:rPr>
              <a:t>the Qualification stage, strive to keep your meeting sizes small, ideally 1 to1. This will enable more rapport and relationship building opportunities with your Champion and other key players. Do not lose the Balance-of-Power by being dramatically out-numbered</a:t>
            </a: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Qualify</a:t>
            </a:r>
          </a:p>
          <a:p>
            <a:pPr lvl="0" algn="ctr"/>
            <a:r>
              <a:rPr lang="en-US" sz="1200" b="1" dirty="0" smtClean="0">
                <a:latin typeface="+mj-lt"/>
              </a:rPr>
              <a:t>Chapter 3</a:t>
            </a:r>
            <a:endParaRPr lang="en-US" sz="1100" dirty="0">
              <a:latin typeface="+mj-lt"/>
            </a:endParaRPr>
          </a:p>
        </p:txBody>
      </p:sp>
    </p:spTree>
    <p:extLst>
      <p:ext uri="{BB962C8B-B14F-4D97-AF65-F5344CB8AC3E}">
        <p14:creationId xmlns:p14="http://schemas.microsoft.com/office/powerpoint/2010/main" val="15777493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fontScale="90000"/>
          </a:bodyPr>
          <a:lstStyle/>
          <a:p>
            <a:r>
              <a:rPr lang="en-US" b="1" dirty="0"/>
              <a:t>Be a Credible Business Problem Solver and Trusted Advisor</a:t>
            </a:r>
          </a:p>
        </p:txBody>
      </p:sp>
      <p:sp>
        <p:nvSpPr>
          <p:cNvPr id="16" name="TextBox 15"/>
          <p:cNvSpPr txBox="1"/>
          <p:nvPr/>
        </p:nvSpPr>
        <p:spPr>
          <a:xfrm>
            <a:off x="914400" y="1600200"/>
            <a:ext cx="7270044" cy="4154984"/>
          </a:xfrm>
          <a:prstGeom prst="rect">
            <a:avLst/>
          </a:prstGeom>
          <a:noFill/>
        </p:spPr>
        <p:txBody>
          <a:bodyPr wrap="square" rtlCol="0">
            <a:spAutoFit/>
          </a:bodyPr>
          <a:lstStyle/>
          <a:p>
            <a:pPr lvl="0">
              <a:spcAft>
                <a:spcPts val="600"/>
              </a:spcAft>
            </a:pPr>
            <a:r>
              <a:rPr lang="en-US" sz="1600" dirty="0">
                <a:latin typeface="+mj-lt"/>
              </a:rPr>
              <a:t>Your prospect cares more about the monetized business value (ROI) and the personal benefit (career enhancement, visibility, improved performance, etc.) your product / solution will provide than about its pure productivity or efficiency benefits. </a:t>
            </a:r>
            <a:r>
              <a:rPr lang="en-US" sz="1600" dirty="0">
                <a:latin typeface="+mj-lt"/>
              </a:rPr>
              <a:t>A trusted advisor:  </a:t>
            </a:r>
          </a:p>
          <a:p>
            <a:pPr marL="285750" lvl="0" indent="-285750">
              <a:spcAft>
                <a:spcPts val="600"/>
              </a:spcAft>
              <a:buFont typeface="Courier New"/>
              <a:buChar char="o"/>
            </a:pPr>
            <a:r>
              <a:rPr lang="en-US" sz="1600" dirty="0" smtClean="0">
                <a:latin typeface="+mj-lt"/>
              </a:rPr>
              <a:t>Is </a:t>
            </a:r>
            <a:r>
              <a:rPr lang="en-US" sz="1600" dirty="0">
                <a:latin typeface="+mj-lt"/>
              </a:rPr>
              <a:t>genuinely interested in helping a prospective customer’s business</a:t>
            </a:r>
          </a:p>
          <a:p>
            <a:pPr marL="285750" lvl="0" indent="-285750">
              <a:spcAft>
                <a:spcPts val="600"/>
              </a:spcAft>
              <a:buFont typeface="Courier New"/>
              <a:buChar char="o"/>
            </a:pPr>
            <a:r>
              <a:rPr lang="en-US" sz="1600" dirty="0">
                <a:latin typeface="+mj-lt"/>
              </a:rPr>
              <a:t>Works hard to understand a prospective customer’s business challenges </a:t>
            </a:r>
            <a:endParaRPr lang="en-US" sz="1600" dirty="0" smtClean="0">
              <a:latin typeface="+mj-lt"/>
            </a:endParaRPr>
          </a:p>
          <a:p>
            <a:pPr marL="285750" lvl="0" indent="-285750">
              <a:spcAft>
                <a:spcPts val="600"/>
              </a:spcAft>
              <a:buFont typeface="Courier New"/>
              <a:buChar char="o"/>
            </a:pPr>
            <a:r>
              <a:rPr lang="en-US" sz="1600" dirty="0" smtClean="0">
                <a:latin typeface="+mj-lt"/>
              </a:rPr>
              <a:t>Is </a:t>
            </a:r>
            <a:r>
              <a:rPr lang="en-US" sz="1600" dirty="0">
                <a:latin typeface="+mj-lt"/>
              </a:rPr>
              <a:t>credible based on </a:t>
            </a:r>
            <a:r>
              <a:rPr lang="en-US" sz="1600" dirty="0" smtClean="0">
                <a:latin typeface="+mj-lt"/>
              </a:rPr>
              <a:t>proven </a:t>
            </a:r>
            <a:r>
              <a:rPr lang="en-US" sz="1600" dirty="0">
                <a:latin typeface="+mj-lt"/>
              </a:rPr>
              <a:t>relevant previous customer successes </a:t>
            </a:r>
          </a:p>
          <a:p>
            <a:pPr marL="285750" lvl="0" indent="-285750">
              <a:spcAft>
                <a:spcPts val="600"/>
              </a:spcAft>
              <a:buFont typeface="Courier New"/>
              <a:buChar char="o"/>
            </a:pPr>
            <a:r>
              <a:rPr lang="en-US" sz="1600" dirty="0">
                <a:latin typeface="+mj-lt"/>
              </a:rPr>
              <a:t>Connects with the prospect both constructively and emotionally by demonstrating keen business </a:t>
            </a:r>
            <a:r>
              <a:rPr lang="en-US" sz="1600" dirty="0" smtClean="0">
                <a:latin typeface="+mj-lt"/>
              </a:rPr>
              <a:t>insights tied </a:t>
            </a:r>
            <a:r>
              <a:rPr lang="en-US" sz="1600" dirty="0">
                <a:latin typeface="+mj-lt"/>
              </a:rPr>
              <a:t>to the future upside </a:t>
            </a:r>
            <a:r>
              <a:rPr lang="en-US" sz="1600" dirty="0" smtClean="0">
                <a:latin typeface="+mj-lt"/>
              </a:rPr>
              <a:t>and risks </a:t>
            </a:r>
          </a:p>
          <a:p>
            <a:pPr marL="285750" lvl="0" indent="-285750">
              <a:spcAft>
                <a:spcPts val="600"/>
              </a:spcAft>
              <a:buFont typeface="Courier New"/>
              <a:buChar char="o"/>
            </a:pPr>
            <a:r>
              <a:rPr lang="en-US" sz="1600" dirty="0" smtClean="0">
                <a:latin typeface="+mj-lt"/>
              </a:rPr>
              <a:t>Is </a:t>
            </a:r>
            <a:r>
              <a:rPr lang="en-US" sz="1600" dirty="0">
                <a:latin typeface="+mj-lt"/>
              </a:rPr>
              <a:t>reliable and consistent, as measured by speed and thoroughness in all follow-ups</a:t>
            </a:r>
          </a:p>
          <a:p>
            <a:pPr marL="285750" lvl="0" indent="-285750">
              <a:spcAft>
                <a:spcPts val="600"/>
              </a:spcAft>
              <a:buFont typeface="Courier New"/>
              <a:buChar char="o"/>
            </a:pPr>
            <a:r>
              <a:rPr lang="en-US" sz="1600" dirty="0">
                <a:latin typeface="+mj-lt"/>
              </a:rPr>
              <a:t>Is authentic, while being passionate and enthusiastic about </a:t>
            </a:r>
            <a:r>
              <a:rPr lang="en-US" sz="1600" dirty="0" smtClean="0">
                <a:latin typeface="+mj-lt"/>
              </a:rPr>
              <a:t>solution </a:t>
            </a:r>
            <a:r>
              <a:rPr lang="en-US" sz="1600" dirty="0">
                <a:latin typeface="+mj-lt"/>
              </a:rPr>
              <a:t>advice</a:t>
            </a:r>
          </a:p>
          <a:p>
            <a:pPr marL="285750" lvl="0" indent="-285750">
              <a:spcAft>
                <a:spcPts val="600"/>
              </a:spcAft>
              <a:buFont typeface="Courier New"/>
              <a:buChar char="o"/>
            </a:pPr>
            <a:r>
              <a:rPr lang="en-US" sz="1600" dirty="0">
                <a:latin typeface="+mj-lt"/>
              </a:rPr>
              <a:t>Treats the business relationship as if it will be long term</a:t>
            </a:r>
          </a:p>
          <a:p>
            <a:pPr marL="285750" lvl="0" indent="-285750">
              <a:spcAft>
                <a:spcPts val="600"/>
              </a:spcAft>
              <a:buFont typeface="Courier New"/>
              <a:buChar char="o"/>
            </a:pPr>
            <a:r>
              <a:rPr lang="en-US" sz="1600" dirty="0">
                <a:latin typeface="+mj-lt"/>
              </a:rPr>
              <a:t>Recognizes that building trust takes time and requires dedicated work</a:t>
            </a: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Build Trust</a:t>
            </a:r>
          </a:p>
          <a:p>
            <a:pPr lvl="0" algn="ctr"/>
            <a:r>
              <a:rPr lang="en-US" sz="1200" b="1" dirty="0" smtClean="0">
                <a:latin typeface="+mj-lt"/>
              </a:rPr>
              <a:t>Chapter 4</a:t>
            </a:r>
            <a:endParaRPr lang="en-US" sz="1100" dirty="0">
              <a:latin typeface="+mj-lt"/>
            </a:endParaRPr>
          </a:p>
        </p:txBody>
      </p:sp>
    </p:spTree>
    <p:extLst>
      <p:ext uri="{BB962C8B-B14F-4D97-AF65-F5344CB8AC3E}">
        <p14:creationId xmlns:p14="http://schemas.microsoft.com/office/powerpoint/2010/main" val="15777493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a:bodyPr>
          <a:lstStyle/>
          <a:p>
            <a:r>
              <a:rPr lang="en-US" b="1" dirty="0" smtClean="0"/>
              <a:t>Trusted Advisor Requirements</a:t>
            </a:r>
            <a:endParaRPr lang="en-US" b="1" dirty="0"/>
          </a:p>
        </p:txBody>
      </p:sp>
      <p:sp>
        <p:nvSpPr>
          <p:cNvPr id="16" name="TextBox 15"/>
          <p:cNvSpPr txBox="1"/>
          <p:nvPr/>
        </p:nvSpPr>
        <p:spPr>
          <a:xfrm>
            <a:off x="914400" y="1600200"/>
            <a:ext cx="7270044" cy="2308324"/>
          </a:xfrm>
          <a:prstGeom prst="rect">
            <a:avLst/>
          </a:prstGeom>
          <a:noFill/>
        </p:spPr>
        <p:txBody>
          <a:bodyPr wrap="square" rtlCol="0">
            <a:spAutoFit/>
          </a:bodyPr>
          <a:lstStyle/>
          <a:p>
            <a:pPr lvl="0"/>
            <a:r>
              <a:rPr lang="en-US" sz="1600" dirty="0">
                <a:latin typeface="+mj-lt"/>
              </a:rPr>
              <a:t>To become a trusted advisor, you must</a:t>
            </a:r>
            <a:r>
              <a:rPr lang="en-US" sz="1600" dirty="0" smtClean="0">
                <a:latin typeface="+mj-lt"/>
              </a:rPr>
              <a:t>:</a:t>
            </a:r>
          </a:p>
          <a:p>
            <a:pPr lvl="0"/>
            <a:endParaRPr lang="en-US" sz="1600" dirty="0">
              <a:latin typeface="+mj-lt"/>
            </a:endParaRPr>
          </a:p>
          <a:p>
            <a:pPr marL="285750" lvl="0" indent="-285750">
              <a:buFont typeface="Courier New" panose="02070309020205020404" pitchFamily="49" charset="0"/>
              <a:buChar char="o"/>
            </a:pPr>
            <a:r>
              <a:rPr lang="en-US" sz="1600" dirty="0" smtClean="0">
                <a:latin typeface="+mj-lt"/>
              </a:rPr>
              <a:t>Be </a:t>
            </a:r>
            <a:r>
              <a:rPr lang="en-US" sz="1600" dirty="0">
                <a:latin typeface="+mj-lt"/>
              </a:rPr>
              <a:t>an active listener</a:t>
            </a:r>
          </a:p>
          <a:p>
            <a:pPr marL="285750" lvl="0" indent="-285750">
              <a:buFont typeface="Courier New" panose="02070309020205020404" pitchFamily="49" charset="0"/>
              <a:buChar char="o"/>
            </a:pPr>
            <a:r>
              <a:rPr lang="en-US" sz="1600" dirty="0" smtClean="0">
                <a:latin typeface="+mj-lt"/>
              </a:rPr>
              <a:t>Establish </a:t>
            </a:r>
            <a:r>
              <a:rPr lang="en-US" sz="1600" dirty="0">
                <a:latin typeface="+mj-lt"/>
              </a:rPr>
              <a:t>credibility through ability to offer new and innovative ideas</a:t>
            </a:r>
          </a:p>
          <a:p>
            <a:pPr marL="285750" lvl="0" indent="-285750">
              <a:buFont typeface="Courier New" panose="02070309020205020404" pitchFamily="49" charset="0"/>
              <a:buChar char="o"/>
            </a:pPr>
            <a:r>
              <a:rPr lang="en-US" sz="1600" dirty="0" smtClean="0">
                <a:latin typeface="+mj-lt"/>
              </a:rPr>
              <a:t>Be </a:t>
            </a:r>
            <a:r>
              <a:rPr lang="en-US" sz="1600" dirty="0">
                <a:latin typeface="+mj-lt"/>
              </a:rPr>
              <a:t>highly reliable – quick to respond and thorough</a:t>
            </a:r>
          </a:p>
          <a:p>
            <a:pPr marL="285750" lvl="0" indent="-285750">
              <a:buFont typeface="Courier New" panose="02070309020205020404" pitchFamily="49" charset="0"/>
              <a:buChar char="o"/>
            </a:pPr>
            <a:r>
              <a:rPr lang="en-US" sz="1600" dirty="0" smtClean="0">
                <a:latin typeface="+mj-lt"/>
              </a:rPr>
              <a:t>Balance </a:t>
            </a:r>
            <a:r>
              <a:rPr lang="en-US" sz="1600" dirty="0">
                <a:latin typeface="+mj-lt"/>
              </a:rPr>
              <a:t>asking questions with giving advice </a:t>
            </a:r>
          </a:p>
          <a:p>
            <a:pPr marL="285750" lvl="0" indent="-285750">
              <a:buFont typeface="Courier New" panose="02070309020205020404" pitchFamily="49" charset="0"/>
              <a:buChar char="o"/>
            </a:pPr>
            <a:r>
              <a:rPr lang="en-US" sz="1600" dirty="0" smtClean="0">
                <a:latin typeface="+mj-lt"/>
              </a:rPr>
              <a:t>Collaborate </a:t>
            </a:r>
            <a:r>
              <a:rPr lang="en-US" sz="1600" dirty="0">
                <a:latin typeface="+mj-lt"/>
              </a:rPr>
              <a:t>with prospective customer with long term view</a:t>
            </a:r>
          </a:p>
          <a:p>
            <a:pPr marL="285750" lvl="0" indent="-285750">
              <a:buFont typeface="Courier New" panose="02070309020205020404" pitchFamily="49" charset="0"/>
              <a:buChar char="o"/>
            </a:pPr>
            <a:r>
              <a:rPr lang="en-US" sz="1600" dirty="0" smtClean="0">
                <a:latin typeface="+mj-lt"/>
              </a:rPr>
              <a:t>Offer </a:t>
            </a:r>
            <a:r>
              <a:rPr lang="en-US" sz="1600" dirty="0">
                <a:latin typeface="+mj-lt"/>
              </a:rPr>
              <a:t>new ideas</a:t>
            </a:r>
          </a:p>
          <a:p>
            <a:pPr marL="285750" lvl="0" indent="-285750">
              <a:buFont typeface="Courier New" panose="02070309020205020404" pitchFamily="49" charset="0"/>
              <a:buChar char="o"/>
            </a:pPr>
            <a:r>
              <a:rPr lang="en-US" sz="1600" dirty="0" smtClean="0">
                <a:latin typeface="+mj-lt"/>
              </a:rPr>
              <a:t>Demonstrate </a:t>
            </a:r>
            <a:r>
              <a:rPr lang="en-US" sz="1600" dirty="0">
                <a:latin typeface="+mj-lt"/>
              </a:rPr>
              <a:t>that you are investing your time in their success.</a:t>
            </a: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Build Trust</a:t>
            </a:r>
          </a:p>
          <a:p>
            <a:pPr lvl="0" algn="ctr"/>
            <a:r>
              <a:rPr lang="en-US" sz="1200" b="1" dirty="0" smtClean="0">
                <a:latin typeface="+mj-lt"/>
              </a:rPr>
              <a:t>Chapter 4</a:t>
            </a:r>
            <a:endParaRPr lang="en-US" sz="1100" dirty="0">
              <a:latin typeface="+mj-lt"/>
            </a:endParaRPr>
          </a:p>
        </p:txBody>
      </p:sp>
    </p:spTree>
    <p:extLst>
      <p:ext uri="{BB962C8B-B14F-4D97-AF65-F5344CB8AC3E}">
        <p14:creationId xmlns:p14="http://schemas.microsoft.com/office/powerpoint/2010/main" val="2121276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a:bodyPr>
          <a:lstStyle/>
          <a:p>
            <a:r>
              <a:rPr lang="en-US" b="1" dirty="0"/>
              <a:t>Demonstrate the Value of Your Solution</a:t>
            </a:r>
          </a:p>
        </p:txBody>
      </p:sp>
      <p:sp>
        <p:nvSpPr>
          <p:cNvPr id="16" name="TextBox 15"/>
          <p:cNvSpPr txBox="1"/>
          <p:nvPr/>
        </p:nvSpPr>
        <p:spPr>
          <a:xfrm>
            <a:off x="914400" y="1600200"/>
            <a:ext cx="7270044" cy="1077218"/>
          </a:xfrm>
          <a:prstGeom prst="rect">
            <a:avLst/>
          </a:prstGeom>
          <a:noFill/>
        </p:spPr>
        <p:txBody>
          <a:bodyPr wrap="square" rtlCol="0">
            <a:spAutoFit/>
          </a:bodyPr>
          <a:lstStyle/>
          <a:p>
            <a:pPr lvl="0"/>
            <a:r>
              <a:rPr lang="en-US" sz="1600" dirty="0">
                <a:latin typeface="+mj-lt"/>
              </a:rPr>
              <a:t>It is easy to get the attention of your prospects if the solutions you offer provide huge, impactful benefits for problems looming large on their radar. It behooves you to learn as early as possible just how important your solution will be. </a:t>
            </a: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Value Proposition</a:t>
            </a:r>
          </a:p>
          <a:p>
            <a:pPr lvl="0" algn="ctr"/>
            <a:r>
              <a:rPr lang="en-US" sz="1200" b="1" dirty="0" smtClean="0">
                <a:latin typeface="+mj-lt"/>
              </a:rPr>
              <a:t>Chapter 5</a:t>
            </a:r>
            <a:endParaRPr lang="en-US" sz="1100" dirty="0">
              <a:latin typeface="+mj-lt"/>
            </a:endParaRPr>
          </a:p>
        </p:txBody>
      </p:sp>
      <p:pic>
        <p:nvPicPr>
          <p:cNvPr id="2" name="Picture 1" descr="golia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438400"/>
            <a:ext cx="4876800" cy="3474997"/>
          </a:xfrm>
          <a:prstGeom prst="rect">
            <a:avLst/>
          </a:prstGeom>
        </p:spPr>
      </p:pic>
    </p:spTree>
    <p:extLst>
      <p:ext uri="{BB962C8B-B14F-4D97-AF65-F5344CB8AC3E}">
        <p14:creationId xmlns:p14="http://schemas.microsoft.com/office/powerpoint/2010/main" val="33499693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38200" y="1524000"/>
            <a:ext cx="7391400" cy="4419600"/>
            <a:chOff x="838200" y="1524000"/>
            <a:chExt cx="7391400" cy="3161119"/>
          </a:xfrm>
        </p:grpSpPr>
        <p:sp>
          <p:nvSpPr>
            <p:cNvPr id="7" name="Rectangle 6"/>
            <p:cNvSpPr/>
            <p:nvPr/>
          </p:nvSpPr>
          <p:spPr>
            <a:xfrm>
              <a:off x="838200" y="1524000"/>
              <a:ext cx="7391400" cy="316111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8200" y="1524000"/>
              <a:ext cx="3908044" cy="369332"/>
            </a:xfrm>
            <a:prstGeom prst="rect">
              <a:avLst/>
            </a:prstGeom>
            <a:noFill/>
          </p:spPr>
          <p:txBody>
            <a:bodyPr wrap="none" rtlCol="0">
              <a:spAutoFit/>
            </a:bodyPr>
            <a:lstStyle/>
            <a:p>
              <a:r>
                <a:rPr lang="en-US" b="1" i="1" u="sng" dirty="0" smtClean="0">
                  <a:latin typeface="+mj-lt"/>
                </a:rPr>
                <a:t>Seven Step Qualification Process</a:t>
              </a:r>
              <a:endParaRPr lang="en-US" b="1" i="1" u="sng" dirty="0">
                <a:latin typeface="+mj-lt"/>
              </a:endParaRPr>
            </a:p>
          </p:txBody>
        </p:sp>
      </p:grpSp>
      <p:sp>
        <p:nvSpPr>
          <p:cNvPr id="18" name="Title 1"/>
          <p:cNvSpPr>
            <a:spLocks noGrp="1"/>
          </p:cNvSpPr>
          <p:nvPr>
            <p:ph type="ctrTitle"/>
          </p:nvPr>
        </p:nvSpPr>
        <p:spPr/>
        <p:txBody>
          <a:bodyPr>
            <a:normAutofit/>
          </a:bodyPr>
          <a:lstStyle/>
          <a:p>
            <a:r>
              <a:rPr lang="en-US" b="1" dirty="0" smtClean="0"/>
              <a:t>Determine the Value Proposition</a:t>
            </a:r>
            <a:endParaRPr lang="en-US" b="1" dirty="0"/>
          </a:p>
        </p:txBody>
      </p:sp>
      <p:sp>
        <p:nvSpPr>
          <p:cNvPr id="16" name="TextBox 15"/>
          <p:cNvSpPr txBox="1"/>
          <p:nvPr/>
        </p:nvSpPr>
        <p:spPr>
          <a:xfrm>
            <a:off x="914400" y="1904762"/>
            <a:ext cx="7270044" cy="3924151"/>
          </a:xfrm>
          <a:prstGeom prst="rect">
            <a:avLst/>
          </a:prstGeom>
          <a:noFill/>
        </p:spPr>
        <p:txBody>
          <a:bodyPr wrap="square" rtlCol="0">
            <a:spAutoFit/>
          </a:bodyPr>
          <a:lstStyle/>
          <a:p>
            <a:pPr lvl="0"/>
            <a:r>
              <a:rPr lang="en-US" sz="1600" dirty="0" smtClean="0">
                <a:latin typeface="+mj-lt"/>
              </a:rPr>
              <a:t>Step </a:t>
            </a:r>
            <a:r>
              <a:rPr lang="en-US" sz="1600" dirty="0">
                <a:latin typeface="+mj-lt"/>
              </a:rPr>
              <a:t>3:	</a:t>
            </a:r>
          </a:p>
          <a:p>
            <a:pPr lvl="0">
              <a:spcAft>
                <a:spcPts val="600"/>
              </a:spcAft>
            </a:pPr>
            <a:r>
              <a:rPr lang="en-US" sz="1600" dirty="0">
                <a:latin typeface="+mj-lt"/>
              </a:rPr>
              <a:t>Survey prospects to understand the customer requirements in order to define the value proposition. This step often provides opportunities to introduce new ideas and educate the prospect about new solutions and evolving cost-benefit considerations</a:t>
            </a:r>
            <a:r>
              <a:rPr lang="en-US" sz="1600" dirty="0" smtClean="0">
                <a:latin typeface="+mj-lt"/>
              </a:rPr>
              <a:t>.</a:t>
            </a:r>
          </a:p>
          <a:p>
            <a:pPr marL="285750" lvl="0" indent="-285750">
              <a:spcAft>
                <a:spcPts val="600"/>
              </a:spcAft>
              <a:buFont typeface="Courier New"/>
              <a:buChar char="o"/>
            </a:pPr>
            <a:r>
              <a:rPr lang="en-US" sz="1600" dirty="0">
                <a:latin typeface="+mj-lt"/>
              </a:rPr>
              <a:t>The Champion prioritizes the drivers yielding largest business benefit</a:t>
            </a:r>
          </a:p>
          <a:p>
            <a:pPr marL="285750" lvl="0" indent="-285750">
              <a:spcAft>
                <a:spcPts val="600"/>
              </a:spcAft>
              <a:buFont typeface="Courier New"/>
              <a:buChar char="o"/>
            </a:pPr>
            <a:r>
              <a:rPr lang="en-US" sz="1600" dirty="0">
                <a:latin typeface="+mj-lt"/>
              </a:rPr>
              <a:t>Interviews and surveys are conducted with all key influencers to confirm current processes and quantify impact with new solution</a:t>
            </a:r>
          </a:p>
          <a:p>
            <a:pPr marL="285750" lvl="0" indent="-285750">
              <a:spcAft>
                <a:spcPts val="600"/>
              </a:spcAft>
              <a:buFont typeface="Courier New"/>
              <a:buChar char="o"/>
            </a:pPr>
            <a:r>
              <a:rPr lang="en-US" sz="1600" dirty="0">
                <a:latin typeface="+mj-lt"/>
              </a:rPr>
              <a:t>Further probing of business requirements takes place to ensure all potential needs are identified and mapped to solution capabilities, driving value propositions and projected monetized value</a:t>
            </a:r>
          </a:p>
          <a:p>
            <a:pPr marL="285750" lvl="0" indent="-285750">
              <a:spcAft>
                <a:spcPts val="600"/>
              </a:spcAft>
              <a:buFont typeface="Courier New"/>
              <a:buChar char="o"/>
            </a:pPr>
            <a:r>
              <a:rPr lang="en-US" sz="1600" dirty="0">
                <a:latin typeface="+mj-lt"/>
              </a:rPr>
              <a:t>Gain enough input to prioritize the product demonstration</a:t>
            </a:r>
          </a:p>
          <a:p>
            <a:pPr marL="285750" lvl="0" indent="-285750">
              <a:spcAft>
                <a:spcPts val="600"/>
              </a:spcAft>
              <a:buFont typeface="Courier New"/>
              <a:buChar char="o"/>
            </a:pPr>
            <a:r>
              <a:rPr lang="en-US" sz="1600" dirty="0">
                <a:latin typeface="+mj-lt"/>
              </a:rPr>
              <a:t>Financial information collected to formalize Value Proposition Document and Return on Investment Document </a:t>
            </a: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Value Proposition</a:t>
            </a:r>
          </a:p>
          <a:p>
            <a:pPr lvl="0" algn="ctr"/>
            <a:r>
              <a:rPr lang="en-US" sz="1200" b="1" dirty="0" smtClean="0">
                <a:latin typeface="+mj-lt"/>
              </a:rPr>
              <a:t>Chapter 5</a:t>
            </a:r>
            <a:endParaRPr lang="en-US" sz="1100" dirty="0">
              <a:latin typeface="+mj-lt"/>
            </a:endParaRPr>
          </a:p>
        </p:txBody>
      </p:sp>
    </p:spTree>
    <p:extLst>
      <p:ext uri="{BB962C8B-B14F-4D97-AF65-F5344CB8AC3E}">
        <p14:creationId xmlns:p14="http://schemas.microsoft.com/office/powerpoint/2010/main" val="6722466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a:bodyPr>
          <a:lstStyle/>
          <a:p>
            <a:r>
              <a:rPr lang="en-US" b="1" dirty="0" smtClean="0"/>
              <a:t>Build the Winning Business Case</a:t>
            </a:r>
            <a:endParaRPr lang="en-US" b="1" dirty="0"/>
          </a:p>
        </p:txBody>
      </p:sp>
      <p:sp>
        <p:nvSpPr>
          <p:cNvPr id="16" name="TextBox 15"/>
          <p:cNvSpPr txBox="1"/>
          <p:nvPr/>
        </p:nvSpPr>
        <p:spPr>
          <a:xfrm>
            <a:off x="907473" y="1600200"/>
            <a:ext cx="7270044" cy="4016484"/>
          </a:xfrm>
          <a:prstGeom prst="rect">
            <a:avLst/>
          </a:prstGeom>
          <a:noFill/>
        </p:spPr>
        <p:txBody>
          <a:bodyPr wrap="square" rtlCol="0">
            <a:spAutoFit/>
          </a:bodyPr>
          <a:lstStyle/>
          <a:p>
            <a:pPr>
              <a:spcAft>
                <a:spcPts val="600"/>
              </a:spcAft>
            </a:pPr>
            <a:r>
              <a:rPr lang="en-US" sz="1600" dirty="0">
                <a:latin typeface="+mj-lt"/>
              </a:rPr>
              <a:t>A Business Case estimates the impact – especially financial – supporting any investment, such as equipment or software installations, business acquisitions, focused Six Sigma projects, broad Lean Production Culture projects, or any other initiatives aimed at improving business results. Improvements are likely to impact your prospects’ finances in one of four positive ways:</a:t>
            </a:r>
          </a:p>
          <a:p>
            <a:pPr marL="285750" lvl="0" indent="-285750">
              <a:buFont typeface="Courier New" panose="02070309020205020404" pitchFamily="49" charset="0"/>
              <a:buChar char="o"/>
            </a:pPr>
            <a:r>
              <a:rPr lang="en-US" sz="1600" dirty="0" smtClean="0">
                <a:latin typeface="+mj-lt"/>
              </a:rPr>
              <a:t>Increased </a:t>
            </a:r>
            <a:r>
              <a:rPr lang="en-US" sz="1600" dirty="0">
                <a:latin typeface="+mj-lt"/>
              </a:rPr>
              <a:t>revenue</a:t>
            </a:r>
          </a:p>
          <a:p>
            <a:pPr marL="285750" lvl="0" indent="-285750">
              <a:buFont typeface="Courier New" panose="02070309020205020404" pitchFamily="49" charset="0"/>
              <a:buChar char="o"/>
            </a:pPr>
            <a:r>
              <a:rPr lang="en-US" sz="1600" dirty="0">
                <a:latin typeface="+mj-lt"/>
              </a:rPr>
              <a:t>Decreased Cost of Goods Sold</a:t>
            </a:r>
          </a:p>
          <a:p>
            <a:pPr marL="285750" lvl="0" indent="-285750">
              <a:buFont typeface="Courier New" panose="02070309020205020404" pitchFamily="49" charset="0"/>
              <a:buChar char="o"/>
            </a:pPr>
            <a:r>
              <a:rPr lang="en-US" sz="1600" dirty="0">
                <a:latin typeface="+mj-lt"/>
              </a:rPr>
              <a:t>Decreased corporate overhead</a:t>
            </a:r>
          </a:p>
          <a:p>
            <a:pPr marL="285750" lvl="0" indent="-285750">
              <a:spcAft>
                <a:spcPts val="600"/>
              </a:spcAft>
              <a:buFont typeface="Courier New" panose="02070309020205020404" pitchFamily="49" charset="0"/>
              <a:buChar char="o"/>
            </a:pPr>
            <a:r>
              <a:rPr lang="en-US" sz="1600" dirty="0">
                <a:latin typeface="+mj-lt"/>
              </a:rPr>
              <a:t>Decreased asset requirements (with associated period expenses such as depreciation and carrying costs</a:t>
            </a:r>
            <a:r>
              <a:rPr lang="en-US" sz="1600" dirty="0" smtClean="0">
                <a:latin typeface="+mj-lt"/>
              </a:rPr>
              <a:t>)</a:t>
            </a:r>
            <a:endParaRPr lang="en-US" sz="1600" dirty="0">
              <a:latin typeface="+mj-lt"/>
            </a:endParaRPr>
          </a:p>
          <a:p>
            <a:pPr>
              <a:spcAft>
                <a:spcPts val="600"/>
              </a:spcAft>
            </a:pPr>
            <a:r>
              <a:rPr lang="en-US" sz="1600" dirty="0">
                <a:latin typeface="+mj-lt"/>
              </a:rPr>
              <a:t>These benefits will be offset by investments in</a:t>
            </a:r>
            <a:r>
              <a:rPr lang="en-US" sz="1600" dirty="0" smtClean="0">
                <a:latin typeface="+mj-lt"/>
              </a:rPr>
              <a:t>:</a:t>
            </a:r>
            <a:endParaRPr lang="en-US" sz="1600" dirty="0">
              <a:latin typeface="+mj-lt"/>
            </a:endParaRPr>
          </a:p>
          <a:p>
            <a:pPr marL="285750" lvl="0" indent="-285750">
              <a:buFont typeface="Courier New" panose="02070309020205020404" pitchFamily="49" charset="0"/>
              <a:buChar char="o"/>
            </a:pPr>
            <a:r>
              <a:rPr lang="en-US" sz="1600" dirty="0">
                <a:latin typeface="+mj-lt"/>
              </a:rPr>
              <a:t>Added corporate overhead spending (on people who do the work, for instance)</a:t>
            </a:r>
          </a:p>
          <a:p>
            <a:pPr marL="285750" lvl="0" indent="-285750">
              <a:buFont typeface="Courier New" panose="02070309020205020404" pitchFamily="49" charset="0"/>
              <a:buChar char="o"/>
            </a:pPr>
            <a:r>
              <a:rPr lang="en-US" sz="1600" dirty="0">
                <a:latin typeface="+mj-lt"/>
              </a:rPr>
              <a:t>Added assets (machinery, equipment, software and the like) with associated period expenses such as depreciation and carrying costs) </a:t>
            </a: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Business Case</a:t>
            </a:r>
          </a:p>
          <a:p>
            <a:pPr lvl="0" algn="ctr"/>
            <a:r>
              <a:rPr lang="en-US" sz="1200" b="1" dirty="0" smtClean="0">
                <a:latin typeface="+mj-lt"/>
              </a:rPr>
              <a:t>Chapter 6</a:t>
            </a:r>
            <a:endParaRPr lang="en-US" sz="1100" dirty="0">
              <a:latin typeface="+mj-lt"/>
            </a:endParaRPr>
          </a:p>
        </p:txBody>
      </p:sp>
    </p:spTree>
    <p:extLst>
      <p:ext uri="{BB962C8B-B14F-4D97-AF65-F5344CB8AC3E}">
        <p14:creationId xmlns:p14="http://schemas.microsoft.com/office/powerpoint/2010/main" val="20281309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38200" y="1524000"/>
            <a:ext cx="7391400" cy="4419599"/>
            <a:chOff x="838200" y="1524000"/>
            <a:chExt cx="7391400" cy="3161120"/>
          </a:xfrm>
        </p:grpSpPr>
        <p:sp>
          <p:nvSpPr>
            <p:cNvPr id="7" name="Rectangle 6"/>
            <p:cNvSpPr/>
            <p:nvPr/>
          </p:nvSpPr>
          <p:spPr>
            <a:xfrm>
              <a:off x="838200" y="1524000"/>
              <a:ext cx="7391400" cy="316112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8200" y="1524000"/>
              <a:ext cx="3908044" cy="369332"/>
            </a:xfrm>
            <a:prstGeom prst="rect">
              <a:avLst/>
            </a:prstGeom>
            <a:noFill/>
          </p:spPr>
          <p:txBody>
            <a:bodyPr wrap="none" rtlCol="0">
              <a:spAutoFit/>
            </a:bodyPr>
            <a:lstStyle/>
            <a:p>
              <a:r>
                <a:rPr lang="en-US" b="1" i="1" u="sng" dirty="0" smtClean="0">
                  <a:latin typeface="+mj-lt"/>
                </a:rPr>
                <a:t>Seven Step Qualification Process</a:t>
              </a:r>
              <a:endParaRPr lang="en-US" b="1" i="1" u="sng" dirty="0">
                <a:latin typeface="+mj-lt"/>
              </a:endParaRPr>
            </a:p>
          </p:txBody>
        </p:sp>
      </p:grpSp>
      <p:sp>
        <p:nvSpPr>
          <p:cNvPr id="18" name="Title 1"/>
          <p:cNvSpPr>
            <a:spLocks noGrp="1"/>
          </p:cNvSpPr>
          <p:nvPr>
            <p:ph type="ctrTitle"/>
          </p:nvPr>
        </p:nvSpPr>
        <p:spPr/>
        <p:txBody>
          <a:bodyPr>
            <a:normAutofit fontScale="90000"/>
          </a:bodyPr>
          <a:lstStyle/>
          <a:p>
            <a:r>
              <a:rPr lang="en-US" b="1" dirty="0" smtClean="0"/>
              <a:t>Prepare the Buyer for the Sales Presentation</a:t>
            </a:r>
            <a:endParaRPr lang="en-US" b="1" dirty="0"/>
          </a:p>
        </p:txBody>
      </p:sp>
      <p:sp>
        <p:nvSpPr>
          <p:cNvPr id="16" name="TextBox 15"/>
          <p:cNvSpPr txBox="1"/>
          <p:nvPr/>
        </p:nvSpPr>
        <p:spPr>
          <a:xfrm>
            <a:off x="914400" y="1904762"/>
            <a:ext cx="7270044" cy="3862596"/>
          </a:xfrm>
          <a:prstGeom prst="rect">
            <a:avLst/>
          </a:prstGeom>
          <a:noFill/>
        </p:spPr>
        <p:txBody>
          <a:bodyPr wrap="square" rtlCol="0">
            <a:spAutoFit/>
          </a:bodyPr>
          <a:lstStyle/>
          <a:p>
            <a:pPr lvl="0"/>
            <a:r>
              <a:rPr lang="en-US" sz="1600" dirty="0" smtClean="0">
                <a:latin typeface="+mj-lt"/>
              </a:rPr>
              <a:t>Step </a:t>
            </a:r>
            <a:r>
              <a:rPr lang="en-US" sz="1600" dirty="0">
                <a:latin typeface="+mj-lt"/>
              </a:rPr>
              <a:t>4:	</a:t>
            </a:r>
          </a:p>
          <a:p>
            <a:pPr lvl="0">
              <a:spcAft>
                <a:spcPts val="600"/>
              </a:spcAft>
            </a:pPr>
            <a:r>
              <a:rPr lang="en-US" sz="1600" dirty="0">
                <a:latin typeface="+mj-lt"/>
              </a:rPr>
              <a:t>Pre-present the solution and business case to the Champion and, when he / she is on board, to the Economic Buyer. NEVER go into a final sales presentation without knowing exactly where each key decision-maker </a:t>
            </a:r>
            <a:r>
              <a:rPr lang="en-US" sz="1600" dirty="0" smtClean="0">
                <a:latin typeface="+mj-lt"/>
              </a:rPr>
              <a:t>stands</a:t>
            </a:r>
          </a:p>
          <a:p>
            <a:pPr marL="285750" lvl="1" indent="-285750">
              <a:buFont typeface="Courier New"/>
              <a:buChar char="o"/>
            </a:pPr>
            <a:r>
              <a:rPr lang="en-US" sz="1600" dirty="0">
                <a:latin typeface="+mj-lt"/>
              </a:rPr>
              <a:t>Set up a call between the EB and your company executive to connect seller and buyer at senior levels</a:t>
            </a:r>
          </a:p>
          <a:p>
            <a:pPr marL="285750" lvl="1" indent="-285750">
              <a:buFont typeface="Courier New"/>
              <a:buChar char="o"/>
            </a:pPr>
            <a:r>
              <a:rPr lang="en-US" sz="1600" dirty="0">
                <a:latin typeface="+mj-lt"/>
              </a:rPr>
              <a:t>Your company executive…</a:t>
            </a:r>
          </a:p>
          <a:p>
            <a:pPr marL="565150" lvl="2" indent="-285750">
              <a:buFont typeface="Courier New"/>
              <a:buChar char="o"/>
            </a:pPr>
            <a:r>
              <a:rPr lang="en-US" sz="1600" dirty="0">
                <a:latin typeface="+mj-lt"/>
              </a:rPr>
              <a:t>Reinforces your company’s credentials and interest in a long term relationship with the EB’s company</a:t>
            </a:r>
          </a:p>
          <a:p>
            <a:pPr marL="565150" lvl="2" indent="-285750">
              <a:buFont typeface="Courier New"/>
              <a:buChar char="o"/>
            </a:pPr>
            <a:r>
              <a:rPr lang="en-US" sz="1600" dirty="0">
                <a:latin typeface="+mj-lt"/>
              </a:rPr>
              <a:t>Re-states at a high level the key value proposition benefits </a:t>
            </a:r>
            <a:endParaRPr lang="en-US" sz="1600" dirty="0" smtClean="0">
              <a:latin typeface="+mj-lt"/>
            </a:endParaRPr>
          </a:p>
          <a:p>
            <a:pPr marL="565150" lvl="2" indent="-285750">
              <a:buFont typeface="Courier New"/>
              <a:buChar char="o"/>
            </a:pPr>
            <a:r>
              <a:rPr lang="en-US" sz="1600" dirty="0" smtClean="0">
                <a:latin typeface="+mj-lt"/>
              </a:rPr>
              <a:t>Looks </a:t>
            </a:r>
            <a:r>
              <a:rPr lang="en-US" sz="1600" dirty="0">
                <a:latin typeface="+mj-lt"/>
              </a:rPr>
              <a:t>for confirmation from the EB of the </a:t>
            </a:r>
            <a:r>
              <a:rPr lang="en-US" sz="1600" dirty="0" smtClean="0">
                <a:latin typeface="+mj-lt"/>
              </a:rPr>
              <a:t>intent </a:t>
            </a:r>
            <a:r>
              <a:rPr lang="en-US" sz="1600" dirty="0">
                <a:latin typeface="+mj-lt"/>
              </a:rPr>
              <a:t>to move forward </a:t>
            </a:r>
          </a:p>
          <a:p>
            <a:pPr marL="565150" lvl="2" indent="-285750">
              <a:buFont typeface="Courier New"/>
              <a:buChar char="o"/>
            </a:pPr>
            <a:r>
              <a:rPr lang="en-US" sz="1600" dirty="0">
                <a:latin typeface="+mj-lt"/>
              </a:rPr>
              <a:t>Ensures there are no surprises in store</a:t>
            </a:r>
          </a:p>
          <a:p>
            <a:pPr marL="285750" lvl="1" indent="-285750">
              <a:buFont typeface="Courier New"/>
              <a:buChar char="o"/>
            </a:pPr>
            <a:r>
              <a:rPr lang="en-US" sz="1600" dirty="0">
                <a:latin typeface="+mj-lt"/>
              </a:rPr>
              <a:t>You or your company executive invite and encourage the EB to be an integral part of the final presentation and ask for time afterward to review any questions </a:t>
            </a: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Value Proposition</a:t>
            </a:r>
          </a:p>
          <a:p>
            <a:pPr lvl="0" algn="ctr"/>
            <a:r>
              <a:rPr lang="en-US" sz="1200" b="1" dirty="0" smtClean="0">
                <a:latin typeface="+mj-lt"/>
              </a:rPr>
              <a:t>Chapter 5</a:t>
            </a:r>
            <a:endParaRPr lang="en-US" sz="1100" dirty="0">
              <a:latin typeface="+mj-lt"/>
            </a:endParaRPr>
          </a:p>
        </p:txBody>
      </p:sp>
    </p:spTree>
    <p:extLst>
      <p:ext uri="{BB962C8B-B14F-4D97-AF65-F5344CB8AC3E}">
        <p14:creationId xmlns:p14="http://schemas.microsoft.com/office/powerpoint/2010/main" val="404369186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a:bodyPr>
          <a:lstStyle/>
          <a:p>
            <a:r>
              <a:rPr lang="en-US" b="1" dirty="0"/>
              <a:t>Determine the Metrics that Matter</a:t>
            </a:r>
          </a:p>
        </p:txBody>
      </p:sp>
      <p:sp>
        <p:nvSpPr>
          <p:cNvPr id="16" name="TextBox 15"/>
          <p:cNvSpPr txBox="1"/>
          <p:nvPr/>
        </p:nvSpPr>
        <p:spPr>
          <a:xfrm>
            <a:off x="914400" y="1600200"/>
            <a:ext cx="7270044" cy="2462212"/>
          </a:xfrm>
          <a:prstGeom prst="rect">
            <a:avLst/>
          </a:prstGeom>
          <a:noFill/>
        </p:spPr>
        <p:txBody>
          <a:bodyPr wrap="square" rtlCol="0">
            <a:spAutoFit/>
          </a:bodyPr>
          <a:lstStyle/>
          <a:p>
            <a:pPr lvl="0">
              <a:spcAft>
                <a:spcPts val="600"/>
              </a:spcAft>
            </a:pPr>
            <a:r>
              <a:rPr lang="en-US" sz="1600" dirty="0">
                <a:latin typeface="+mj-lt"/>
              </a:rPr>
              <a:t>Find out what your prospect values most and focus on accurately measuring the current state to develop a credible baseline</a:t>
            </a:r>
            <a:r>
              <a:rPr lang="en-US" sz="1600" dirty="0" smtClean="0">
                <a:latin typeface="+mj-lt"/>
              </a:rPr>
              <a:t>.</a:t>
            </a:r>
            <a:endParaRPr lang="en-US" sz="1600" dirty="0" smtClean="0">
              <a:latin typeface="+mj-lt"/>
            </a:endParaRPr>
          </a:p>
          <a:p>
            <a:pPr lvl="0">
              <a:spcAft>
                <a:spcPts val="600"/>
              </a:spcAft>
            </a:pPr>
            <a:r>
              <a:rPr lang="en-US" sz="1600" dirty="0" smtClean="0">
                <a:latin typeface="+mj-lt"/>
              </a:rPr>
              <a:t>Follow these steps</a:t>
            </a:r>
            <a:r>
              <a:rPr lang="en-US" sz="1600" dirty="0" smtClean="0">
                <a:latin typeface="+mj-lt"/>
              </a:rPr>
              <a:t>:</a:t>
            </a:r>
            <a:endParaRPr lang="en-US" sz="1600" dirty="0">
              <a:latin typeface="+mj-lt"/>
            </a:endParaRPr>
          </a:p>
          <a:p>
            <a:pPr marL="342900" lvl="0" indent="-342900">
              <a:buFont typeface="+mj-lt"/>
              <a:buAutoNum type="arabicPeriod"/>
            </a:pPr>
            <a:r>
              <a:rPr lang="en-US" sz="1600" dirty="0" smtClean="0">
                <a:latin typeface="+mj-lt"/>
              </a:rPr>
              <a:t>Review </a:t>
            </a:r>
            <a:r>
              <a:rPr lang="en-US" sz="1600" dirty="0">
                <a:latin typeface="+mj-lt"/>
              </a:rPr>
              <a:t>the metrics the prospect uses</a:t>
            </a:r>
          </a:p>
          <a:p>
            <a:pPr marL="342900" lvl="0" indent="-342900">
              <a:buFont typeface="+mj-lt"/>
              <a:buAutoNum type="arabicPeriod"/>
            </a:pPr>
            <a:r>
              <a:rPr lang="en-US" sz="1600" dirty="0" smtClean="0">
                <a:latin typeface="+mj-lt"/>
              </a:rPr>
              <a:t>Review </a:t>
            </a:r>
            <a:r>
              <a:rPr lang="en-US" sz="1600" dirty="0">
                <a:latin typeface="+mj-lt"/>
              </a:rPr>
              <a:t>year-on-year performance</a:t>
            </a:r>
          </a:p>
          <a:p>
            <a:pPr marL="342900" lvl="0" indent="-342900">
              <a:buFont typeface="+mj-lt"/>
              <a:buAutoNum type="arabicPeriod"/>
            </a:pPr>
            <a:r>
              <a:rPr lang="en-US" sz="1600" dirty="0" smtClean="0">
                <a:latin typeface="+mj-lt"/>
              </a:rPr>
              <a:t>Review </a:t>
            </a:r>
            <a:r>
              <a:rPr lang="en-US" sz="1600" dirty="0">
                <a:latin typeface="+mj-lt"/>
              </a:rPr>
              <a:t>industry benchmarks for cost ratios (per cent of revenue by category) </a:t>
            </a:r>
          </a:p>
          <a:p>
            <a:pPr marL="342900" lvl="0" indent="-342900">
              <a:buFont typeface="+mj-lt"/>
              <a:buAutoNum type="arabicPeriod"/>
            </a:pPr>
            <a:r>
              <a:rPr lang="en-US" sz="1600" dirty="0" smtClean="0">
                <a:latin typeface="+mj-lt"/>
              </a:rPr>
              <a:t>Develop </a:t>
            </a:r>
            <a:r>
              <a:rPr lang="en-US" sz="1600" dirty="0">
                <a:latin typeface="+mj-lt"/>
              </a:rPr>
              <a:t>new ratios that link your solution to prospect performance (see the Chapters on Metrics and Financial Literacy in </a:t>
            </a:r>
            <a:r>
              <a:rPr lang="en-US" sz="1600" dirty="0" smtClean="0">
                <a:latin typeface="+mj-lt"/>
              </a:rPr>
              <a:t>the book </a:t>
            </a:r>
            <a:r>
              <a:rPr lang="en-US" sz="1600" dirty="0">
                <a:latin typeface="+mj-lt"/>
              </a:rPr>
              <a:t>for ideas)</a:t>
            </a: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Business Case</a:t>
            </a:r>
          </a:p>
          <a:p>
            <a:pPr lvl="0" algn="ctr"/>
            <a:r>
              <a:rPr lang="en-US" sz="1200" b="1" dirty="0" smtClean="0">
                <a:latin typeface="+mj-lt"/>
              </a:rPr>
              <a:t>Chapter 6</a:t>
            </a:r>
            <a:endParaRPr lang="en-US" sz="1100" dirty="0">
              <a:latin typeface="+mj-lt"/>
            </a:endParaRPr>
          </a:p>
        </p:txBody>
      </p:sp>
    </p:spTree>
    <p:extLst>
      <p:ext uri="{BB962C8B-B14F-4D97-AF65-F5344CB8AC3E}">
        <p14:creationId xmlns:p14="http://schemas.microsoft.com/office/powerpoint/2010/main" val="34150614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lstStyle/>
          <a:p>
            <a:r>
              <a:rPr lang="en-US" b="1" dirty="0" smtClean="0"/>
              <a:t>Get Your Market in Order</a:t>
            </a:r>
            <a:endParaRPr lang="en-US" b="1" dirty="0"/>
          </a:p>
        </p:txBody>
      </p:sp>
      <p:sp>
        <p:nvSpPr>
          <p:cNvPr id="16" name="TextBox 15"/>
          <p:cNvSpPr txBox="1"/>
          <p:nvPr/>
        </p:nvSpPr>
        <p:spPr>
          <a:xfrm>
            <a:off x="914400" y="1600200"/>
            <a:ext cx="7270044" cy="3046988"/>
          </a:xfrm>
          <a:prstGeom prst="rect">
            <a:avLst/>
          </a:prstGeom>
          <a:noFill/>
        </p:spPr>
        <p:txBody>
          <a:bodyPr wrap="square" rtlCol="0">
            <a:spAutoFit/>
          </a:bodyPr>
          <a:lstStyle/>
          <a:p>
            <a:pPr lvl="0"/>
            <a:r>
              <a:rPr lang="en-US" sz="1600" dirty="0">
                <a:latin typeface="+mj-lt"/>
              </a:rPr>
              <a:t>A </a:t>
            </a:r>
            <a:r>
              <a:rPr lang="en-US" sz="1600" dirty="0" smtClean="0">
                <a:latin typeface="+mj-lt"/>
              </a:rPr>
              <a:t>Go-To-Market (GTM) best </a:t>
            </a:r>
            <a:r>
              <a:rPr lang="en-US" sz="1600" dirty="0">
                <a:latin typeface="+mj-lt"/>
              </a:rPr>
              <a:t>practice is to first precisely identify the target market and then determine the right channel to reach it effectively and efficiently. The key steps to create a GTM </a:t>
            </a:r>
            <a:r>
              <a:rPr lang="en-US" sz="1600" dirty="0" smtClean="0">
                <a:latin typeface="+mj-lt"/>
              </a:rPr>
              <a:t>strategy are illustrated here: </a:t>
            </a:r>
          </a:p>
          <a:p>
            <a:pPr lvl="0"/>
            <a:endParaRPr lang="en-US" sz="1600" dirty="0">
              <a:latin typeface="+mj-lt"/>
            </a:endParaRPr>
          </a:p>
          <a:p>
            <a:pPr lvl="0"/>
            <a:endParaRPr lang="en-US" sz="1600" dirty="0" smtClean="0">
              <a:latin typeface="+mj-lt"/>
            </a:endParaRPr>
          </a:p>
          <a:p>
            <a:pPr lvl="0"/>
            <a:endParaRPr lang="en-US" sz="1600" dirty="0">
              <a:latin typeface="+mj-lt"/>
            </a:endParaRPr>
          </a:p>
          <a:p>
            <a:pPr lvl="0"/>
            <a:endParaRPr lang="en-US" sz="1600" dirty="0" smtClean="0">
              <a:latin typeface="+mj-lt"/>
            </a:endParaRPr>
          </a:p>
          <a:p>
            <a:pPr lvl="0"/>
            <a:endParaRPr lang="en-US" sz="1600" dirty="0">
              <a:latin typeface="+mj-lt"/>
            </a:endParaRPr>
          </a:p>
          <a:p>
            <a:pPr lvl="0"/>
            <a:endParaRPr lang="en-US" sz="1600" dirty="0" smtClean="0">
              <a:latin typeface="+mj-lt"/>
            </a:endParaRPr>
          </a:p>
          <a:p>
            <a:pPr lvl="0"/>
            <a:endParaRPr lang="en-US" sz="1600" dirty="0">
              <a:latin typeface="+mj-lt"/>
            </a:endParaRPr>
          </a:p>
          <a:p>
            <a:pPr lvl="0"/>
            <a:endParaRPr lang="en-US" sz="1600" dirty="0" smtClean="0">
              <a:latin typeface="+mj-lt"/>
            </a:endParaRPr>
          </a:p>
          <a:p>
            <a:pPr lvl="0"/>
            <a:r>
              <a:rPr lang="en-US" sz="1600" dirty="0" smtClean="0">
                <a:latin typeface="+mj-lt"/>
              </a:rPr>
              <a:t>We will discuss these in the next slides.</a:t>
            </a:r>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Marketing</a:t>
            </a:r>
          </a:p>
          <a:p>
            <a:pPr lvl="0" algn="ctr"/>
            <a:r>
              <a:rPr lang="en-US" sz="1200" b="1" dirty="0" smtClean="0">
                <a:latin typeface="+mj-lt"/>
              </a:rPr>
              <a:t>Chapter 1</a:t>
            </a:r>
            <a:endParaRPr lang="en-US" sz="1100"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610" y="2743200"/>
            <a:ext cx="710758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8720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a:bodyPr>
          <a:lstStyle/>
          <a:p>
            <a:r>
              <a:rPr lang="en-US" b="1" dirty="0" smtClean="0"/>
              <a:t>Measure the Gaps</a:t>
            </a:r>
            <a:endParaRPr lang="en-US" b="1" dirty="0"/>
          </a:p>
        </p:txBody>
      </p:sp>
      <p:sp>
        <p:nvSpPr>
          <p:cNvPr id="16" name="TextBox 15"/>
          <p:cNvSpPr txBox="1"/>
          <p:nvPr/>
        </p:nvSpPr>
        <p:spPr>
          <a:xfrm>
            <a:off x="914400" y="1600200"/>
            <a:ext cx="7270044" cy="2462212"/>
          </a:xfrm>
          <a:prstGeom prst="rect">
            <a:avLst/>
          </a:prstGeom>
          <a:noFill/>
        </p:spPr>
        <p:txBody>
          <a:bodyPr wrap="square" rtlCol="0">
            <a:spAutoFit/>
          </a:bodyPr>
          <a:lstStyle/>
          <a:p>
            <a:pPr lvl="0">
              <a:spcAft>
                <a:spcPts val="600"/>
              </a:spcAft>
            </a:pPr>
            <a:r>
              <a:rPr lang="en-US" sz="1600" dirty="0" smtClean="0">
                <a:latin typeface="+mj-lt"/>
              </a:rPr>
              <a:t>The </a:t>
            </a:r>
            <a:r>
              <a:rPr lang="en-US" sz="1600" dirty="0">
                <a:latin typeface="+mj-lt"/>
              </a:rPr>
              <a:t>term ‘gap’ here refers to the amount of underperformance your prospect is experiencing on any metric that matters</a:t>
            </a:r>
            <a:r>
              <a:rPr lang="en-US" sz="1600" dirty="0" smtClean="0">
                <a:latin typeface="+mj-lt"/>
              </a:rPr>
              <a:t>.</a:t>
            </a:r>
            <a:endParaRPr lang="en-US" sz="1600" dirty="0">
              <a:latin typeface="+mj-lt"/>
            </a:endParaRPr>
          </a:p>
          <a:p>
            <a:pPr lvl="0">
              <a:spcAft>
                <a:spcPts val="600"/>
              </a:spcAft>
            </a:pPr>
            <a:r>
              <a:rPr lang="en-US" sz="1600" dirty="0">
                <a:latin typeface="+mj-lt"/>
              </a:rPr>
              <a:t>Follow these steps</a:t>
            </a:r>
            <a:r>
              <a:rPr lang="en-US" sz="1600" dirty="0" smtClean="0">
                <a:latin typeface="+mj-lt"/>
              </a:rPr>
              <a:t>:</a:t>
            </a:r>
            <a:endParaRPr lang="en-US" sz="1600" dirty="0">
              <a:latin typeface="+mj-lt"/>
            </a:endParaRPr>
          </a:p>
          <a:p>
            <a:pPr marL="342900" lvl="0" indent="-342900">
              <a:buFont typeface="+mj-lt"/>
              <a:buAutoNum type="arabicPeriod"/>
            </a:pPr>
            <a:r>
              <a:rPr lang="en-US" sz="1600" dirty="0">
                <a:latin typeface="+mj-lt"/>
              </a:rPr>
              <a:t>Collect and review P&amp;Ls and Balance Sheets to understand the landscape</a:t>
            </a:r>
          </a:p>
          <a:p>
            <a:pPr marL="342900" lvl="0" indent="-342900">
              <a:buFont typeface="+mj-lt"/>
              <a:buAutoNum type="arabicPeriod"/>
            </a:pPr>
            <a:r>
              <a:rPr lang="en-US" sz="1600" dirty="0">
                <a:latin typeface="+mj-lt"/>
              </a:rPr>
              <a:t>Focus especially on areas where your proposed solutions will help </a:t>
            </a:r>
          </a:p>
          <a:p>
            <a:pPr marL="342900" lvl="0" indent="-342900">
              <a:buFont typeface="+mj-lt"/>
              <a:buAutoNum type="arabicPeriod"/>
            </a:pPr>
            <a:r>
              <a:rPr lang="en-US" sz="1600" dirty="0">
                <a:latin typeface="+mj-lt"/>
              </a:rPr>
              <a:t>Get prospect’s view of trends and future prospects with ‘business as usual’</a:t>
            </a:r>
          </a:p>
          <a:p>
            <a:pPr marL="342900" lvl="0" indent="-342900">
              <a:buFont typeface="+mj-lt"/>
              <a:buAutoNum type="arabicPeriod"/>
            </a:pPr>
            <a:r>
              <a:rPr lang="en-US" sz="1600" dirty="0">
                <a:latin typeface="+mj-lt"/>
              </a:rPr>
              <a:t>Using the metrics baseline you gathered, estimate the gaps – how much improvement is needed in revenue or cost drivers  </a:t>
            </a:r>
          </a:p>
          <a:p>
            <a:pPr marL="342900" lvl="0" indent="-342900">
              <a:buFont typeface="+mj-lt"/>
              <a:buAutoNum type="arabicPeriod"/>
            </a:pPr>
            <a:r>
              <a:rPr lang="en-US" sz="1600" dirty="0">
                <a:latin typeface="+mj-lt"/>
              </a:rPr>
              <a:t>Use the ‘Gap’ tool on the available CD to suggest improvement targets</a:t>
            </a: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Business Case</a:t>
            </a:r>
          </a:p>
          <a:p>
            <a:pPr lvl="0" algn="ctr"/>
            <a:r>
              <a:rPr lang="en-US" sz="1200" b="1" dirty="0" smtClean="0">
                <a:latin typeface="+mj-lt"/>
              </a:rPr>
              <a:t>Chapter 6</a:t>
            </a:r>
            <a:endParaRPr lang="en-US" sz="1100" dirty="0">
              <a:latin typeface="+mj-lt"/>
            </a:endParaRPr>
          </a:p>
        </p:txBody>
      </p:sp>
    </p:spTree>
    <p:extLst>
      <p:ext uri="{BB962C8B-B14F-4D97-AF65-F5344CB8AC3E}">
        <p14:creationId xmlns:p14="http://schemas.microsoft.com/office/powerpoint/2010/main" val="222831690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fontScale="90000"/>
          </a:bodyPr>
          <a:lstStyle/>
          <a:p>
            <a:r>
              <a:rPr lang="en-US" b="1" dirty="0"/>
              <a:t>Define the Solution and Deployment Plan</a:t>
            </a:r>
          </a:p>
        </p:txBody>
      </p:sp>
      <p:sp>
        <p:nvSpPr>
          <p:cNvPr id="16" name="TextBox 15"/>
          <p:cNvSpPr txBox="1"/>
          <p:nvPr/>
        </p:nvSpPr>
        <p:spPr>
          <a:xfrm>
            <a:off x="914400" y="1600200"/>
            <a:ext cx="7270044" cy="2215991"/>
          </a:xfrm>
          <a:prstGeom prst="rect">
            <a:avLst/>
          </a:prstGeom>
          <a:noFill/>
        </p:spPr>
        <p:txBody>
          <a:bodyPr wrap="square" rtlCol="0">
            <a:spAutoFit/>
          </a:bodyPr>
          <a:lstStyle/>
          <a:p>
            <a:pPr lvl="0">
              <a:spcAft>
                <a:spcPts val="600"/>
              </a:spcAft>
            </a:pPr>
            <a:r>
              <a:rPr lang="en-US" sz="1600" dirty="0">
                <a:latin typeface="+mj-lt"/>
              </a:rPr>
              <a:t>To close a sale, your solution will have to be compelling in its scope and logic, without any significant errors. Your prospect will be relentless in asking</a:t>
            </a:r>
            <a:r>
              <a:rPr lang="en-US" sz="1600" dirty="0" smtClean="0">
                <a:latin typeface="+mj-lt"/>
              </a:rPr>
              <a:t>:</a:t>
            </a:r>
            <a:endParaRPr lang="en-US" sz="1600" dirty="0">
              <a:latin typeface="+mj-lt"/>
            </a:endParaRPr>
          </a:p>
          <a:p>
            <a:pPr marL="285750" lvl="0" indent="-285750">
              <a:buFont typeface="Courier New" panose="02070309020205020404" pitchFamily="49" charset="0"/>
              <a:buChar char="o"/>
            </a:pPr>
            <a:r>
              <a:rPr lang="en-US" sz="1600" dirty="0" smtClean="0">
                <a:latin typeface="+mj-lt"/>
              </a:rPr>
              <a:t>Exactly </a:t>
            </a:r>
            <a:r>
              <a:rPr lang="en-US" sz="1600" dirty="0">
                <a:latin typeface="+mj-lt"/>
              </a:rPr>
              <a:t>WHAT are you going to deliver and do?</a:t>
            </a:r>
          </a:p>
          <a:p>
            <a:pPr marL="285750" lvl="0" indent="-285750">
              <a:buFont typeface="Courier New" panose="02070309020205020404" pitchFamily="49" charset="0"/>
              <a:buChar char="o"/>
            </a:pPr>
            <a:r>
              <a:rPr lang="en-US" sz="1600" dirty="0" smtClean="0">
                <a:latin typeface="+mj-lt"/>
              </a:rPr>
              <a:t>Exactly </a:t>
            </a:r>
            <a:r>
              <a:rPr lang="en-US" sz="1600" dirty="0">
                <a:latin typeface="+mj-lt"/>
              </a:rPr>
              <a:t>HOW does this affect the gaps we have agreed?</a:t>
            </a:r>
          </a:p>
          <a:p>
            <a:pPr marL="285750" lvl="0" indent="-285750">
              <a:buFont typeface="Courier New" panose="02070309020205020404" pitchFamily="49" charset="0"/>
              <a:buChar char="o"/>
            </a:pPr>
            <a:r>
              <a:rPr lang="en-US" sz="1600" dirty="0" smtClean="0">
                <a:latin typeface="+mj-lt"/>
              </a:rPr>
              <a:t>Exactly </a:t>
            </a:r>
            <a:r>
              <a:rPr lang="en-US" sz="1600" dirty="0">
                <a:latin typeface="+mj-lt"/>
              </a:rPr>
              <a:t>WHEN will we see measurable results?</a:t>
            </a:r>
          </a:p>
          <a:p>
            <a:pPr marL="285750" lvl="0" indent="-285750">
              <a:spcAft>
                <a:spcPts val="600"/>
              </a:spcAft>
              <a:buFont typeface="Courier New" panose="02070309020205020404" pitchFamily="49" charset="0"/>
              <a:buChar char="o"/>
            </a:pPr>
            <a:r>
              <a:rPr lang="en-US" sz="1600" dirty="0" smtClean="0">
                <a:latin typeface="+mj-lt"/>
              </a:rPr>
              <a:t>Exactly </a:t>
            </a:r>
            <a:r>
              <a:rPr lang="en-US" sz="1600" dirty="0">
                <a:latin typeface="+mj-lt"/>
              </a:rPr>
              <a:t>WHEN will the financial results appear</a:t>
            </a:r>
            <a:r>
              <a:rPr lang="en-US" sz="1600" dirty="0" smtClean="0">
                <a:latin typeface="+mj-lt"/>
              </a:rPr>
              <a:t>?</a:t>
            </a:r>
            <a:endParaRPr lang="en-US" sz="1600" dirty="0">
              <a:latin typeface="+mj-lt"/>
            </a:endParaRPr>
          </a:p>
          <a:p>
            <a:pPr lvl="0"/>
            <a:r>
              <a:rPr lang="en-US" sz="1600" dirty="0">
                <a:latin typeface="+mj-lt"/>
              </a:rPr>
              <a:t>The business case must be closely linked to the solution plan and as intuitive as possible, with accurate math and a clear schedule. </a:t>
            </a: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Business Case</a:t>
            </a:r>
          </a:p>
          <a:p>
            <a:pPr lvl="0" algn="ctr"/>
            <a:r>
              <a:rPr lang="en-US" sz="1200" b="1" dirty="0" smtClean="0">
                <a:latin typeface="+mj-lt"/>
              </a:rPr>
              <a:t>Chapter 6</a:t>
            </a:r>
            <a:endParaRPr lang="en-US" sz="1100" dirty="0">
              <a:latin typeface="+mj-lt"/>
            </a:endParaRPr>
          </a:p>
        </p:txBody>
      </p:sp>
    </p:spTree>
    <p:extLst>
      <p:ext uri="{BB962C8B-B14F-4D97-AF65-F5344CB8AC3E}">
        <p14:creationId xmlns:p14="http://schemas.microsoft.com/office/powerpoint/2010/main" val="36490761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a:bodyPr>
          <a:lstStyle/>
          <a:p>
            <a:r>
              <a:rPr lang="en-US" b="1" dirty="0"/>
              <a:t>Employ Opportunity Charts </a:t>
            </a:r>
          </a:p>
        </p:txBody>
      </p:sp>
      <p:sp>
        <p:nvSpPr>
          <p:cNvPr id="16" name="TextBox 15"/>
          <p:cNvSpPr txBox="1"/>
          <p:nvPr/>
        </p:nvSpPr>
        <p:spPr>
          <a:xfrm>
            <a:off x="914400" y="1600200"/>
            <a:ext cx="7270044" cy="3123932"/>
          </a:xfrm>
          <a:prstGeom prst="rect">
            <a:avLst/>
          </a:prstGeom>
          <a:noFill/>
        </p:spPr>
        <p:txBody>
          <a:bodyPr wrap="square" rtlCol="0">
            <a:spAutoFit/>
          </a:bodyPr>
          <a:lstStyle/>
          <a:p>
            <a:pPr lvl="0">
              <a:spcAft>
                <a:spcPts val="600"/>
              </a:spcAft>
            </a:pPr>
            <a:r>
              <a:rPr lang="en-US" sz="1600" dirty="0">
                <a:latin typeface="+mj-lt"/>
              </a:rPr>
              <a:t>You can’t start improving anything until people agree It is broken, fixable, and worth it</a:t>
            </a:r>
            <a:r>
              <a:rPr lang="en-US" sz="1600" dirty="0" smtClean="0">
                <a:latin typeface="+mj-lt"/>
              </a:rPr>
              <a:t>. Therefore, as </a:t>
            </a:r>
            <a:r>
              <a:rPr lang="en-US" sz="1600" dirty="0">
                <a:latin typeface="+mj-lt"/>
              </a:rPr>
              <a:t>the sales team investigates an opportunity, it is important to organize information to keep solution plans aligned with expected results. </a:t>
            </a:r>
          </a:p>
          <a:p>
            <a:pPr marL="342900" lvl="0" indent="-342900">
              <a:buFont typeface="+mj-lt"/>
              <a:buAutoNum type="arabicPeriod"/>
            </a:pPr>
            <a:r>
              <a:rPr lang="en-US" sz="1600" dirty="0" smtClean="0">
                <a:latin typeface="+mj-lt"/>
              </a:rPr>
              <a:t>Use </a:t>
            </a:r>
            <a:r>
              <a:rPr lang="en-US" sz="1600" dirty="0">
                <a:latin typeface="+mj-lt"/>
              </a:rPr>
              <a:t>a format such as the example shown on the </a:t>
            </a:r>
            <a:r>
              <a:rPr lang="en-US" sz="1600" dirty="0" smtClean="0">
                <a:latin typeface="+mj-lt"/>
              </a:rPr>
              <a:t>next </a:t>
            </a:r>
            <a:r>
              <a:rPr lang="en-US" sz="1600" dirty="0" smtClean="0">
                <a:latin typeface="+mj-lt"/>
              </a:rPr>
              <a:t>page (a printable blank version appears on the page following the example)</a:t>
            </a:r>
            <a:endParaRPr lang="en-US" sz="1600" dirty="0">
              <a:latin typeface="+mj-lt"/>
            </a:endParaRPr>
          </a:p>
          <a:p>
            <a:pPr marL="342900" lvl="0" indent="-342900">
              <a:buFont typeface="+mj-lt"/>
              <a:buAutoNum type="arabicPeriod"/>
            </a:pPr>
            <a:r>
              <a:rPr lang="en-US" sz="1600" dirty="0" smtClean="0">
                <a:latin typeface="+mj-lt"/>
              </a:rPr>
              <a:t>Continuously </a:t>
            </a:r>
            <a:r>
              <a:rPr lang="en-US" sz="1600" dirty="0">
                <a:latin typeface="+mj-lt"/>
              </a:rPr>
              <a:t>apply financial analysis to each chart, asking</a:t>
            </a:r>
          </a:p>
          <a:p>
            <a:pPr marL="685800" lvl="1" indent="-342900">
              <a:buFont typeface="Courier New" panose="02070309020205020404" pitchFamily="49" charset="0"/>
              <a:buChar char="o"/>
            </a:pPr>
            <a:r>
              <a:rPr lang="en-US" sz="1600" dirty="0" smtClean="0">
                <a:latin typeface="+mj-lt"/>
              </a:rPr>
              <a:t>Accurate </a:t>
            </a:r>
            <a:r>
              <a:rPr lang="en-US" sz="1600" dirty="0">
                <a:latin typeface="+mj-lt"/>
              </a:rPr>
              <a:t>data?</a:t>
            </a:r>
          </a:p>
          <a:p>
            <a:pPr marL="685800" lvl="1" indent="-342900">
              <a:buFont typeface="Courier New" panose="02070309020205020404" pitchFamily="49" charset="0"/>
              <a:buChar char="o"/>
            </a:pPr>
            <a:r>
              <a:rPr lang="en-US" sz="1600" dirty="0" smtClean="0">
                <a:latin typeface="+mj-lt"/>
              </a:rPr>
              <a:t>Sound </a:t>
            </a:r>
            <a:r>
              <a:rPr lang="en-US" sz="1600" dirty="0">
                <a:latin typeface="+mj-lt"/>
              </a:rPr>
              <a:t>logic?</a:t>
            </a:r>
          </a:p>
          <a:p>
            <a:pPr marL="685800" lvl="1" indent="-342900">
              <a:buFont typeface="Courier New" panose="02070309020205020404" pitchFamily="49" charset="0"/>
              <a:buChar char="o"/>
            </a:pPr>
            <a:r>
              <a:rPr lang="en-US" sz="1600" dirty="0" smtClean="0">
                <a:latin typeface="+mj-lt"/>
              </a:rPr>
              <a:t>Solid </a:t>
            </a:r>
            <a:r>
              <a:rPr lang="en-US" sz="1600" dirty="0">
                <a:latin typeface="+mj-lt"/>
              </a:rPr>
              <a:t>documentation?</a:t>
            </a:r>
          </a:p>
          <a:p>
            <a:pPr marL="342900" lvl="0" indent="-342900">
              <a:buFont typeface="+mj-lt"/>
              <a:buAutoNum type="arabicPeriod"/>
            </a:pPr>
            <a:r>
              <a:rPr lang="en-US" sz="1600" dirty="0" smtClean="0">
                <a:latin typeface="+mj-lt"/>
              </a:rPr>
              <a:t>Link </a:t>
            </a:r>
            <a:r>
              <a:rPr lang="en-US" sz="1600" dirty="0">
                <a:latin typeface="+mj-lt"/>
              </a:rPr>
              <a:t>the business case directly to the charts to ensure understanding and </a:t>
            </a:r>
            <a:r>
              <a:rPr lang="en-US" sz="1600" dirty="0" smtClean="0">
                <a:latin typeface="+mj-lt"/>
              </a:rPr>
              <a:t>agreement</a:t>
            </a:r>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Business Case</a:t>
            </a:r>
          </a:p>
          <a:p>
            <a:pPr lvl="0" algn="ctr"/>
            <a:r>
              <a:rPr lang="en-US" sz="1200" b="1" dirty="0" smtClean="0">
                <a:latin typeface="+mj-lt"/>
              </a:rPr>
              <a:t>Chapter 6</a:t>
            </a:r>
            <a:endParaRPr lang="en-US" sz="1100" dirty="0">
              <a:latin typeface="+mj-lt"/>
            </a:endParaRPr>
          </a:p>
        </p:txBody>
      </p:sp>
    </p:spTree>
    <p:extLst>
      <p:ext uri="{BB962C8B-B14F-4D97-AF65-F5344CB8AC3E}">
        <p14:creationId xmlns:p14="http://schemas.microsoft.com/office/powerpoint/2010/main" val="393538366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a:bodyPr>
          <a:lstStyle/>
          <a:p>
            <a:r>
              <a:rPr lang="en-US" b="1" dirty="0" smtClean="0"/>
              <a:t>Typical Opportunity Chart</a:t>
            </a:r>
            <a:endParaRPr lang="en-US" b="1" dirty="0"/>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Business Case</a:t>
            </a:r>
          </a:p>
          <a:p>
            <a:pPr lvl="0" algn="ctr"/>
            <a:r>
              <a:rPr lang="en-US" sz="1200" b="1" dirty="0" smtClean="0">
                <a:latin typeface="+mj-lt"/>
              </a:rPr>
              <a:t>Chapter 6</a:t>
            </a:r>
            <a:endParaRPr lang="en-US" sz="1100" dirty="0">
              <a:latin typeface="+mj-lt"/>
            </a:endParaRPr>
          </a:p>
        </p:txBody>
      </p:sp>
      <p:grpSp>
        <p:nvGrpSpPr>
          <p:cNvPr id="11" name="Group 10"/>
          <p:cNvGrpSpPr/>
          <p:nvPr/>
        </p:nvGrpSpPr>
        <p:grpSpPr>
          <a:xfrm>
            <a:off x="800100" y="1371600"/>
            <a:ext cx="7696199" cy="4724400"/>
            <a:chOff x="800100" y="1371600"/>
            <a:chExt cx="7696199" cy="4724400"/>
          </a:xfrm>
        </p:grpSpPr>
        <p:sp>
          <p:nvSpPr>
            <p:cNvPr id="7" name="Rectangle 6"/>
            <p:cNvSpPr/>
            <p:nvPr/>
          </p:nvSpPr>
          <p:spPr>
            <a:xfrm>
              <a:off x="800100" y="1371600"/>
              <a:ext cx="7696199" cy="4724400"/>
            </a:xfrm>
            <a:prstGeom prst="rec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61459"/>
            <a:stretch/>
          </p:blipFill>
          <p:spPr bwMode="auto">
            <a:xfrm>
              <a:off x="914400" y="1450183"/>
              <a:ext cx="7391400" cy="2609374"/>
            </a:xfrm>
            <a:prstGeom prst="rect">
              <a:avLst/>
            </a:prstGeom>
            <a:noFill/>
            <a:ln>
              <a:noFill/>
            </a:ln>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55158" b="13608"/>
            <a:stretch/>
          </p:blipFill>
          <p:spPr bwMode="auto">
            <a:xfrm>
              <a:off x="914401" y="3769833"/>
              <a:ext cx="7391400" cy="2097567"/>
            </a:xfrm>
            <a:prstGeom prst="rect">
              <a:avLst/>
            </a:prstGeom>
            <a:noFill/>
            <a:ln>
              <a:noFill/>
            </a:ln>
          </p:spPr>
        </p:pic>
        <p:cxnSp>
          <p:nvCxnSpPr>
            <p:cNvPr id="4" name="Straight Connector 3"/>
            <p:cNvCxnSpPr/>
            <p:nvPr/>
          </p:nvCxnSpPr>
          <p:spPr>
            <a:xfrm flipH="1">
              <a:off x="914400" y="5867400"/>
              <a:ext cx="73914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3708689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1" name="Group 10"/>
          <p:cNvGrpSpPr/>
          <p:nvPr/>
        </p:nvGrpSpPr>
        <p:grpSpPr>
          <a:xfrm>
            <a:off x="152400" y="76200"/>
            <a:ext cx="8915400" cy="6705600"/>
            <a:chOff x="800100" y="1371600"/>
            <a:chExt cx="7696199" cy="4724400"/>
          </a:xfrm>
        </p:grpSpPr>
        <p:sp>
          <p:nvSpPr>
            <p:cNvPr id="7" name="Rectangle 6"/>
            <p:cNvSpPr/>
            <p:nvPr/>
          </p:nvSpPr>
          <p:spPr>
            <a:xfrm>
              <a:off x="800100" y="1371600"/>
              <a:ext cx="7696199" cy="4724400"/>
            </a:xfrm>
            <a:prstGeom prst="rec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61459"/>
            <a:stretch/>
          </p:blipFill>
          <p:spPr bwMode="auto">
            <a:xfrm>
              <a:off x="914400" y="1425286"/>
              <a:ext cx="7391400" cy="2609374"/>
            </a:xfrm>
            <a:prstGeom prst="rect">
              <a:avLst/>
            </a:prstGeom>
            <a:noFill/>
            <a:ln>
              <a:noFill/>
            </a:ln>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55158" b="13608"/>
            <a:stretch/>
          </p:blipFill>
          <p:spPr bwMode="auto">
            <a:xfrm>
              <a:off x="914401" y="3769833"/>
              <a:ext cx="7391400" cy="2057735"/>
            </a:xfrm>
            <a:prstGeom prst="rect">
              <a:avLst/>
            </a:prstGeom>
            <a:noFill/>
            <a:ln>
              <a:noFill/>
            </a:ln>
          </p:spPr>
        </p:pic>
        <p:cxnSp>
          <p:nvCxnSpPr>
            <p:cNvPr id="4" name="Straight Connector 3"/>
            <p:cNvCxnSpPr/>
            <p:nvPr/>
          </p:nvCxnSpPr>
          <p:spPr>
            <a:xfrm flipH="1">
              <a:off x="914400" y="5867400"/>
              <a:ext cx="73914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3" name="Rectangle 12"/>
          <p:cNvSpPr/>
          <p:nvPr/>
        </p:nvSpPr>
        <p:spPr>
          <a:xfrm>
            <a:off x="304800" y="2362200"/>
            <a:ext cx="2514600" cy="1371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24200" y="2362200"/>
            <a:ext cx="2590800" cy="1371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19800" y="2362200"/>
            <a:ext cx="2667000" cy="1371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19800" y="4343400"/>
            <a:ext cx="2667000" cy="1905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124200" y="4343400"/>
            <a:ext cx="2590800" cy="1905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4800" y="4343400"/>
            <a:ext cx="2514600" cy="1905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304800" y="152400"/>
            <a:ext cx="0" cy="632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304800" y="152400"/>
            <a:ext cx="856231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8839200" y="152400"/>
            <a:ext cx="0" cy="632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02917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a:bodyPr>
          <a:lstStyle/>
          <a:p>
            <a:r>
              <a:rPr lang="en-US" b="1" dirty="0"/>
              <a:t>Calculate the Financial Benefits</a:t>
            </a:r>
          </a:p>
        </p:txBody>
      </p:sp>
      <p:sp>
        <p:nvSpPr>
          <p:cNvPr id="16" name="TextBox 15"/>
          <p:cNvSpPr txBox="1"/>
          <p:nvPr/>
        </p:nvSpPr>
        <p:spPr>
          <a:xfrm>
            <a:off x="914400" y="1600200"/>
            <a:ext cx="7270044" cy="3200876"/>
          </a:xfrm>
          <a:prstGeom prst="rect">
            <a:avLst/>
          </a:prstGeom>
          <a:noFill/>
        </p:spPr>
        <p:txBody>
          <a:bodyPr wrap="square" rtlCol="0">
            <a:spAutoFit/>
          </a:bodyPr>
          <a:lstStyle/>
          <a:p>
            <a:pPr lvl="0">
              <a:spcAft>
                <a:spcPts val="600"/>
              </a:spcAft>
            </a:pPr>
            <a:r>
              <a:rPr lang="en-US" sz="1600" dirty="0">
                <a:latin typeface="+mj-lt"/>
              </a:rPr>
              <a:t>The first question to ask of any project is, “what will the benefits be?” Benefits can fall into many categories, such as increased customer or employee satisfaction, productivity gains, and financial performance improvement. </a:t>
            </a:r>
            <a:r>
              <a:rPr lang="en-US" sz="1600" dirty="0" smtClean="0">
                <a:latin typeface="+mj-lt"/>
              </a:rPr>
              <a:t>Here </a:t>
            </a:r>
            <a:r>
              <a:rPr lang="en-US" sz="1600" dirty="0">
                <a:latin typeface="+mj-lt"/>
              </a:rPr>
              <a:t>we are primarily focused on the financial impacts, and on how your offering promises to return more than it costs</a:t>
            </a:r>
            <a:r>
              <a:rPr lang="en-US" sz="1600" dirty="0" smtClean="0">
                <a:latin typeface="+mj-lt"/>
              </a:rPr>
              <a:t>.</a:t>
            </a:r>
            <a:endParaRPr lang="en-US" sz="1600" dirty="0">
              <a:latin typeface="+mj-lt"/>
            </a:endParaRPr>
          </a:p>
          <a:p>
            <a:pPr lvl="0">
              <a:spcAft>
                <a:spcPts val="600"/>
              </a:spcAft>
            </a:pPr>
            <a:r>
              <a:rPr lang="en-US" sz="1600" dirty="0">
                <a:latin typeface="+mj-lt"/>
              </a:rPr>
              <a:t>Financial benefits </a:t>
            </a:r>
            <a:r>
              <a:rPr lang="en-US" sz="1600" dirty="0" smtClean="0">
                <a:latin typeface="+mj-lt"/>
              </a:rPr>
              <a:t>may include</a:t>
            </a:r>
            <a:r>
              <a:rPr lang="en-US" sz="1600" dirty="0" smtClean="0">
                <a:latin typeface="+mj-lt"/>
              </a:rPr>
              <a:t>:</a:t>
            </a:r>
            <a:endParaRPr lang="en-US" sz="1600" dirty="0">
              <a:latin typeface="+mj-lt"/>
            </a:endParaRPr>
          </a:p>
          <a:p>
            <a:pPr marL="285750" lvl="0" indent="-285750">
              <a:buFont typeface="Courier New" panose="02070309020205020404" pitchFamily="49" charset="0"/>
              <a:buChar char="o"/>
            </a:pPr>
            <a:r>
              <a:rPr lang="en-US" sz="1600" dirty="0" smtClean="0">
                <a:latin typeface="+mj-lt"/>
              </a:rPr>
              <a:t>New </a:t>
            </a:r>
            <a:r>
              <a:rPr lang="en-US" sz="1600" dirty="0">
                <a:latin typeface="+mj-lt"/>
              </a:rPr>
              <a:t>or enhanced revenue </a:t>
            </a:r>
          </a:p>
          <a:p>
            <a:pPr marL="285750" lvl="0" indent="-285750">
              <a:buFont typeface="Courier New" panose="02070309020205020404" pitchFamily="49" charset="0"/>
              <a:buChar char="o"/>
            </a:pPr>
            <a:r>
              <a:rPr lang="en-US" sz="1600" dirty="0" smtClean="0">
                <a:latin typeface="+mj-lt"/>
              </a:rPr>
              <a:t>Lower </a:t>
            </a:r>
            <a:r>
              <a:rPr lang="en-US" sz="1600" dirty="0">
                <a:latin typeface="+mj-lt"/>
              </a:rPr>
              <a:t>cost of goods (labor, material, or factory efficiency improvements)</a:t>
            </a:r>
          </a:p>
          <a:p>
            <a:pPr marL="285750" lvl="0" indent="-285750">
              <a:buFont typeface="Courier New" panose="02070309020205020404" pitchFamily="49" charset="0"/>
              <a:buChar char="o"/>
            </a:pPr>
            <a:r>
              <a:rPr lang="en-US" sz="1600" dirty="0" smtClean="0">
                <a:latin typeface="+mj-lt"/>
              </a:rPr>
              <a:t>Lower </a:t>
            </a:r>
            <a:r>
              <a:rPr lang="en-US" sz="1600" dirty="0">
                <a:latin typeface="+mj-lt"/>
              </a:rPr>
              <a:t>corporate overhead</a:t>
            </a:r>
          </a:p>
          <a:p>
            <a:pPr marL="285750" lvl="0" indent="-285750">
              <a:buFont typeface="Courier New" panose="02070309020205020404" pitchFamily="49" charset="0"/>
              <a:buChar char="o"/>
            </a:pPr>
            <a:r>
              <a:rPr lang="en-US" sz="1600" dirty="0" smtClean="0">
                <a:latin typeface="+mj-lt"/>
              </a:rPr>
              <a:t>Better </a:t>
            </a:r>
            <a:r>
              <a:rPr lang="en-US" sz="1600" dirty="0">
                <a:latin typeface="+mj-lt"/>
              </a:rPr>
              <a:t>asset utilization (for example, improved inventory turns) providing one-time balance sheet improvements.</a:t>
            </a:r>
          </a:p>
          <a:p>
            <a:pPr lvl="0"/>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Business Case</a:t>
            </a:r>
          </a:p>
          <a:p>
            <a:pPr lvl="0" algn="ctr"/>
            <a:r>
              <a:rPr lang="en-US" sz="1200" b="1" dirty="0" smtClean="0">
                <a:latin typeface="+mj-lt"/>
              </a:rPr>
              <a:t>Chapter 6</a:t>
            </a:r>
            <a:endParaRPr lang="en-US" sz="1100" dirty="0">
              <a:latin typeface="+mj-lt"/>
            </a:endParaRPr>
          </a:p>
        </p:txBody>
      </p:sp>
    </p:spTree>
    <p:extLst>
      <p:ext uri="{BB962C8B-B14F-4D97-AF65-F5344CB8AC3E}">
        <p14:creationId xmlns:p14="http://schemas.microsoft.com/office/powerpoint/2010/main" val="161247911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a:bodyPr>
          <a:lstStyle/>
          <a:p>
            <a:r>
              <a:rPr lang="en-US" b="1" dirty="0"/>
              <a:t>Calculate ALL the Costs </a:t>
            </a:r>
          </a:p>
        </p:txBody>
      </p:sp>
      <p:sp>
        <p:nvSpPr>
          <p:cNvPr id="16" name="TextBox 15"/>
          <p:cNvSpPr txBox="1"/>
          <p:nvPr/>
        </p:nvSpPr>
        <p:spPr>
          <a:xfrm>
            <a:off x="914400" y="1600200"/>
            <a:ext cx="7270044" cy="2462212"/>
          </a:xfrm>
          <a:prstGeom prst="rect">
            <a:avLst/>
          </a:prstGeom>
          <a:noFill/>
        </p:spPr>
        <p:txBody>
          <a:bodyPr wrap="square" rtlCol="0">
            <a:spAutoFit/>
          </a:bodyPr>
          <a:lstStyle/>
          <a:p>
            <a:pPr lvl="0">
              <a:spcAft>
                <a:spcPts val="600"/>
              </a:spcAft>
            </a:pPr>
            <a:r>
              <a:rPr lang="en-US" sz="1600" dirty="0">
                <a:latin typeface="+mj-lt"/>
              </a:rPr>
              <a:t>In an effort to ensure complete buy-in to your ROI estimates, provide as accurate and complete an analysis of costs as you do of benefits. This honest approach is critical to your credibility as a trusted </a:t>
            </a:r>
            <a:r>
              <a:rPr lang="en-US" sz="1600" dirty="0" smtClean="0">
                <a:latin typeface="+mj-lt"/>
              </a:rPr>
              <a:t>advisor</a:t>
            </a:r>
            <a:r>
              <a:rPr lang="en-US" sz="1600" dirty="0" smtClean="0">
                <a:latin typeface="+mj-lt"/>
              </a:rPr>
              <a:t>.</a:t>
            </a:r>
            <a:endParaRPr lang="en-US" sz="1600" dirty="0">
              <a:latin typeface="+mj-lt"/>
            </a:endParaRPr>
          </a:p>
          <a:p>
            <a:pPr lvl="0">
              <a:spcAft>
                <a:spcPts val="600"/>
              </a:spcAft>
            </a:pPr>
            <a:r>
              <a:rPr lang="en-US" sz="1600" dirty="0">
                <a:latin typeface="+mj-lt"/>
              </a:rPr>
              <a:t>With business products, services, and solutions, costs might include such elements as</a:t>
            </a:r>
            <a:r>
              <a:rPr lang="en-US" sz="1600" dirty="0" smtClean="0">
                <a:latin typeface="+mj-lt"/>
              </a:rPr>
              <a:t>:</a:t>
            </a:r>
            <a:endParaRPr lang="en-US" sz="1600" dirty="0">
              <a:latin typeface="+mj-lt"/>
            </a:endParaRPr>
          </a:p>
          <a:p>
            <a:pPr marL="285750" lvl="0" indent="-285750">
              <a:buFont typeface="Courier New" panose="02070309020205020404" pitchFamily="49" charset="0"/>
              <a:buChar char="o"/>
            </a:pPr>
            <a:r>
              <a:rPr lang="en-US" sz="1600" dirty="0" smtClean="0">
                <a:latin typeface="+mj-lt"/>
              </a:rPr>
              <a:t>The </a:t>
            </a:r>
            <a:r>
              <a:rPr lang="en-US" sz="1600" dirty="0">
                <a:latin typeface="+mj-lt"/>
              </a:rPr>
              <a:t>time of people whose work will need to be done by others</a:t>
            </a:r>
          </a:p>
          <a:p>
            <a:pPr marL="285750" lvl="0" indent="-285750">
              <a:buFont typeface="Courier New" panose="02070309020205020404" pitchFamily="49" charset="0"/>
              <a:buChar char="o"/>
            </a:pPr>
            <a:r>
              <a:rPr lang="en-US" sz="1600" dirty="0" smtClean="0">
                <a:latin typeface="+mj-lt"/>
              </a:rPr>
              <a:t>Costs </a:t>
            </a:r>
            <a:r>
              <a:rPr lang="en-US" sz="1600" dirty="0">
                <a:latin typeface="+mj-lt"/>
              </a:rPr>
              <a:t>of internal and external experts / consultants</a:t>
            </a:r>
          </a:p>
          <a:p>
            <a:pPr marL="285750" lvl="0" indent="-285750">
              <a:buFont typeface="Courier New" panose="02070309020205020404" pitchFamily="49" charset="0"/>
              <a:buChar char="o"/>
            </a:pPr>
            <a:r>
              <a:rPr lang="en-US" sz="1600" dirty="0" smtClean="0">
                <a:latin typeface="+mj-lt"/>
              </a:rPr>
              <a:t>Any </a:t>
            </a:r>
            <a:r>
              <a:rPr lang="en-US" sz="1600" dirty="0">
                <a:latin typeface="+mj-lt"/>
              </a:rPr>
              <a:t>equipment required to install or use the solution</a:t>
            </a:r>
          </a:p>
          <a:p>
            <a:pPr lvl="0"/>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Business Case</a:t>
            </a:r>
          </a:p>
          <a:p>
            <a:pPr lvl="0" algn="ctr"/>
            <a:r>
              <a:rPr lang="en-US" sz="1200" b="1" dirty="0" smtClean="0">
                <a:latin typeface="+mj-lt"/>
              </a:rPr>
              <a:t>Chapter 6</a:t>
            </a:r>
            <a:endParaRPr lang="en-US" sz="1100" dirty="0">
              <a:latin typeface="+mj-lt"/>
            </a:endParaRPr>
          </a:p>
        </p:txBody>
      </p:sp>
    </p:spTree>
    <p:extLst>
      <p:ext uri="{BB962C8B-B14F-4D97-AF65-F5344CB8AC3E}">
        <p14:creationId xmlns:p14="http://schemas.microsoft.com/office/powerpoint/2010/main" val="13635995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fontScale="90000"/>
          </a:bodyPr>
          <a:lstStyle/>
          <a:p>
            <a:r>
              <a:rPr lang="en-US" b="1" dirty="0"/>
              <a:t>Calculate the TOTAL Return on Investment</a:t>
            </a:r>
          </a:p>
        </p:txBody>
      </p:sp>
      <p:sp>
        <p:nvSpPr>
          <p:cNvPr id="16" name="TextBox 15"/>
          <p:cNvSpPr txBox="1"/>
          <p:nvPr/>
        </p:nvSpPr>
        <p:spPr>
          <a:xfrm>
            <a:off x="914400" y="1600200"/>
            <a:ext cx="7270044" cy="1569660"/>
          </a:xfrm>
          <a:prstGeom prst="rect">
            <a:avLst/>
          </a:prstGeom>
          <a:noFill/>
        </p:spPr>
        <p:txBody>
          <a:bodyPr wrap="square" rtlCol="0">
            <a:spAutoFit/>
          </a:bodyPr>
          <a:lstStyle/>
          <a:p>
            <a:pPr lvl="0"/>
            <a:r>
              <a:rPr lang="en-US" sz="1600" dirty="0">
                <a:latin typeface="+mj-lt"/>
              </a:rPr>
              <a:t>The sales team creates the business case for only one purpose, to show the value and ROI that make the purchase decision compelling for the solution. It is useful to use a flexible tool </a:t>
            </a:r>
            <a:r>
              <a:rPr lang="en-US" sz="1600" dirty="0" smtClean="0">
                <a:latin typeface="+mj-lt"/>
              </a:rPr>
              <a:t>with commonly accepted financial information in </a:t>
            </a:r>
            <a:r>
              <a:rPr lang="en-US" sz="1600" dirty="0">
                <a:latin typeface="+mj-lt"/>
              </a:rPr>
              <a:t>order to answer sales team and buyer ‘what if?’ questions quickly and accurately. </a:t>
            </a:r>
            <a:r>
              <a:rPr lang="en-US" sz="1600" dirty="0" smtClean="0">
                <a:latin typeface="+mj-lt"/>
              </a:rPr>
              <a:t>The next pages illustrate the type of information that business people expect.</a:t>
            </a:r>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Business Case</a:t>
            </a:r>
          </a:p>
          <a:p>
            <a:pPr lvl="0" algn="ctr"/>
            <a:r>
              <a:rPr lang="en-US" sz="1200" b="1" dirty="0" smtClean="0">
                <a:latin typeface="+mj-lt"/>
              </a:rPr>
              <a:t>Chapter 6</a:t>
            </a:r>
            <a:endParaRPr lang="en-US" sz="1100" dirty="0">
              <a:latin typeface="+mj-lt"/>
            </a:endParaRPr>
          </a:p>
        </p:txBody>
      </p:sp>
    </p:spTree>
    <p:extLst>
      <p:ext uri="{BB962C8B-B14F-4D97-AF65-F5344CB8AC3E}">
        <p14:creationId xmlns:p14="http://schemas.microsoft.com/office/powerpoint/2010/main" val="271362801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a:bodyPr>
          <a:lstStyle/>
          <a:p>
            <a:r>
              <a:rPr lang="en-US" b="1" dirty="0"/>
              <a:t>Identify Any and All Risks</a:t>
            </a:r>
          </a:p>
        </p:txBody>
      </p:sp>
      <p:sp>
        <p:nvSpPr>
          <p:cNvPr id="16" name="TextBox 15"/>
          <p:cNvSpPr txBox="1"/>
          <p:nvPr/>
        </p:nvSpPr>
        <p:spPr>
          <a:xfrm>
            <a:off x="914400" y="1600200"/>
            <a:ext cx="7270044" cy="3293209"/>
          </a:xfrm>
          <a:prstGeom prst="rect">
            <a:avLst/>
          </a:prstGeom>
          <a:noFill/>
        </p:spPr>
        <p:txBody>
          <a:bodyPr wrap="square" rtlCol="0">
            <a:spAutoFit/>
          </a:bodyPr>
          <a:lstStyle/>
          <a:p>
            <a:pPr lvl="0"/>
            <a:r>
              <a:rPr lang="en-US" sz="1600" dirty="0">
                <a:latin typeface="+mj-lt"/>
              </a:rPr>
              <a:t>Nothing ever works precisely as expected. You need to help your buyer gain confidence in the solution you offer by identifying the risks and the means of mitigating them</a:t>
            </a:r>
            <a:r>
              <a:rPr lang="en-US" sz="1600" dirty="0" smtClean="0">
                <a:latin typeface="+mj-lt"/>
              </a:rPr>
              <a:t>. Consider:</a:t>
            </a:r>
          </a:p>
          <a:p>
            <a:pPr lvl="0"/>
            <a:endParaRPr lang="en-US" sz="1600" dirty="0">
              <a:latin typeface="+mj-lt"/>
            </a:endParaRPr>
          </a:p>
          <a:p>
            <a:pPr marL="285750" lvl="0" indent="-285750">
              <a:buFont typeface="Courier New" panose="02070309020205020404" pitchFamily="49" charset="0"/>
              <a:buChar char="o"/>
            </a:pPr>
            <a:r>
              <a:rPr lang="en-US" sz="1600" dirty="0" smtClean="0">
                <a:latin typeface="+mj-lt"/>
              </a:rPr>
              <a:t>Will </a:t>
            </a:r>
            <a:r>
              <a:rPr lang="en-US" sz="1600" dirty="0">
                <a:latin typeface="+mj-lt"/>
              </a:rPr>
              <a:t>the INVESTMENT be as advertised?</a:t>
            </a:r>
          </a:p>
          <a:p>
            <a:pPr marL="285750" lvl="0" indent="-285750">
              <a:buFont typeface="Courier New" panose="02070309020205020404" pitchFamily="49" charset="0"/>
              <a:buChar char="o"/>
            </a:pPr>
            <a:r>
              <a:rPr lang="en-US" sz="1600" dirty="0" smtClean="0">
                <a:latin typeface="+mj-lt"/>
              </a:rPr>
              <a:t>Will </a:t>
            </a:r>
            <a:r>
              <a:rPr lang="en-US" sz="1600" dirty="0">
                <a:latin typeface="+mj-lt"/>
              </a:rPr>
              <a:t>the SCHEDULE be as expected?</a:t>
            </a:r>
          </a:p>
          <a:p>
            <a:pPr marL="285750" lvl="0" indent="-285750">
              <a:buFont typeface="Courier New" panose="02070309020205020404" pitchFamily="49" charset="0"/>
              <a:buChar char="o"/>
            </a:pPr>
            <a:r>
              <a:rPr lang="en-US" sz="1600" dirty="0" smtClean="0">
                <a:latin typeface="+mj-lt"/>
              </a:rPr>
              <a:t>Will </a:t>
            </a:r>
            <a:r>
              <a:rPr lang="en-US" sz="1600" dirty="0">
                <a:latin typeface="+mj-lt"/>
              </a:rPr>
              <a:t>it work EXACTLY as advertised?</a:t>
            </a:r>
          </a:p>
          <a:p>
            <a:pPr marL="285750" lvl="0" indent="-285750">
              <a:buFont typeface="Courier New" panose="02070309020205020404" pitchFamily="49" charset="0"/>
              <a:buChar char="o"/>
            </a:pPr>
            <a:r>
              <a:rPr lang="en-US" sz="1600" dirty="0" smtClean="0">
                <a:latin typeface="+mj-lt"/>
              </a:rPr>
              <a:t>Will </a:t>
            </a:r>
            <a:r>
              <a:rPr lang="en-US" sz="1600" dirty="0">
                <a:latin typeface="+mj-lt"/>
              </a:rPr>
              <a:t>the BENEFITS be as expected?</a:t>
            </a:r>
          </a:p>
          <a:p>
            <a:pPr lvl="0"/>
            <a:endParaRPr lang="en-US" sz="1600" dirty="0" smtClean="0">
              <a:latin typeface="+mj-lt"/>
            </a:endParaRPr>
          </a:p>
          <a:p>
            <a:pPr lvl="0"/>
            <a:r>
              <a:rPr lang="en-US" sz="1600" dirty="0" smtClean="0">
                <a:latin typeface="+mj-lt"/>
              </a:rPr>
              <a:t>There </a:t>
            </a:r>
            <a:r>
              <a:rPr lang="en-US" sz="1600" dirty="0">
                <a:latin typeface="+mj-lt"/>
              </a:rPr>
              <a:t>are often specific and predictable possibilities to be considered, calling for scenario planning to estimate their impact on your </a:t>
            </a:r>
            <a:r>
              <a:rPr lang="en-US" sz="1600" dirty="0" smtClean="0">
                <a:latin typeface="+mj-lt"/>
              </a:rPr>
              <a:t>solution. Such sensitivity </a:t>
            </a:r>
            <a:r>
              <a:rPr lang="en-US" sz="1600" dirty="0">
                <a:latin typeface="+mj-lt"/>
              </a:rPr>
              <a:t>tests help </a:t>
            </a:r>
            <a:r>
              <a:rPr lang="en-US" sz="1600" dirty="0" smtClean="0">
                <a:latin typeface="+mj-lt"/>
              </a:rPr>
              <a:t>to visualize </a:t>
            </a:r>
            <a:r>
              <a:rPr lang="en-US" sz="1600" dirty="0">
                <a:latin typeface="+mj-lt"/>
              </a:rPr>
              <a:t>what might happen if an investment under or over performs, and to develop contingency plans</a:t>
            </a:r>
            <a:r>
              <a:rPr lang="en-US" sz="1600" dirty="0" smtClean="0">
                <a:latin typeface="+mj-lt"/>
              </a:rPr>
              <a:t>. </a:t>
            </a:r>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Business Case</a:t>
            </a:r>
          </a:p>
          <a:p>
            <a:pPr lvl="0" algn="ctr"/>
            <a:r>
              <a:rPr lang="en-US" sz="1200" b="1" dirty="0" smtClean="0">
                <a:latin typeface="+mj-lt"/>
              </a:rPr>
              <a:t>Chapter 6</a:t>
            </a:r>
            <a:endParaRPr lang="en-US" sz="1100" dirty="0">
              <a:latin typeface="+mj-lt"/>
            </a:endParaRPr>
          </a:p>
        </p:txBody>
      </p:sp>
    </p:spTree>
    <p:extLst>
      <p:ext uri="{BB962C8B-B14F-4D97-AF65-F5344CB8AC3E}">
        <p14:creationId xmlns:p14="http://schemas.microsoft.com/office/powerpoint/2010/main" val="323756950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219200" y="2743200"/>
            <a:ext cx="5791200" cy="3124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ctrTitle"/>
          </p:nvPr>
        </p:nvSpPr>
        <p:spPr/>
        <p:txBody>
          <a:bodyPr>
            <a:normAutofit/>
          </a:bodyPr>
          <a:lstStyle/>
          <a:p>
            <a:r>
              <a:rPr lang="en-US" b="1" dirty="0" smtClean="0"/>
              <a:t>Payback</a:t>
            </a:r>
            <a:endParaRPr lang="en-US" b="1" dirty="0"/>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Business Case</a:t>
            </a:r>
          </a:p>
          <a:p>
            <a:pPr lvl="0" algn="ctr"/>
            <a:r>
              <a:rPr lang="en-US" sz="1200" b="1" dirty="0" smtClean="0">
                <a:latin typeface="+mj-lt"/>
              </a:rPr>
              <a:t>Chapter 6</a:t>
            </a:r>
            <a:endParaRPr lang="en-US" sz="1100" dirty="0">
              <a:latin typeface="+mj-lt"/>
            </a:endParaRPr>
          </a:p>
        </p:txBody>
      </p:sp>
      <p:sp>
        <p:nvSpPr>
          <p:cNvPr id="10" name="TextBox 9"/>
          <p:cNvSpPr txBox="1"/>
          <p:nvPr/>
        </p:nvSpPr>
        <p:spPr>
          <a:xfrm>
            <a:off x="914399" y="1600200"/>
            <a:ext cx="7200901" cy="1077218"/>
          </a:xfrm>
          <a:prstGeom prst="rect">
            <a:avLst/>
          </a:prstGeom>
          <a:noFill/>
        </p:spPr>
        <p:txBody>
          <a:bodyPr wrap="square" rtlCol="0">
            <a:spAutoFit/>
          </a:bodyPr>
          <a:lstStyle/>
          <a:p>
            <a:pPr lvl="0"/>
            <a:r>
              <a:rPr lang="en-US" sz="1600" dirty="0" smtClean="0">
                <a:latin typeface="+mj-lt"/>
              </a:rPr>
              <a:t>Answer three key questions with a </a:t>
            </a:r>
            <a:r>
              <a:rPr lang="en-US" sz="1600" dirty="0">
                <a:latin typeface="+mj-lt"/>
              </a:rPr>
              <a:t>powerful </a:t>
            </a:r>
            <a:r>
              <a:rPr lang="en-US" sz="1600" dirty="0" smtClean="0">
                <a:latin typeface="+mj-lt"/>
              </a:rPr>
              <a:t>visual display:</a:t>
            </a:r>
          </a:p>
          <a:p>
            <a:pPr marL="342900" lvl="0" indent="-342900">
              <a:buFont typeface="+mj-lt"/>
              <a:buAutoNum type="arabicPeriod"/>
            </a:pPr>
            <a:r>
              <a:rPr lang="en-US" sz="1600" dirty="0" smtClean="0">
                <a:latin typeface="+mj-lt"/>
              </a:rPr>
              <a:t>How deep is the deepest investment?</a:t>
            </a:r>
          </a:p>
          <a:p>
            <a:pPr marL="342900" lvl="0" indent="-342900">
              <a:buFont typeface="+mj-lt"/>
              <a:buAutoNum type="arabicPeriod"/>
            </a:pPr>
            <a:r>
              <a:rPr lang="en-US" sz="1600" dirty="0" smtClean="0">
                <a:latin typeface="+mj-lt"/>
              </a:rPr>
              <a:t>When will we get our investment back?</a:t>
            </a:r>
          </a:p>
          <a:p>
            <a:pPr marL="342900" lvl="0" indent="-342900">
              <a:buFont typeface="+mj-lt"/>
              <a:buAutoNum type="arabicPeriod"/>
            </a:pPr>
            <a:r>
              <a:rPr lang="en-US" sz="1600" dirty="0" smtClean="0">
                <a:latin typeface="+mj-lt"/>
              </a:rPr>
              <a:t>How much will we make over the planned period? </a:t>
            </a:r>
            <a:endParaRPr lang="en-US" sz="1600" dirty="0">
              <a:latin typeface="+mj-lt"/>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0364" r="10501" b="37539"/>
          <a:stretch/>
        </p:blipFill>
        <p:spPr bwMode="auto">
          <a:xfrm>
            <a:off x="1295401" y="2895600"/>
            <a:ext cx="5638800" cy="2971800"/>
          </a:xfrm>
          <a:prstGeom prst="rect">
            <a:avLst/>
          </a:prstGeom>
          <a:noFill/>
          <a:ln>
            <a:noFill/>
          </a:ln>
        </p:spPr>
      </p:pic>
    </p:spTree>
    <p:extLst>
      <p:ext uri="{BB962C8B-B14F-4D97-AF65-F5344CB8AC3E}">
        <p14:creationId xmlns:p14="http://schemas.microsoft.com/office/powerpoint/2010/main" val="41253547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fontScale="90000"/>
          </a:bodyPr>
          <a:lstStyle/>
          <a:p>
            <a:r>
              <a:rPr lang="en-US" b="1" dirty="0"/>
              <a:t>Analyze Target Markets and Develop Messaging</a:t>
            </a:r>
          </a:p>
        </p:txBody>
      </p:sp>
      <p:sp>
        <p:nvSpPr>
          <p:cNvPr id="16" name="TextBox 15"/>
          <p:cNvSpPr txBox="1"/>
          <p:nvPr/>
        </p:nvSpPr>
        <p:spPr>
          <a:xfrm>
            <a:off x="914400" y="1600200"/>
            <a:ext cx="7270044" cy="4154984"/>
          </a:xfrm>
          <a:prstGeom prst="rect">
            <a:avLst/>
          </a:prstGeom>
          <a:noFill/>
        </p:spPr>
        <p:txBody>
          <a:bodyPr wrap="square" rtlCol="0">
            <a:spAutoFit/>
          </a:bodyPr>
          <a:lstStyle/>
          <a:p>
            <a:pPr lvl="0"/>
            <a:r>
              <a:rPr lang="en-US" sz="1600" dirty="0">
                <a:latin typeface="+mj-lt"/>
              </a:rPr>
              <a:t>To get in the game, your message needs to resonate with challenges your target market faces. And don’t forget the web-based content</a:t>
            </a:r>
            <a:r>
              <a:rPr lang="en-US" sz="1600" dirty="0" smtClean="0">
                <a:latin typeface="+mj-lt"/>
              </a:rPr>
              <a:t>!</a:t>
            </a:r>
            <a:endParaRPr lang="en-US" sz="1600" dirty="0">
              <a:solidFill>
                <a:srgbClr val="0D0F11"/>
              </a:solidFill>
              <a:latin typeface="+mj-lt"/>
              <a:cs typeface="Arial"/>
            </a:endParaRPr>
          </a:p>
          <a:p>
            <a:pPr>
              <a:spcAft>
                <a:spcPts val="1200"/>
              </a:spcAft>
              <a:defRPr sz="1000"/>
            </a:pPr>
            <a:r>
              <a:rPr lang="en-US" sz="1600" dirty="0" smtClean="0">
                <a:solidFill>
                  <a:srgbClr val="0D0F11"/>
                </a:solidFill>
                <a:latin typeface="Arial"/>
                <a:cs typeface="Arial"/>
              </a:rPr>
              <a:t>So </a:t>
            </a:r>
            <a:r>
              <a:rPr lang="en-US" sz="1600" dirty="0">
                <a:solidFill>
                  <a:srgbClr val="0D0F11"/>
                </a:solidFill>
                <a:latin typeface="Arial"/>
                <a:cs typeface="Arial"/>
              </a:rPr>
              <a:t>where do you begin?</a:t>
            </a:r>
          </a:p>
          <a:p>
            <a:pPr marL="342900" indent="-342900">
              <a:spcAft>
                <a:spcPts val="1200"/>
              </a:spcAft>
              <a:buFont typeface="+mj-lt"/>
              <a:buAutoNum type="arabicPeriod"/>
              <a:defRPr sz="1000"/>
            </a:pPr>
            <a:r>
              <a:rPr lang="en-US" sz="1600" dirty="0">
                <a:solidFill>
                  <a:srgbClr val="0D0F11"/>
                </a:solidFill>
                <a:latin typeface="Arial"/>
                <a:cs typeface="Arial"/>
              </a:rPr>
              <a:t>List all potential customers for your product or service. </a:t>
            </a:r>
          </a:p>
          <a:p>
            <a:pPr marL="342900" indent="-342900">
              <a:spcAft>
                <a:spcPts val="1200"/>
              </a:spcAft>
              <a:buFont typeface="+mj-lt"/>
              <a:buAutoNum type="arabicPeriod"/>
              <a:defRPr sz="1000"/>
            </a:pPr>
            <a:r>
              <a:rPr lang="en-US" sz="1600" dirty="0">
                <a:solidFill>
                  <a:srgbClr val="0D0F11"/>
                </a:solidFill>
                <a:latin typeface="Arial"/>
                <a:cs typeface="Arial"/>
              </a:rPr>
              <a:t>Determine best fit characteristics such as size of prospective business in terms of revenue or number of employees, type of business, and also consider geography. </a:t>
            </a:r>
            <a:endParaRPr lang="en-US" sz="1600" dirty="0" smtClean="0">
              <a:solidFill>
                <a:srgbClr val="0D0F11"/>
              </a:solidFill>
              <a:latin typeface="Arial"/>
              <a:cs typeface="Arial"/>
            </a:endParaRPr>
          </a:p>
          <a:p>
            <a:pPr marL="342900" indent="-342900">
              <a:spcAft>
                <a:spcPts val="1200"/>
              </a:spcAft>
              <a:buFont typeface="+mj-lt"/>
              <a:buAutoNum type="arabicPeriod"/>
              <a:defRPr sz="1000"/>
            </a:pPr>
            <a:r>
              <a:rPr lang="en-US" sz="1600" dirty="0" smtClean="0">
                <a:solidFill>
                  <a:srgbClr val="0D0F11"/>
                </a:solidFill>
                <a:latin typeface="Arial"/>
                <a:cs typeface="Arial"/>
              </a:rPr>
              <a:t>Prioritize </a:t>
            </a:r>
            <a:r>
              <a:rPr lang="en-US" sz="1600" dirty="0">
                <a:solidFill>
                  <a:srgbClr val="0D0F11"/>
                </a:solidFill>
                <a:latin typeface="Arial"/>
                <a:cs typeface="Arial"/>
              </a:rPr>
              <a:t>your market segments starting with those that are the best fit </a:t>
            </a:r>
            <a:r>
              <a:rPr lang="en-US" sz="1600" dirty="0" smtClean="0">
                <a:solidFill>
                  <a:srgbClr val="0D0F11"/>
                </a:solidFill>
                <a:latin typeface="Arial"/>
                <a:cs typeface="Arial"/>
              </a:rPr>
              <a:t>prospects</a:t>
            </a:r>
          </a:p>
          <a:p>
            <a:pPr>
              <a:spcAft>
                <a:spcPts val="1200"/>
              </a:spcAft>
              <a:defRPr sz="1000"/>
            </a:pPr>
            <a:r>
              <a:rPr lang="en-US" sz="1600" dirty="0">
                <a:solidFill>
                  <a:srgbClr val="0D0F11"/>
                </a:solidFill>
                <a:latin typeface="Arial"/>
                <a:cs typeface="Arial"/>
              </a:rPr>
              <a:t>Messaging is the foundation for all marketing. An effective message strategy consists of a strong positioning statement </a:t>
            </a:r>
            <a:r>
              <a:rPr lang="mr-IN" sz="1600" dirty="0" smtClean="0">
                <a:solidFill>
                  <a:srgbClr val="0D0F11"/>
                </a:solidFill>
                <a:latin typeface="Arial"/>
                <a:cs typeface="Arial"/>
              </a:rPr>
              <a:t>–</a:t>
            </a:r>
            <a:r>
              <a:rPr lang="en-US" sz="1600" dirty="0" smtClean="0">
                <a:solidFill>
                  <a:srgbClr val="0D0F11"/>
                </a:solidFill>
                <a:latin typeface="Arial"/>
                <a:cs typeface="Arial"/>
              </a:rPr>
              <a:t> the central idea or theme for all marketing messages - and </a:t>
            </a:r>
            <a:r>
              <a:rPr lang="en-US" sz="1600" dirty="0">
                <a:solidFill>
                  <a:srgbClr val="0D0F11"/>
                </a:solidFill>
                <a:latin typeface="Arial"/>
                <a:cs typeface="Arial"/>
              </a:rPr>
              <a:t>three to four support points addressing key target market problems. It starts by defining a compelling benefit – why the target market should care about your product, service, company or technology. </a:t>
            </a:r>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Marketing</a:t>
            </a:r>
          </a:p>
          <a:p>
            <a:pPr lvl="0" algn="ctr"/>
            <a:r>
              <a:rPr lang="en-US" sz="1200" b="1" dirty="0" smtClean="0">
                <a:latin typeface="+mj-lt"/>
              </a:rPr>
              <a:t>Chapter 1</a:t>
            </a:r>
            <a:endParaRPr lang="en-US" sz="1100" dirty="0">
              <a:latin typeface="+mj-lt"/>
            </a:endParaRPr>
          </a:p>
        </p:txBody>
      </p:sp>
    </p:spTree>
    <p:extLst>
      <p:ext uri="{BB962C8B-B14F-4D97-AF65-F5344CB8AC3E}">
        <p14:creationId xmlns:p14="http://schemas.microsoft.com/office/powerpoint/2010/main" val="86492368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a:bodyPr>
          <a:lstStyle/>
          <a:p>
            <a:r>
              <a:rPr lang="en-US" b="1" dirty="0" smtClean="0"/>
              <a:t>Standard ROI Computations</a:t>
            </a:r>
            <a:endParaRPr lang="en-US" b="1" dirty="0"/>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Business Case</a:t>
            </a:r>
          </a:p>
          <a:p>
            <a:pPr lvl="0" algn="ctr"/>
            <a:r>
              <a:rPr lang="en-US" sz="1200" b="1" dirty="0" smtClean="0">
                <a:latin typeface="+mj-lt"/>
              </a:rPr>
              <a:t>Chapter 6</a:t>
            </a:r>
            <a:endParaRPr lang="en-US" sz="1100" dirty="0">
              <a:latin typeface="+mj-lt"/>
            </a:endParaRPr>
          </a:p>
        </p:txBody>
      </p:sp>
      <p:sp>
        <p:nvSpPr>
          <p:cNvPr id="10" name="TextBox 9"/>
          <p:cNvSpPr txBox="1"/>
          <p:nvPr/>
        </p:nvSpPr>
        <p:spPr>
          <a:xfrm>
            <a:off x="914399" y="1600200"/>
            <a:ext cx="7200901" cy="830997"/>
          </a:xfrm>
          <a:prstGeom prst="rect">
            <a:avLst/>
          </a:prstGeom>
          <a:noFill/>
        </p:spPr>
        <p:txBody>
          <a:bodyPr wrap="square" rtlCol="0">
            <a:spAutoFit/>
          </a:bodyPr>
          <a:lstStyle/>
          <a:p>
            <a:pPr lvl="0"/>
            <a:r>
              <a:rPr lang="en-US" sz="1600" dirty="0" smtClean="0">
                <a:latin typeface="+mj-lt"/>
              </a:rPr>
              <a:t>Is this a good investment? Show the Net Present Value (NPV), the Internal Rate of Return (IRR), and the expected annual results. And for credibility show the upside and downside, too.</a:t>
            </a:r>
            <a:endParaRPr lang="en-US" sz="1600" dirty="0">
              <a:latin typeface="+mj-lt"/>
            </a:endParaRPr>
          </a:p>
        </p:txBody>
      </p:sp>
      <p:grpSp>
        <p:nvGrpSpPr>
          <p:cNvPr id="3" name="Group 2"/>
          <p:cNvGrpSpPr/>
          <p:nvPr/>
        </p:nvGrpSpPr>
        <p:grpSpPr>
          <a:xfrm>
            <a:off x="1066800" y="2743200"/>
            <a:ext cx="6781800" cy="2362200"/>
            <a:chOff x="1066800" y="2895600"/>
            <a:chExt cx="6781800" cy="2362200"/>
          </a:xfrm>
        </p:grpSpPr>
        <p:sp>
          <p:nvSpPr>
            <p:cNvPr id="12" name="Rectangle 11"/>
            <p:cNvSpPr/>
            <p:nvPr/>
          </p:nvSpPr>
          <p:spPr>
            <a:xfrm>
              <a:off x="1066800" y="2895600"/>
              <a:ext cx="6781800" cy="2362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59969"/>
            <a:stretch/>
          </p:blipFill>
          <p:spPr bwMode="auto">
            <a:xfrm>
              <a:off x="1219200" y="2895600"/>
              <a:ext cx="6457728" cy="2133600"/>
            </a:xfrm>
            <a:prstGeom prst="rect">
              <a:avLst/>
            </a:prstGeom>
            <a:noFill/>
            <a:ln>
              <a:noFill/>
            </a:ln>
          </p:spPr>
        </p:pic>
      </p:grpSp>
    </p:spTree>
    <p:extLst>
      <p:ext uri="{BB962C8B-B14F-4D97-AF65-F5344CB8AC3E}">
        <p14:creationId xmlns:p14="http://schemas.microsoft.com/office/powerpoint/2010/main" val="412535475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fontScale="90000"/>
          </a:bodyPr>
          <a:lstStyle/>
          <a:p>
            <a:r>
              <a:rPr lang="en-US" b="1" dirty="0"/>
              <a:t>Create a Financial and non-Financial Narrative</a:t>
            </a:r>
          </a:p>
        </p:txBody>
      </p:sp>
      <p:sp>
        <p:nvSpPr>
          <p:cNvPr id="16" name="TextBox 15"/>
          <p:cNvSpPr txBox="1"/>
          <p:nvPr/>
        </p:nvSpPr>
        <p:spPr>
          <a:xfrm>
            <a:off x="914400" y="1600200"/>
            <a:ext cx="7270044" cy="3693318"/>
          </a:xfrm>
          <a:prstGeom prst="rect">
            <a:avLst/>
          </a:prstGeom>
          <a:noFill/>
        </p:spPr>
        <p:txBody>
          <a:bodyPr wrap="square" rtlCol="0">
            <a:spAutoFit/>
          </a:bodyPr>
          <a:lstStyle/>
          <a:p>
            <a:pPr lvl="0">
              <a:spcAft>
                <a:spcPts val="600"/>
              </a:spcAft>
            </a:pPr>
            <a:r>
              <a:rPr lang="en-US" sz="1600" dirty="0">
                <a:latin typeface="+mj-lt"/>
              </a:rPr>
              <a:t>The deal win strategy is not just about affordable cost, but a financial business case showing substantial ROI while meeting the prospective customer’s business needs (challenges and desires). Together, this compelling approach gets senior management attention and dramatically improves the probability of closing </a:t>
            </a:r>
            <a:r>
              <a:rPr lang="en-US" sz="1600" dirty="0" smtClean="0">
                <a:latin typeface="+mj-lt"/>
              </a:rPr>
              <a:t>a sale</a:t>
            </a:r>
            <a:r>
              <a:rPr lang="en-US" sz="1600" dirty="0">
                <a:latin typeface="+mj-lt"/>
              </a:rPr>
              <a:t>. </a:t>
            </a:r>
            <a:endParaRPr lang="en-US" sz="1600" dirty="0" smtClean="0">
              <a:latin typeface="+mj-lt"/>
            </a:endParaRPr>
          </a:p>
          <a:p>
            <a:pPr lvl="0">
              <a:spcAft>
                <a:spcPts val="600"/>
              </a:spcAft>
            </a:pPr>
            <a:r>
              <a:rPr lang="en-US" sz="1600" dirty="0">
                <a:latin typeface="+mj-lt"/>
              </a:rPr>
              <a:t>Your narrative – the structure and content of your sales presentation – will take on a life of its own in your buyer’s organization, so it must clearly explain</a:t>
            </a:r>
            <a:r>
              <a:rPr lang="en-US" sz="1600" dirty="0" smtClean="0">
                <a:latin typeface="+mj-lt"/>
              </a:rPr>
              <a:t>:</a:t>
            </a:r>
            <a:endParaRPr lang="en-US" sz="1600" dirty="0">
              <a:latin typeface="+mj-lt"/>
            </a:endParaRPr>
          </a:p>
          <a:p>
            <a:pPr marL="285750" lvl="0" indent="-285750">
              <a:buFont typeface="Courier New"/>
              <a:buChar char="o"/>
            </a:pPr>
            <a:r>
              <a:rPr lang="en-US" sz="1600" dirty="0">
                <a:latin typeface="+mj-lt"/>
              </a:rPr>
              <a:t>How your solution will help the buyer’s company financially</a:t>
            </a:r>
          </a:p>
          <a:p>
            <a:pPr marL="285750" lvl="0" indent="-285750">
              <a:buFont typeface="Courier New"/>
              <a:buChar char="o"/>
            </a:pPr>
            <a:r>
              <a:rPr lang="en-US" sz="1600" dirty="0">
                <a:latin typeface="+mj-lt"/>
              </a:rPr>
              <a:t>How your solution will make life</a:t>
            </a:r>
          </a:p>
          <a:p>
            <a:pPr marL="285750" lvl="0" indent="-285750">
              <a:buFont typeface="Courier New"/>
              <a:buChar char="o"/>
            </a:pPr>
            <a:r>
              <a:rPr lang="en-US" sz="1600" dirty="0">
                <a:latin typeface="+mj-lt"/>
              </a:rPr>
              <a:t>easier for the buyers and their organizations</a:t>
            </a:r>
          </a:p>
          <a:p>
            <a:pPr marL="285750" lvl="0" indent="-285750">
              <a:buFont typeface="Courier New"/>
              <a:buChar char="o"/>
            </a:pPr>
            <a:r>
              <a:rPr lang="en-US" sz="1600" dirty="0">
                <a:latin typeface="+mj-lt"/>
              </a:rPr>
              <a:t>How your solution will enhance your buyers’ careers / personal wins</a:t>
            </a:r>
          </a:p>
          <a:p>
            <a:pPr marL="285750" lvl="0" indent="-285750">
              <a:buFont typeface="Courier New"/>
              <a:buChar char="o"/>
            </a:pPr>
            <a:r>
              <a:rPr lang="en-US" sz="1600" dirty="0">
                <a:latin typeface="+mj-lt"/>
              </a:rPr>
              <a:t>How your solution will improve business operations in line with the buyer’s vision, with minimal organizational disruption </a:t>
            </a:r>
          </a:p>
          <a:p>
            <a:pPr lvl="0"/>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Business Case</a:t>
            </a:r>
          </a:p>
          <a:p>
            <a:pPr lvl="0" algn="ctr"/>
            <a:r>
              <a:rPr lang="en-US" sz="1200" b="1" dirty="0" smtClean="0">
                <a:latin typeface="+mj-lt"/>
              </a:rPr>
              <a:t>Chapter 6</a:t>
            </a:r>
            <a:endParaRPr lang="en-US" sz="1100" dirty="0">
              <a:latin typeface="+mj-lt"/>
            </a:endParaRPr>
          </a:p>
        </p:txBody>
      </p:sp>
    </p:spTree>
    <p:extLst>
      <p:ext uri="{BB962C8B-B14F-4D97-AF65-F5344CB8AC3E}">
        <p14:creationId xmlns:p14="http://schemas.microsoft.com/office/powerpoint/2010/main" val="264642782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38200" y="1524000"/>
            <a:ext cx="7391400" cy="3962400"/>
            <a:chOff x="838200" y="1524000"/>
            <a:chExt cx="7391400" cy="2834107"/>
          </a:xfrm>
        </p:grpSpPr>
        <p:sp>
          <p:nvSpPr>
            <p:cNvPr id="7" name="Rectangle 6"/>
            <p:cNvSpPr/>
            <p:nvPr/>
          </p:nvSpPr>
          <p:spPr>
            <a:xfrm>
              <a:off x="838200" y="1524000"/>
              <a:ext cx="7391400" cy="283410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8200" y="1524000"/>
              <a:ext cx="3908044" cy="369332"/>
            </a:xfrm>
            <a:prstGeom prst="rect">
              <a:avLst/>
            </a:prstGeom>
            <a:noFill/>
          </p:spPr>
          <p:txBody>
            <a:bodyPr wrap="none" rtlCol="0">
              <a:spAutoFit/>
            </a:bodyPr>
            <a:lstStyle/>
            <a:p>
              <a:r>
                <a:rPr lang="en-US" b="1" i="1" u="sng" dirty="0" smtClean="0">
                  <a:latin typeface="+mj-lt"/>
                </a:rPr>
                <a:t>Seven Step Qualification Process</a:t>
              </a:r>
              <a:endParaRPr lang="en-US" b="1" i="1" u="sng" dirty="0">
                <a:latin typeface="+mj-lt"/>
              </a:endParaRPr>
            </a:p>
          </p:txBody>
        </p:sp>
      </p:grpSp>
      <p:sp>
        <p:nvSpPr>
          <p:cNvPr id="18" name="Title 1"/>
          <p:cNvSpPr>
            <a:spLocks noGrp="1"/>
          </p:cNvSpPr>
          <p:nvPr>
            <p:ph type="ctrTitle"/>
          </p:nvPr>
        </p:nvSpPr>
        <p:spPr/>
        <p:txBody>
          <a:bodyPr>
            <a:normAutofit/>
          </a:bodyPr>
          <a:lstStyle/>
          <a:p>
            <a:r>
              <a:rPr lang="en-US" b="1" dirty="0" smtClean="0"/>
              <a:t>Demonstrate the Value of Your Solution</a:t>
            </a:r>
            <a:endParaRPr lang="en-US" b="1" dirty="0"/>
          </a:p>
        </p:txBody>
      </p:sp>
      <p:sp>
        <p:nvSpPr>
          <p:cNvPr id="16" name="TextBox 15"/>
          <p:cNvSpPr txBox="1"/>
          <p:nvPr/>
        </p:nvSpPr>
        <p:spPr>
          <a:xfrm>
            <a:off x="914400" y="1904762"/>
            <a:ext cx="7270044" cy="3370153"/>
          </a:xfrm>
          <a:prstGeom prst="rect">
            <a:avLst/>
          </a:prstGeom>
          <a:noFill/>
        </p:spPr>
        <p:txBody>
          <a:bodyPr wrap="square" rtlCol="0">
            <a:spAutoFit/>
          </a:bodyPr>
          <a:lstStyle/>
          <a:p>
            <a:pPr lvl="0"/>
            <a:r>
              <a:rPr lang="en-US" sz="1600" dirty="0" smtClean="0">
                <a:latin typeface="+mj-lt"/>
              </a:rPr>
              <a:t>Step </a:t>
            </a:r>
            <a:r>
              <a:rPr lang="en-US" sz="1600" dirty="0">
                <a:latin typeface="+mj-lt"/>
              </a:rPr>
              <a:t>5:	</a:t>
            </a:r>
          </a:p>
          <a:p>
            <a:pPr lvl="0">
              <a:spcAft>
                <a:spcPts val="600"/>
              </a:spcAft>
            </a:pPr>
            <a:r>
              <a:rPr lang="en-US" sz="1600" dirty="0">
                <a:latin typeface="+mj-lt"/>
              </a:rPr>
              <a:t>In a confirmation meeting with the EB in attendance, demonstrate the product, verify how the ROI will be achieved, and outline the proposal. </a:t>
            </a:r>
            <a:r>
              <a:rPr lang="en-US" sz="1600" dirty="0" smtClean="0">
                <a:latin typeface="+mj-lt"/>
              </a:rPr>
              <a:t> </a:t>
            </a:r>
            <a:endParaRPr lang="en-US" sz="1600" dirty="0" smtClean="0">
              <a:latin typeface="+mj-lt"/>
            </a:endParaRPr>
          </a:p>
          <a:p>
            <a:pPr marL="742950" lvl="1" indent="-285750">
              <a:buFont typeface="Courier New"/>
              <a:buChar char="o"/>
            </a:pPr>
            <a:r>
              <a:rPr lang="en-US" sz="1600" dirty="0">
                <a:latin typeface="+mj-lt"/>
              </a:rPr>
              <a:t>Confirm that the EB will provide post presentation </a:t>
            </a:r>
            <a:r>
              <a:rPr lang="en-US" sz="1600" dirty="0" smtClean="0">
                <a:latin typeface="+mj-lt"/>
              </a:rPr>
              <a:t>review </a:t>
            </a:r>
            <a:r>
              <a:rPr lang="en-US" sz="1600" dirty="0">
                <a:latin typeface="+mj-lt"/>
              </a:rPr>
              <a:t>time</a:t>
            </a:r>
          </a:p>
          <a:p>
            <a:pPr marL="742950" lvl="1" indent="-285750">
              <a:buFont typeface="Courier New"/>
              <a:buChar char="o"/>
            </a:pPr>
            <a:r>
              <a:rPr lang="en-US" sz="1600" dirty="0">
                <a:latin typeface="+mj-lt"/>
              </a:rPr>
              <a:t>Open with the value proposition presentation </a:t>
            </a:r>
            <a:endParaRPr lang="en-US" sz="1600" dirty="0" smtClean="0">
              <a:latin typeface="+mj-lt"/>
            </a:endParaRPr>
          </a:p>
          <a:p>
            <a:pPr marL="742950" lvl="1" indent="-285750">
              <a:buFont typeface="Courier New"/>
              <a:buChar char="o"/>
            </a:pPr>
            <a:r>
              <a:rPr lang="en-US" sz="1600" dirty="0" smtClean="0">
                <a:latin typeface="+mj-lt"/>
              </a:rPr>
              <a:t>Demonstrate </a:t>
            </a:r>
            <a:r>
              <a:rPr lang="en-US" sz="1600" dirty="0">
                <a:latin typeface="+mj-lt"/>
              </a:rPr>
              <a:t>the product laced with anecdotes </a:t>
            </a:r>
            <a:r>
              <a:rPr lang="en-US" sz="1600" dirty="0" smtClean="0">
                <a:latin typeface="+mj-lt"/>
              </a:rPr>
              <a:t>from </a:t>
            </a:r>
            <a:r>
              <a:rPr lang="en-US" sz="1600" dirty="0">
                <a:latin typeface="+mj-lt"/>
              </a:rPr>
              <a:t>the prospective customer organization</a:t>
            </a:r>
          </a:p>
          <a:p>
            <a:pPr marL="742950" lvl="1" indent="-285750">
              <a:buFont typeface="Courier New"/>
              <a:buChar char="o"/>
            </a:pPr>
            <a:r>
              <a:rPr lang="en-US" sz="1600" dirty="0">
                <a:latin typeface="+mj-lt"/>
              </a:rPr>
              <a:t>Throughout the course of the demonstration get confirming buy-in </a:t>
            </a:r>
            <a:endParaRPr lang="en-US" sz="1600" dirty="0" smtClean="0">
              <a:latin typeface="+mj-lt"/>
            </a:endParaRPr>
          </a:p>
          <a:p>
            <a:pPr marL="742950" lvl="1" indent="-285750">
              <a:buFont typeface="Courier New"/>
              <a:buChar char="o"/>
            </a:pPr>
            <a:r>
              <a:rPr lang="en-US" sz="1600" dirty="0" smtClean="0">
                <a:latin typeface="+mj-lt"/>
              </a:rPr>
              <a:t>NOTE</a:t>
            </a:r>
            <a:r>
              <a:rPr lang="en-US" sz="1600" dirty="0">
                <a:latin typeface="+mj-lt"/>
              </a:rPr>
              <a:t>: Resistance must be dealt with accurately and respectfully. STOP the demonstration and RESCHEDULE if key decision makers are not in agreement with the solution. </a:t>
            </a:r>
          </a:p>
          <a:p>
            <a:pPr marL="742950" lvl="1" indent="-285750">
              <a:buFont typeface="Courier New"/>
              <a:buChar char="o"/>
            </a:pPr>
            <a:r>
              <a:rPr lang="en-US" sz="1600" dirty="0">
                <a:latin typeface="+mj-lt"/>
              </a:rPr>
              <a:t>At the conclusion meet with the EB and confirm </a:t>
            </a:r>
            <a:r>
              <a:rPr lang="en-US" sz="1600" dirty="0" smtClean="0">
                <a:latin typeface="+mj-lt"/>
              </a:rPr>
              <a:t>buy</a:t>
            </a:r>
            <a:r>
              <a:rPr lang="en-US" sz="1600" dirty="0">
                <a:latin typeface="+mj-lt"/>
              </a:rPr>
              <a:t>-in of </a:t>
            </a:r>
            <a:r>
              <a:rPr lang="en-US" sz="1600" dirty="0" smtClean="0">
                <a:latin typeface="+mj-lt"/>
              </a:rPr>
              <a:t>the team </a:t>
            </a:r>
            <a:r>
              <a:rPr lang="en-US" sz="1600" dirty="0">
                <a:latin typeface="+mj-lt"/>
              </a:rPr>
              <a:t>and </a:t>
            </a:r>
            <a:r>
              <a:rPr lang="en-US" sz="1600" dirty="0" smtClean="0">
                <a:latin typeface="+mj-lt"/>
              </a:rPr>
              <a:t>plan </a:t>
            </a:r>
            <a:r>
              <a:rPr lang="en-US" sz="1600" dirty="0">
                <a:latin typeface="+mj-lt"/>
              </a:rPr>
              <a:t>next steps. If ready, provide a first draft of the proposed contract</a:t>
            </a:r>
            <a:r>
              <a:rPr lang="en-US" sz="1600" dirty="0" smtClean="0">
                <a:latin typeface="+mj-lt"/>
              </a:rPr>
              <a:t>.</a:t>
            </a:r>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Value Proposition</a:t>
            </a:r>
          </a:p>
          <a:p>
            <a:pPr lvl="0" algn="ctr"/>
            <a:r>
              <a:rPr lang="en-US" sz="1200" b="1" dirty="0" smtClean="0">
                <a:latin typeface="+mj-lt"/>
              </a:rPr>
              <a:t>Chapter 5</a:t>
            </a:r>
            <a:endParaRPr lang="en-US" sz="1100" dirty="0">
              <a:latin typeface="+mj-lt"/>
            </a:endParaRPr>
          </a:p>
        </p:txBody>
      </p:sp>
    </p:spTree>
    <p:extLst>
      <p:ext uri="{BB962C8B-B14F-4D97-AF65-F5344CB8AC3E}">
        <p14:creationId xmlns:p14="http://schemas.microsoft.com/office/powerpoint/2010/main" val="167331677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a:bodyPr>
          <a:lstStyle/>
          <a:p>
            <a:r>
              <a:rPr lang="en-US" sz="2500" b="1" dirty="0"/>
              <a:t>Get to ‘Yes,’ Map the Gates, and Drive the Timelines</a:t>
            </a:r>
          </a:p>
        </p:txBody>
      </p:sp>
      <p:sp>
        <p:nvSpPr>
          <p:cNvPr id="16" name="TextBox 15"/>
          <p:cNvSpPr txBox="1"/>
          <p:nvPr/>
        </p:nvSpPr>
        <p:spPr>
          <a:xfrm>
            <a:off x="914400" y="1600200"/>
            <a:ext cx="7270044" cy="1815882"/>
          </a:xfrm>
          <a:prstGeom prst="rect">
            <a:avLst/>
          </a:prstGeom>
          <a:noFill/>
        </p:spPr>
        <p:txBody>
          <a:bodyPr wrap="square" rtlCol="0">
            <a:spAutoFit/>
          </a:bodyPr>
          <a:lstStyle/>
          <a:p>
            <a:pPr lvl="0"/>
            <a:r>
              <a:rPr lang="en-US" sz="1600" dirty="0">
                <a:latin typeface="+mj-lt"/>
              </a:rPr>
              <a:t>Closing a sale is more than gaining commitment. For many organizations, before a PO is initiated and a contract is signed, there can be a multi-step process comprised of business case reviews and multiple sign-offs. Know the process and timing, so you can be proactive in assisting with gates that may get closed on the deal. This will increase your ability to get the contract signed and will improve your forecast accuracy. </a:t>
            </a:r>
            <a:endParaRPr lang="en-US" sz="1600" dirty="0" smtClean="0">
              <a:latin typeface="+mj-lt"/>
            </a:endParaRPr>
          </a:p>
          <a:p>
            <a:pPr lvl="0"/>
            <a:r>
              <a:rPr lang="en-US" sz="1600" dirty="0" smtClean="0">
                <a:latin typeface="+mj-lt"/>
              </a:rPr>
              <a:t> </a:t>
            </a:r>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Close the Sale</a:t>
            </a:r>
          </a:p>
          <a:p>
            <a:pPr lvl="0" algn="ctr"/>
            <a:r>
              <a:rPr lang="en-US" sz="1200" b="1" dirty="0" smtClean="0">
                <a:latin typeface="+mj-lt"/>
              </a:rPr>
              <a:t>Chapter 7</a:t>
            </a:r>
            <a:endParaRPr lang="en-US" sz="1100" dirty="0">
              <a:latin typeface="+mj-lt"/>
            </a:endParaRPr>
          </a:p>
        </p:txBody>
      </p:sp>
    </p:spTree>
    <p:extLst>
      <p:ext uri="{BB962C8B-B14F-4D97-AF65-F5344CB8AC3E}">
        <p14:creationId xmlns:p14="http://schemas.microsoft.com/office/powerpoint/2010/main" val="17832659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38200" y="1524000"/>
            <a:ext cx="7391400" cy="3962400"/>
            <a:chOff x="838200" y="1524000"/>
            <a:chExt cx="7391400" cy="2834107"/>
          </a:xfrm>
        </p:grpSpPr>
        <p:sp>
          <p:nvSpPr>
            <p:cNvPr id="7" name="Rectangle 6"/>
            <p:cNvSpPr/>
            <p:nvPr/>
          </p:nvSpPr>
          <p:spPr>
            <a:xfrm>
              <a:off x="838200" y="1524000"/>
              <a:ext cx="7391400" cy="283410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8200" y="1524000"/>
              <a:ext cx="3908044" cy="369332"/>
            </a:xfrm>
            <a:prstGeom prst="rect">
              <a:avLst/>
            </a:prstGeom>
            <a:noFill/>
          </p:spPr>
          <p:txBody>
            <a:bodyPr wrap="none" rtlCol="0">
              <a:spAutoFit/>
            </a:bodyPr>
            <a:lstStyle/>
            <a:p>
              <a:r>
                <a:rPr lang="en-US" b="1" i="1" u="sng" dirty="0" smtClean="0">
                  <a:latin typeface="+mj-lt"/>
                </a:rPr>
                <a:t>Seven Step Qualification Process</a:t>
              </a:r>
              <a:endParaRPr lang="en-US" b="1" i="1" u="sng" dirty="0">
                <a:latin typeface="+mj-lt"/>
              </a:endParaRPr>
            </a:p>
          </p:txBody>
        </p:sp>
      </p:grpSp>
      <p:sp>
        <p:nvSpPr>
          <p:cNvPr id="18" name="Title 1"/>
          <p:cNvSpPr>
            <a:spLocks noGrp="1"/>
          </p:cNvSpPr>
          <p:nvPr>
            <p:ph type="ctrTitle"/>
          </p:nvPr>
        </p:nvSpPr>
        <p:spPr/>
        <p:txBody>
          <a:bodyPr>
            <a:normAutofit/>
          </a:bodyPr>
          <a:lstStyle/>
          <a:p>
            <a:r>
              <a:rPr lang="en-US" b="1" dirty="0" smtClean="0"/>
              <a:t>Plan Post Demonstration Meetings</a:t>
            </a:r>
            <a:endParaRPr lang="en-US" b="1" dirty="0"/>
          </a:p>
        </p:txBody>
      </p:sp>
      <p:sp>
        <p:nvSpPr>
          <p:cNvPr id="16" name="TextBox 15"/>
          <p:cNvSpPr txBox="1"/>
          <p:nvPr/>
        </p:nvSpPr>
        <p:spPr>
          <a:xfrm>
            <a:off x="914400" y="1904762"/>
            <a:ext cx="7270044" cy="3354764"/>
          </a:xfrm>
          <a:prstGeom prst="rect">
            <a:avLst/>
          </a:prstGeom>
          <a:noFill/>
        </p:spPr>
        <p:txBody>
          <a:bodyPr wrap="square" rtlCol="0">
            <a:spAutoFit/>
          </a:bodyPr>
          <a:lstStyle/>
          <a:p>
            <a:pPr lvl="0"/>
            <a:r>
              <a:rPr lang="en-US" sz="1600" dirty="0" smtClean="0">
                <a:latin typeface="+mj-lt"/>
              </a:rPr>
              <a:t>Step 6:</a:t>
            </a:r>
            <a:r>
              <a:rPr lang="en-US" sz="1600" dirty="0">
                <a:latin typeface="+mj-lt"/>
              </a:rPr>
              <a:t>	</a:t>
            </a:r>
          </a:p>
          <a:p>
            <a:pPr>
              <a:spcAft>
                <a:spcPts val="600"/>
              </a:spcAft>
            </a:pPr>
            <a:r>
              <a:rPr lang="en-US" sz="1600" dirty="0">
                <a:latin typeface="+mj-lt"/>
              </a:rPr>
              <a:t>Plan post-demonstration meetings and have documents ready in draft form. Activities include</a:t>
            </a:r>
            <a:r>
              <a:rPr lang="en-US" sz="1600" dirty="0" smtClean="0">
                <a:latin typeface="+mj-lt"/>
              </a:rPr>
              <a:t>:</a:t>
            </a:r>
            <a:endParaRPr lang="en-US" sz="1600" dirty="0">
              <a:latin typeface="+mj-lt"/>
            </a:endParaRPr>
          </a:p>
          <a:p>
            <a:pPr marL="742950" lvl="1" indent="-285750">
              <a:buFont typeface="Courier New"/>
              <a:buChar char="o"/>
            </a:pPr>
            <a:r>
              <a:rPr lang="en-US" sz="1600" dirty="0">
                <a:latin typeface="+mj-lt"/>
              </a:rPr>
              <a:t>Verify </a:t>
            </a:r>
            <a:r>
              <a:rPr lang="en-US" sz="1600" dirty="0" smtClean="0">
                <a:latin typeface="+mj-lt"/>
              </a:rPr>
              <a:t>customer’s </a:t>
            </a:r>
            <a:r>
              <a:rPr lang="en-US" sz="1600" dirty="0">
                <a:latin typeface="+mj-lt"/>
              </a:rPr>
              <a:t>intent to move </a:t>
            </a:r>
            <a:r>
              <a:rPr lang="en-US" sz="1600" dirty="0" smtClean="0">
                <a:latin typeface="+mj-lt"/>
              </a:rPr>
              <a:t>forward and handle objections</a:t>
            </a:r>
            <a:endParaRPr lang="en-US" sz="1600" dirty="0">
              <a:latin typeface="+mj-lt"/>
            </a:endParaRPr>
          </a:p>
          <a:p>
            <a:pPr marL="742950" lvl="1" indent="-285750">
              <a:spcAft>
                <a:spcPts val="600"/>
              </a:spcAft>
              <a:buFont typeface="Courier New"/>
              <a:buChar char="o"/>
            </a:pPr>
            <a:r>
              <a:rPr lang="en-US" sz="1600" dirty="0">
                <a:latin typeface="+mj-lt"/>
              </a:rPr>
              <a:t>Review each step of the approval process leading to a signed contract. </a:t>
            </a:r>
            <a:r>
              <a:rPr lang="en-US" sz="1600" dirty="0">
                <a:latin typeface="+mj-lt"/>
              </a:rPr>
              <a:t>G</a:t>
            </a:r>
            <a:r>
              <a:rPr lang="en-US" sz="1600" dirty="0" smtClean="0">
                <a:latin typeface="+mj-lt"/>
              </a:rPr>
              <a:t>et </a:t>
            </a:r>
            <a:r>
              <a:rPr lang="en-US" sz="1600" dirty="0">
                <a:latin typeface="+mj-lt"/>
              </a:rPr>
              <a:t>deep into the process so you know the who and when of each of the approval gates, legal review steps, and procurement steps</a:t>
            </a:r>
          </a:p>
          <a:p>
            <a:pPr>
              <a:spcAft>
                <a:spcPts val="600"/>
              </a:spcAft>
            </a:pPr>
            <a:r>
              <a:rPr lang="en-US" sz="1600" dirty="0" smtClean="0">
                <a:latin typeface="+mj-lt"/>
              </a:rPr>
              <a:t>Schedule </a:t>
            </a:r>
            <a:r>
              <a:rPr lang="en-US" sz="1600" dirty="0">
                <a:latin typeface="+mj-lt"/>
              </a:rPr>
              <a:t>short interval follow-ups to keep the process moving, and to know where it stands at all times. </a:t>
            </a:r>
            <a:endParaRPr lang="en-US" sz="1600" dirty="0" smtClean="0">
              <a:latin typeface="+mj-lt"/>
            </a:endParaRPr>
          </a:p>
          <a:p>
            <a:pPr>
              <a:spcAft>
                <a:spcPts val="600"/>
              </a:spcAft>
            </a:pPr>
            <a:r>
              <a:rPr lang="en-US" sz="1600" dirty="0" smtClean="0">
                <a:latin typeface="+mj-lt"/>
              </a:rPr>
              <a:t>Reinforce </a:t>
            </a:r>
            <a:r>
              <a:rPr lang="en-US" sz="1600" dirty="0">
                <a:latin typeface="+mj-lt"/>
              </a:rPr>
              <a:t>the ROI and value proposition with your Champion and EB, so they become fluent with it and are able to overcome any internal </a:t>
            </a:r>
            <a:r>
              <a:rPr lang="en-US" sz="1600" dirty="0" smtClean="0">
                <a:latin typeface="+mj-lt"/>
              </a:rPr>
              <a:t>objections.</a:t>
            </a:r>
          </a:p>
          <a:p>
            <a:pPr>
              <a:spcAft>
                <a:spcPts val="600"/>
              </a:spcAft>
            </a:pPr>
            <a:r>
              <a:rPr lang="en-US" sz="1600" dirty="0" smtClean="0">
                <a:latin typeface="+mj-lt"/>
              </a:rPr>
              <a:t>Every delay </a:t>
            </a:r>
            <a:r>
              <a:rPr lang="en-US" sz="1600" dirty="0">
                <a:latin typeface="+mj-lt"/>
              </a:rPr>
              <a:t>in getting this </a:t>
            </a:r>
            <a:r>
              <a:rPr lang="en-US" sz="1600" dirty="0" smtClean="0">
                <a:latin typeface="+mj-lt"/>
              </a:rPr>
              <a:t>approved is </a:t>
            </a:r>
            <a:r>
              <a:rPr lang="en-US" sz="1600" dirty="0">
                <a:latin typeface="+mj-lt"/>
              </a:rPr>
              <a:t>delaying the realization of </a:t>
            </a:r>
            <a:r>
              <a:rPr lang="en-US" sz="1600" dirty="0" smtClean="0">
                <a:latin typeface="+mj-lt"/>
              </a:rPr>
              <a:t>the benefits.</a:t>
            </a:r>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Value Proposition</a:t>
            </a:r>
          </a:p>
          <a:p>
            <a:pPr lvl="0" algn="ctr"/>
            <a:r>
              <a:rPr lang="en-US" sz="1200" b="1" dirty="0" smtClean="0">
                <a:latin typeface="+mj-lt"/>
              </a:rPr>
              <a:t>Chapter 5</a:t>
            </a:r>
            <a:endParaRPr lang="en-US" sz="1100" dirty="0">
              <a:latin typeface="+mj-lt"/>
            </a:endParaRPr>
          </a:p>
        </p:txBody>
      </p:sp>
    </p:spTree>
    <p:extLst>
      <p:ext uri="{BB962C8B-B14F-4D97-AF65-F5344CB8AC3E}">
        <p14:creationId xmlns:p14="http://schemas.microsoft.com/office/powerpoint/2010/main" val="150869163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38200" y="1524000"/>
            <a:ext cx="7391400" cy="4267200"/>
            <a:chOff x="838200" y="1524000"/>
            <a:chExt cx="7391400" cy="3052115"/>
          </a:xfrm>
        </p:grpSpPr>
        <p:sp>
          <p:nvSpPr>
            <p:cNvPr id="7" name="Rectangle 6"/>
            <p:cNvSpPr/>
            <p:nvPr/>
          </p:nvSpPr>
          <p:spPr>
            <a:xfrm>
              <a:off x="838200" y="1524000"/>
              <a:ext cx="7391400" cy="305211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8200" y="1524000"/>
              <a:ext cx="3908044" cy="369332"/>
            </a:xfrm>
            <a:prstGeom prst="rect">
              <a:avLst/>
            </a:prstGeom>
            <a:noFill/>
          </p:spPr>
          <p:txBody>
            <a:bodyPr wrap="none" rtlCol="0">
              <a:spAutoFit/>
            </a:bodyPr>
            <a:lstStyle/>
            <a:p>
              <a:r>
                <a:rPr lang="en-US" b="1" i="1" u="sng" dirty="0" smtClean="0">
                  <a:latin typeface="+mj-lt"/>
                </a:rPr>
                <a:t>Seven Step Qualification Process</a:t>
              </a:r>
              <a:endParaRPr lang="en-US" b="1" i="1" u="sng" dirty="0">
                <a:latin typeface="+mj-lt"/>
              </a:endParaRPr>
            </a:p>
          </p:txBody>
        </p:sp>
      </p:grpSp>
      <p:sp>
        <p:nvSpPr>
          <p:cNvPr id="18" name="Title 1"/>
          <p:cNvSpPr>
            <a:spLocks noGrp="1"/>
          </p:cNvSpPr>
          <p:nvPr>
            <p:ph type="ctrTitle"/>
          </p:nvPr>
        </p:nvSpPr>
        <p:spPr/>
        <p:txBody>
          <a:bodyPr>
            <a:normAutofit/>
          </a:bodyPr>
          <a:lstStyle/>
          <a:p>
            <a:r>
              <a:rPr lang="en-US" b="1" dirty="0" smtClean="0"/>
              <a:t>Plan Post Demonstration Meetings</a:t>
            </a:r>
            <a:endParaRPr lang="en-US" b="1" dirty="0"/>
          </a:p>
        </p:txBody>
      </p:sp>
      <p:sp>
        <p:nvSpPr>
          <p:cNvPr id="16" name="TextBox 15"/>
          <p:cNvSpPr txBox="1"/>
          <p:nvPr/>
        </p:nvSpPr>
        <p:spPr>
          <a:xfrm>
            <a:off x="914400" y="1904762"/>
            <a:ext cx="7270044" cy="3677930"/>
          </a:xfrm>
          <a:prstGeom prst="rect">
            <a:avLst/>
          </a:prstGeom>
          <a:noFill/>
        </p:spPr>
        <p:txBody>
          <a:bodyPr wrap="square" rtlCol="0">
            <a:spAutoFit/>
          </a:bodyPr>
          <a:lstStyle/>
          <a:p>
            <a:pPr lvl="0"/>
            <a:r>
              <a:rPr lang="en-US" sz="1600" dirty="0" smtClean="0">
                <a:latin typeface="+mj-lt"/>
              </a:rPr>
              <a:t>Step 7:</a:t>
            </a:r>
            <a:r>
              <a:rPr lang="en-US" sz="1600" dirty="0">
                <a:latin typeface="+mj-lt"/>
              </a:rPr>
              <a:t>	</a:t>
            </a:r>
          </a:p>
          <a:p>
            <a:r>
              <a:rPr lang="en-US" sz="1600" dirty="0">
                <a:latin typeface="+mj-lt"/>
              </a:rPr>
              <a:t>Negotiate the final contract and close. </a:t>
            </a:r>
            <a:endParaRPr lang="en-US" sz="1600" dirty="0" smtClean="0">
              <a:latin typeface="+mj-lt"/>
            </a:endParaRPr>
          </a:p>
          <a:p>
            <a:pPr>
              <a:spcAft>
                <a:spcPts val="600"/>
              </a:spcAft>
            </a:pPr>
            <a:r>
              <a:rPr lang="en-US" sz="1600" dirty="0" smtClean="0">
                <a:latin typeface="+mj-lt"/>
              </a:rPr>
              <a:t>Activities </a:t>
            </a:r>
            <a:r>
              <a:rPr lang="en-US" sz="1600" dirty="0">
                <a:latin typeface="+mj-lt"/>
              </a:rPr>
              <a:t>include</a:t>
            </a:r>
            <a:r>
              <a:rPr lang="en-US" sz="1600" dirty="0" smtClean="0">
                <a:latin typeface="+mj-lt"/>
              </a:rPr>
              <a:t>:</a:t>
            </a:r>
            <a:endParaRPr lang="en-US" sz="1600" dirty="0">
              <a:latin typeface="+mj-lt"/>
            </a:endParaRPr>
          </a:p>
          <a:p>
            <a:pPr marL="285750" indent="-285750">
              <a:spcAft>
                <a:spcPts val="600"/>
              </a:spcAft>
              <a:buFont typeface="Courier New"/>
              <a:buChar char="o"/>
            </a:pPr>
            <a:r>
              <a:rPr lang="en-US" sz="1600" dirty="0">
                <a:latin typeface="+mj-lt"/>
              </a:rPr>
              <a:t>Maintain constant contact with the Champion and the EB as they run interference with the internal approval process</a:t>
            </a:r>
          </a:p>
          <a:p>
            <a:pPr marL="285750" indent="-285750">
              <a:spcAft>
                <a:spcPts val="600"/>
              </a:spcAft>
              <a:buFont typeface="Courier New"/>
              <a:buChar char="o"/>
            </a:pPr>
            <a:r>
              <a:rPr lang="en-US" sz="1600" dirty="0">
                <a:latin typeface="+mj-lt"/>
              </a:rPr>
              <a:t>Keep them fluent with the ROI, value propositions and business benefits so they can use that for their own internal business case. You want them to be able to take on your role internally and they should be fully bought into doing that at this point.</a:t>
            </a:r>
          </a:p>
          <a:p>
            <a:pPr marL="285750" indent="-285750">
              <a:spcAft>
                <a:spcPts val="600"/>
              </a:spcAft>
              <a:buFont typeface="Courier New"/>
              <a:buChar char="o"/>
            </a:pPr>
            <a:r>
              <a:rPr lang="en-US" sz="1600" dirty="0">
                <a:latin typeface="+mj-lt"/>
              </a:rPr>
              <a:t>Identify and manage any risks to overcome (such as legal Terms and Conditions) </a:t>
            </a:r>
            <a:r>
              <a:rPr lang="en-US" sz="1600" dirty="0" smtClean="0">
                <a:latin typeface="+mj-lt"/>
              </a:rPr>
              <a:t>proactively.</a:t>
            </a:r>
            <a:endParaRPr lang="en-US" sz="1600" dirty="0">
              <a:latin typeface="+mj-lt"/>
            </a:endParaRPr>
          </a:p>
          <a:p>
            <a:pPr marL="285750" indent="-285750">
              <a:spcAft>
                <a:spcPts val="600"/>
              </a:spcAft>
              <a:buFont typeface="Courier New"/>
              <a:buChar char="o"/>
            </a:pPr>
            <a:r>
              <a:rPr lang="en-US" sz="1600" dirty="0">
                <a:latin typeface="+mj-lt"/>
              </a:rPr>
              <a:t>Obtain the signed contract.</a:t>
            </a:r>
          </a:p>
          <a:p>
            <a:pPr marL="285750" indent="-285750">
              <a:spcAft>
                <a:spcPts val="600"/>
              </a:spcAft>
              <a:buFont typeface="Courier New"/>
              <a:buChar char="o"/>
            </a:pPr>
            <a:r>
              <a:rPr lang="en-US" sz="1600" dirty="0">
                <a:latin typeface="+mj-lt"/>
              </a:rPr>
              <a:t>Immediately plan, or begin, the post-contract deployment process. </a:t>
            </a: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Value Proposition</a:t>
            </a:r>
          </a:p>
          <a:p>
            <a:pPr lvl="0" algn="ctr"/>
            <a:r>
              <a:rPr lang="en-US" sz="1200" b="1" dirty="0" smtClean="0">
                <a:latin typeface="+mj-lt"/>
              </a:rPr>
              <a:t>Chapter 5</a:t>
            </a:r>
            <a:endParaRPr lang="en-US" sz="1100" dirty="0">
              <a:latin typeface="+mj-lt"/>
            </a:endParaRPr>
          </a:p>
        </p:txBody>
      </p:sp>
    </p:spTree>
    <p:extLst>
      <p:ext uri="{BB962C8B-B14F-4D97-AF65-F5344CB8AC3E}">
        <p14:creationId xmlns:p14="http://schemas.microsoft.com/office/powerpoint/2010/main" val="178047513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normAutofit/>
          </a:bodyPr>
          <a:lstStyle/>
          <a:p>
            <a:r>
              <a:rPr lang="en-US" sz="2500" b="1" dirty="0" smtClean="0"/>
              <a:t>Follow Up</a:t>
            </a:r>
            <a:endParaRPr lang="en-US" sz="2500" b="1" dirty="0"/>
          </a:p>
        </p:txBody>
      </p:sp>
      <p:sp>
        <p:nvSpPr>
          <p:cNvPr id="16" name="TextBox 15"/>
          <p:cNvSpPr txBox="1"/>
          <p:nvPr/>
        </p:nvSpPr>
        <p:spPr>
          <a:xfrm>
            <a:off x="914400" y="1600200"/>
            <a:ext cx="7270044" cy="3046988"/>
          </a:xfrm>
          <a:prstGeom prst="rect">
            <a:avLst/>
          </a:prstGeom>
          <a:noFill/>
        </p:spPr>
        <p:txBody>
          <a:bodyPr wrap="square" rtlCol="0">
            <a:spAutoFit/>
          </a:bodyPr>
          <a:lstStyle/>
          <a:p>
            <a:r>
              <a:rPr lang="en-US" sz="1600" dirty="0">
                <a:latin typeface="+mj-lt"/>
              </a:rPr>
              <a:t>There is nothing as good for your marketing and sales efforts as a satisfied customer – and nothing worse than an angry one</a:t>
            </a:r>
            <a:r>
              <a:rPr lang="en-US" sz="1600" dirty="0" smtClean="0">
                <a:latin typeface="+mj-lt"/>
              </a:rPr>
              <a:t>.</a:t>
            </a:r>
          </a:p>
          <a:p>
            <a:endParaRPr lang="en-US" sz="1600" dirty="0">
              <a:latin typeface="+mj-lt"/>
            </a:endParaRPr>
          </a:p>
          <a:p>
            <a:r>
              <a:rPr lang="en-US" sz="1600" dirty="0">
                <a:latin typeface="+mj-lt"/>
              </a:rPr>
              <a:t>With complex sales, tossing a contract over the wall to the delivery team is worse even than catching an undeveloped lead from the marketing team, because your company’s reputation depends on the consistent quality of EVERY customer experience. </a:t>
            </a:r>
            <a:endParaRPr lang="en-US" sz="1600" dirty="0" smtClean="0">
              <a:latin typeface="+mj-lt"/>
            </a:endParaRPr>
          </a:p>
          <a:p>
            <a:endParaRPr lang="en-US" sz="1600" dirty="0">
              <a:latin typeface="+mj-lt"/>
            </a:endParaRPr>
          </a:p>
          <a:p>
            <a:r>
              <a:rPr lang="en-US" sz="1600" dirty="0">
                <a:latin typeface="+mj-lt"/>
              </a:rPr>
              <a:t>Most vendors have a formal internal handoff process to ensure what has been sold is clearly understood by the delivery organization. If yours does not, it is well worth considering how you will ensure that what you have promised will be delivered.</a:t>
            </a: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315201" y="762000"/>
            <a:ext cx="1600200" cy="461665"/>
          </a:xfrm>
          <a:prstGeom prst="rect">
            <a:avLst/>
          </a:prstGeom>
          <a:noFill/>
        </p:spPr>
        <p:txBody>
          <a:bodyPr wrap="square" rtlCol="0">
            <a:spAutoFit/>
          </a:bodyPr>
          <a:lstStyle/>
          <a:p>
            <a:pPr lvl="0" algn="ctr"/>
            <a:r>
              <a:rPr lang="en-US" sz="1200" b="1" dirty="0" smtClean="0">
                <a:latin typeface="+mj-lt"/>
              </a:rPr>
              <a:t>Close the Sale</a:t>
            </a:r>
          </a:p>
          <a:p>
            <a:pPr lvl="0" algn="ctr"/>
            <a:r>
              <a:rPr lang="en-US" sz="1200" b="1" dirty="0" smtClean="0">
                <a:latin typeface="+mj-lt"/>
              </a:rPr>
              <a:t>Chapter 7</a:t>
            </a:r>
            <a:endParaRPr lang="en-US" sz="1100" dirty="0">
              <a:latin typeface="+mj-lt"/>
            </a:endParaRPr>
          </a:p>
        </p:txBody>
      </p:sp>
    </p:spTree>
    <p:extLst>
      <p:ext uri="{BB962C8B-B14F-4D97-AF65-F5344CB8AC3E}">
        <p14:creationId xmlns:p14="http://schemas.microsoft.com/office/powerpoint/2010/main" val="34729559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lstStyle/>
          <a:p>
            <a:r>
              <a:rPr lang="en-US" b="1" dirty="0"/>
              <a:t>Establish the Distribution Channel Mix </a:t>
            </a:r>
          </a:p>
        </p:txBody>
      </p:sp>
      <p:sp>
        <p:nvSpPr>
          <p:cNvPr id="16" name="TextBox 15"/>
          <p:cNvSpPr txBox="1"/>
          <p:nvPr/>
        </p:nvSpPr>
        <p:spPr>
          <a:xfrm>
            <a:off x="914400" y="1600200"/>
            <a:ext cx="7270044" cy="2800767"/>
          </a:xfrm>
          <a:prstGeom prst="rect">
            <a:avLst/>
          </a:prstGeom>
          <a:noFill/>
        </p:spPr>
        <p:txBody>
          <a:bodyPr wrap="square" rtlCol="0">
            <a:spAutoFit/>
          </a:bodyPr>
          <a:lstStyle/>
          <a:p>
            <a:pPr lvl="0"/>
            <a:r>
              <a:rPr lang="en-US" sz="1600" dirty="0">
                <a:latin typeface="+mj-lt"/>
              </a:rPr>
              <a:t>Organize your channel strategy to create a WIN / WIN / WIN, for the customer, the channel, and you the vendor</a:t>
            </a:r>
            <a:r>
              <a:rPr lang="en-US" sz="1600" dirty="0" smtClean="0">
                <a:latin typeface="+mj-lt"/>
              </a:rPr>
              <a:t>.</a:t>
            </a:r>
          </a:p>
          <a:p>
            <a:pPr lvl="0"/>
            <a:endParaRPr lang="en-US" sz="1600" dirty="0">
              <a:latin typeface="+mj-lt"/>
            </a:endParaRPr>
          </a:p>
          <a:p>
            <a:pPr lvl="0"/>
            <a:r>
              <a:rPr lang="en-US" sz="1600" dirty="0">
                <a:latin typeface="+mj-lt"/>
              </a:rPr>
              <a:t>Effective channel management requires…</a:t>
            </a:r>
          </a:p>
          <a:p>
            <a:pPr marL="285750" lvl="0" indent="-285750">
              <a:buFont typeface="Courier New" panose="02070309020205020404" pitchFamily="49" charset="0"/>
              <a:buChar char="o"/>
            </a:pPr>
            <a:r>
              <a:rPr lang="en-US" sz="1600" dirty="0" smtClean="0">
                <a:latin typeface="+mj-lt"/>
              </a:rPr>
              <a:t>Alignment </a:t>
            </a:r>
            <a:r>
              <a:rPr lang="en-US" sz="1600" dirty="0">
                <a:latin typeface="+mj-lt"/>
              </a:rPr>
              <a:t>with product or service solution offered</a:t>
            </a:r>
          </a:p>
          <a:p>
            <a:pPr marL="285750" lvl="0" indent="-285750">
              <a:buFont typeface="Courier New" panose="02070309020205020404" pitchFamily="49" charset="0"/>
              <a:buChar char="o"/>
            </a:pPr>
            <a:r>
              <a:rPr lang="en-US" sz="1600" dirty="0" smtClean="0">
                <a:latin typeface="+mj-lt"/>
              </a:rPr>
              <a:t>Well-thought-out </a:t>
            </a:r>
            <a:r>
              <a:rPr lang="en-US" sz="1600" dirty="0">
                <a:latin typeface="+mj-lt"/>
              </a:rPr>
              <a:t>support model</a:t>
            </a:r>
          </a:p>
          <a:p>
            <a:pPr marL="285750" lvl="0" indent="-285750">
              <a:buFont typeface="Courier New" panose="02070309020205020404" pitchFamily="49" charset="0"/>
              <a:buChar char="o"/>
            </a:pPr>
            <a:r>
              <a:rPr lang="en-US" sz="1600" dirty="0" smtClean="0">
                <a:latin typeface="+mj-lt"/>
              </a:rPr>
              <a:t>Frequent</a:t>
            </a:r>
            <a:r>
              <a:rPr lang="en-US" sz="1600" dirty="0">
                <a:latin typeface="+mj-lt"/>
              </a:rPr>
              <a:t>, effective training</a:t>
            </a:r>
          </a:p>
          <a:p>
            <a:pPr marL="285750" lvl="0" indent="-285750">
              <a:buFont typeface="Courier New" panose="02070309020205020404" pitchFamily="49" charset="0"/>
              <a:buChar char="o"/>
            </a:pPr>
            <a:r>
              <a:rPr lang="en-US" sz="1600" dirty="0" smtClean="0">
                <a:latin typeface="+mj-lt"/>
              </a:rPr>
              <a:t>Constant </a:t>
            </a:r>
            <a:r>
              <a:rPr lang="en-US" sz="1600" dirty="0">
                <a:latin typeface="+mj-lt"/>
              </a:rPr>
              <a:t>communications</a:t>
            </a:r>
          </a:p>
          <a:p>
            <a:pPr marL="285750" lvl="0" indent="-285750">
              <a:buFont typeface="Courier New" panose="02070309020205020404" pitchFamily="49" charset="0"/>
              <a:buChar char="o"/>
            </a:pPr>
            <a:r>
              <a:rPr lang="en-US" sz="1600" dirty="0" smtClean="0">
                <a:latin typeface="+mj-lt"/>
              </a:rPr>
              <a:t>Fair </a:t>
            </a:r>
            <a:r>
              <a:rPr lang="en-US" sz="1600" dirty="0">
                <a:latin typeface="+mj-lt"/>
              </a:rPr>
              <a:t>treatment – like your own sales force</a:t>
            </a:r>
          </a:p>
          <a:p>
            <a:pPr marL="285750" lvl="0" indent="-285750">
              <a:buFont typeface="Courier New" panose="02070309020205020404" pitchFamily="49" charset="0"/>
              <a:buChar char="o"/>
            </a:pPr>
            <a:r>
              <a:rPr lang="en-US" sz="1600" dirty="0" smtClean="0">
                <a:latin typeface="+mj-lt"/>
              </a:rPr>
              <a:t>Regular </a:t>
            </a:r>
            <a:r>
              <a:rPr lang="en-US" sz="1600" dirty="0">
                <a:latin typeface="+mj-lt"/>
              </a:rPr>
              <a:t>evaluation of adequately detailed performance metrics</a:t>
            </a:r>
          </a:p>
          <a:p>
            <a:pPr lvl="0"/>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Marketing</a:t>
            </a:r>
          </a:p>
          <a:p>
            <a:pPr lvl="0" algn="ctr"/>
            <a:r>
              <a:rPr lang="en-US" sz="1200" b="1" dirty="0" smtClean="0">
                <a:latin typeface="+mj-lt"/>
              </a:rPr>
              <a:t>Chapter 1</a:t>
            </a:r>
            <a:endParaRPr lang="en-US" sz="1100" dirty="0">
              <a:latin typeface="+mj-lt"/>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012744" y="1981200"/>
            <a:ext cx="2171700" cy="1819910"/>
          </a:xfrm>
          <a:prstGeom prst="rect">
            <a:avLst/>
          </a:prstGeom>
          <a:noFill/>
        </p:spPr>
      </p:pic>
    </p:spTree>
    <p:extLst>
      <p:ext uri="{BB962C8B-B14F-4D97-AF65-F5344CB8AC3E}">
        <p14:creationId xmlns:p14="http://schemas.microsoft.com/office/powerpoint/2010/main" val="8649236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lstStyle/>
          <a:p>
            <a:r>
              <a:rPr lang="en-US" b="1" dirty="0"/>
              <a:t>Create a Sales Playbook</a:t>
            </a:r>
          </a:p>
        </p:txBody>
      </p:sp>
      <p:sp>
        <p:nvSpPr>
          <p:cNvPr id="16" name="TextBox 15"/>
          <p:cNvSpPr txBox="1"/>
          <p:nvPr/>
        </p:nvSpPr>
        <p:spPr>
          <a:xfrm>
            <a:off x="914400" y="1600200"/>
            <a:ext cx="7270044" cy="2800766"/>
          </a:xfrm>
          <a:prstGeom prst="rect">
            <a:avLst/>
          </a:prstGeom>
          <a:noFill/>
        </p:spPr>
        <p:txBody>
          <a:bodyPr wrap="square" rtlCol="0">
            <a:spAutoFit/>
          </a:bodyPr>
          <a:lstStyle/>
          <a:p>
            <a:pPr lvl="0"/>
            <a:r>
              <a:rPr lang="en-US" sz="1600" dirty="0">
                <a:latin typeface="+mj-lt"/>
              </a:rPr>
              <a:t>Salespeople need ideas, facts, and figures at their fingertips to optimize their time with prospects. A well-thought-out playbook is a key tool to have in place</a:t>
            </a:r>
            <a:r>
              <a:rPr lang="en-US" sz="1600" dirty="0" smtClean="0">
                <a:latin typeface="+mj-lt"/>
              </a:rPr>
              <a:t>.</a:t>
            </a:r>
          </a:p>
          <a:p>
            <a:pPr lvl="0"/>
            <a:endParaRPr lang="en-US" sz="1600" dirty="0" smtClean="0">
              <a:latin typeface="+mj-lt"/>
            </a:endParaRPr>
          </a:p>
          <a:p>
            <a:pPr lvl="0"/>
            <a:r>
              <a:rPr lang="en-US" sz="1600" dirty="0" smtClean="0">
                <a:latin typeface="+mj-lt"/>
              </a:rPr>
              <a:t>Companies </a:t>
            </a:r>
            <a:r>
              <a:rPr lang="en-US" sz="1600" dirty="0">
                <a:latin typeface="+mj-lt"/>
              </a:rPr>
              <a:t>typically create a sales playbook to get salespeople to share and </a:t>
            </a:r>
          </a:p>
          <a:p>
            <a:r>
              <a:rPr lang="en-US" sz="1600" dirty="0">
                <a:latin typeface="+mj-lt"/>
              </a:rPr>
              <a:t>consistently leverage best practices. The objective is to make the selling process easy to follow and to leverage proven strengths and minimize demonstrated weaknesses. What it ISN’T is a replacement for sales training. </a:t>
            </a:r>
            <a:endParaRPr lang="en-US" sz="1600" dirty="0">
              <a:latin typeface="+mj-lt"/>
            </a:endParaRPr>
          </a:p>
          <a:p>
            <a:endParaRPr lang="en-US" sz="1600" dirty="0">
              <a:latin typeface="+mj-lt"/>
            </a:endParaRPr>
          </a:p>
          <a:p>
            <a:r>
              <a:rPr lang="en-US" sz="1600" dirty="0">
                <a:latin typeface="+mj-lt"/>
              </a:rPr>
              <a:t>An effective sales playbook offers key selling ideas covering a variety of customer, industry, and solution-related topics in an easy-to-use format.</a:t>
            </a:r>
          </a:p>
          <a:p>
            <a:r>
              <a:rPr lang="en-US" sz="1600" dirty="0" smtClean="0">
                <a:latin typeface="+mj-lt"/>
              </a:rPr>
              <a:t>The next page suggests what might be included.</a:t>
            </a:r>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Marketing</a:t>
            </a:r>
          </a:p>
          <a:p>
            <a:pPr lvl="0" algn="ctr"/>
            <a:r>
              <a:rPr lang="en-US" sz="1200" b="1" dirty="0" smtClean="0">
                <a:latin typeface="+mj-lt"/>
              </a:rPr>
              <a:t>Chapter 1</a:t>
            </a:r>
            <a:endParaRPr lang="en-US" sz="1100" dirty="0">
              <a:latin typeface="+mj-lt"/>
            </a:endParaRPr>
          </a:p>
        </p:txBody>
      </p:sp>
    </p:spTree>
    <p:extLst>
      <p:ext uri="{BB962C8B-B14F-4D97-AF65-F5344CB8AC3E}">
        <p14:creationId xmlns:p14="http://schemas.microsoft.com/office/powerpoint/2010/main" val="8649236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lstStyle/>
          <a:p>
            <a:r>
              <a:rPr lang="en-US" b="1" dirty="0" smtClean="0"/>
              <a:t>What’s in a </a:t>
            </a:r>
            <a:r>
              <a:rPr lang="en-US" b="1" dirty="0"/>
              <a:t>Sales </a:t>
            </a:r>
            <a:r>
              <a:rPr lang="en-US" b="1" dirty="0" smtClean="0"/>
              <a:t>Playbook?</a:t>
            </a:r>
            <a:endParaRPr lang="en-US" b="1" dirty="0"/>
          </a:p>
        </p:txBody>
      </p:sp>
      <p:sp>
        <p:nvSpPr>
          <p:cNvPr id="16" name="TextBox 15"/>
          <p:cNvSpPr txBox="1"/>
          <p:nvPr/>
        </p:nvSpPr>
        <p:spPr>
          <a:xfrm>
            <a:off x="914400" y="1513106"/>
            <a:ext cx="7270044" cy="4278094"/>
          </a:xfrm>
          <a:prstGeom prst="rect">
            <a:avLst/>
          </a:prstGeom>
          <a:noFill/>
        </p:spPr>
        <p:txBody>
          <a:bodyPr wrap="square" rtlCol="0">
            <a:spAutoFit/>
          </a:bodyPr>
          <a:lstStyle/>
          <a:p>
            <a:pPr lvl="0"/>
            <a:r>
              <a:rPr lang="en-US" sz="1600" dirty="0">
                <a:latin typeface="+mj-lt"/>
              </a:rPr>
              <a:t>A sales playbook </a:t>
            </a:r>
            <a:r>
              <a:rPr lang="en-US" sz="1600" dirty="0" smtClean="0">
                <a:latin typeface="+mj-lt"/>
              </a:rPr>
              <a:t>might </a:t>
            </a:r>
            <a:r>
              <a:rPr lang="en-US" sz="1600" dirty="0">
                <a:latin typeface="+mj-lt"/>
              </a:rPr>
              <a:t>include: </a:t>
            </a:r>
            <a:endParaRPr lang="en-US" sz="1600" dirty="0" smtClean="0">
              <a:latin typeface="+mj-lt"/>
            </a:endParaRPr>
          </a:p>
          <a:p>
            <a:pPr lvl="0"/>
            <a:endParaRPr lang="en-US" sz="1600" dirty="0">
              <a:latin typeface="+mj-lt"/>
            </a:endParaRPr>
          </a:p>
          <a:p>
            <a:pPr marL="285750" lvl="0" indent="-285750">
              <a:buFont typeface="Courier New"/>
              <a:buChar char="o"/>
            </a:pPr>
            <a:r>
              <a:rPr lang="en-US" sz="1600" dirty="0">
                <a:latin typeface="+mj-lt"/>
              </a:rPr>
              <a:t>A guide for what data to gather in the research stage</a:t>
            </a:r>
          </a:p>
          <a:p>
            <a:pPr marL="285750" lvl="0" indent="-285750">
              <a:buFont typeface="Courier New"/>
              <a:buChar char="o"/>
            </a:pPr>
            <a:r>
              <a:rPr lang="en-US" sz="1600" dirty="0">
                <a:latin typeface="+mj-lt"/>
              </a:rPr>
              <a:t>Messaging scripts by prospect type (role) which outlines prospect’s pain, solution capability and benefit to prospect - Email and phone </a:t>
            </a:r>
          </a:p>
          <a:p>
            <a:pPr marL="285750" lvl="0" indent="-285750">
              <a:buFont typeface="Courier New"/>
              <a:buChar char="o"/>
            </a:pPr>
            <a:r>
              <a:rPr lang="en-US" sz="1600" dirty="0">
                <a:latin typeface="+mj-lt"/>
              </a:rPr>
              <a:t>Thought leadership materials to build advisory relationship with executives</a:t>
            </a:r>
          </a:p>
          <a:p>
            <a:pPr marL="285750" lvl="0" indent="-285750">
              <a:buFont typeface="Courier New"/>
              <a:buChar char="o"/>
            </a:pPr>
            <a:r>
              <a:rPr lang="en-US" sz="1600" dirty="0">
                <a:latin typeface="+mj-lt"/>
              </a:rPr>
              <a:t>Qualification questions </a:t>
            </a:r>
          </a:p>
          <a:p>
            <a:pPr marL="285750" lvl="0" indent="-285750">
              <a:buFont typeface="Courier New"/>
              <a:buChar char="o"/>
            </a:pPr>
            <a:r>
              <a:rPr lang="en-US" sz="1600" dirty="0">
                <a:latin typeface="+mj-lt"/>
              </a:rPr>
              <a:t>Product features and data sheets </a:t>
            </a:r>
          </a:p>
          <a:p>
            <a:pPr marL="285750" lvl="0" indent="-285750">
              <a:buFont typeface="Courier New"/>
              <a:buChar char="o"/>
            </a:pPr>
            <a:r>
              <a:rPr lang="en-US" sz="1600" dirty="0">
                <a:latin typeface="+mj-lt"/>
              </a:rPr>
              <a:t>Materials which establish Company credentials </a:t>
            </a:r>
          </a:p>
          <a:p>
            <a:pPr marL="285750" lvl="0" indent="-285750">
              <a:buFont typeface="Courier New"/>
              <a:buChar char="o"/>
            </a:pPr>
            <a:r>
              <a:rPr lang="en-US" sz="1600" dirty="0">
                <a:latin typeface="+mj-lt"/>
              </a:rPr>
              <a:t>Customer case studies and success stories </a:t>
            </a:r>
          </a:p>
          <a:p>
            <a:pPr marL="285750" lvl="0" indent="-285750">
              <a:buFont typeface="Courier New"/>
              <a:buChar char="o"/>
            </a:pPr>
            <a:r>
              <a:rPr lang="en-US" sz="1600" dirty="0">
                <a:latin typeface="+mj-lt"/>
              </a:rPr>
              <a:t>Competitive info including how to compete strategies (understanding strengths and weaknesses) </a:t>
            </a:r>
          </a:p>
          <a:p>
            <a:pPr marL="285750" lvl="0" indent="-285750">
              <a:buFont typeface="Courier New"/>
              <a:buChar char="o"/>
            </a:pPr>
            <a:r>
              <a:rPr lang="en-US" sz="1600" dirty="0">
                <a:latin typeface="+mj-lt"/>
              </a:rPr>
              <a:t>How to overcome key objections</a:t>
            </a:r>
          </a:p>
          <a:p>
            <a:pPr marL="285750" lvl="0" indent="-285750">
              <a:buFont typeface="Courier New"/>
              <a:buChar char="o"/>
            </a:pPr>
            <a:r>
              <a:rPr lang="en-US" sz="1600" dirty="0">
                <a:latin typeface="+mj-lt"/>
              </a:rPr>
              <a:t>A financial metrics guide to help salespeople quantify (with prospect participation and buy-in) the potential impact of the solution (these are key for the ROI and business case development – see Chapter 4, ‘Determine the Impact’). </a:t>
            </a: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Marketing</a:t>
            </a:r>
          </a:p>
          <a:p>
            <a:pPr lvl="0" algn="ctr"/>
            <a:r>
              <a:rPr lang="en-US" sz="1200" b="1" dirty="0" smtClean="0">
                <a:latin typeface="+mj-lt"/>
              </a:rPr>
              <a:t>Chapter 1</a:t>
            </a:r>
            <a:endParaRPr lang="en-US" sz="1100" dirty="0">
              <a:latin typeface="+mj-lt"/>
            </a:endParaRPr>
          </a:p>
        </p:txBody>
      </p:sp>
    </p:spTree>
    <p:extLst>
      <p:ext uri="{BB962C8B-B14F-4D97-AF65-F5344CB8AC3E}">
        <p14:creationId xmlns:p14="http://schemas.microsoft.com/office/powerpoint/2010/main" val="38208980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lstStyle/>
          <a:p>
            <a:r>
              <a:rPr lang="en-US" b="1" dirty="0"/>
              <a:t>Generate Leads </a:t>
            </a:r>
          </a:p>
        </p:txBody>
      </p:sp>
      <p:sp>
        <p:nvSpPr>
          <p:cNvPr id="16" name="TextBox 15"/>
          <p:cNvSpPr txBox="1"/>
          <p:nvPr/>
        </p:nvSpPr>
        <p:spPr>
          <a:xfrm>
            <a:off x="914400" y="1600200"/>
            <a:ext cx="7270044" cy="3939540"/>
          </a:xfrm>
          <a:prstGeom prst="rect">
            <a:avLst/>
          </a:prstGeom>
          <a:noFill/>
        </p:spPr>
        <p:txBody>
          <a:bodyPr wrap="square" rtlCol="0">
            <a:spAutoFit/>
          </a:bodyPr>
          <a:lstStyle/>
          <a:p>
            <a:pPr>
              <a:spcAft>
                <a:spcPts val="600"/>
              </a:spcAft>
            </a:pPr>
            <a:r>
              <a:rPr lang="en-US" sz="1600" dirty="0">
                <a:latin typeface="+mj-lt"/>
              </a:rPr>
              <a:t>Lead generation methods are rapidly evolving in cost and effectiveness. </a:t>
            </a:r>
            <a:r>
              <a:rPr lang="en-US" sz="1600" dirty="0" smtClean="0">
                <a:latin typeface="+mj-lt"/>
              </a:rPr>
              <a:t>C</a:t>
            </a:r>
            <a:r>
              <a:rPr lang="en-US" sz="1600" dirty="0" smtClean="0">
                <a:latin typeface="+mj-lt"/>
              </a:rPr>
              <a:t>hoices </a:t>
            </a:r>
            <a:r>
              <a:rPr lang="en-US" sz="1600" dirty="0">
                <a:latin typeface="+mj-lt"/>
              </a:rPr>
              <a:t>are like an alphabet soup: advertising, web, mail, phone, events, webinars, workshops, Public Relations, media, social networking, customer references, telemarketing, trade shows, industry associations, leadership forums, product reviews, print, digital, enterprise content management, and speaking engagements. Topping the list are lead generating activities associated with the web and digital content. </a:t>
            </a:r>
            <a:endParaRPr lang="en-US" sz="1600" dirty="0" smtClean="0">
              <a:latin typeface="+mj-lt"/>
            </a:endParaRPr>
          </a:p>
          <a:p>
            <a:pPr>
              <a:spcAft>
                <a:spcPts val="600"/>
              </a:spcAft>
            </a:pPr>
            <a:r>
              <a:rPr lang="en-US" sz="1600" dirty="0">
                <a:latin typeface="+mj-lt"/>
              </a:rPr>
              <a:t>Today’s buyers do their own research using search engines, social media, and other online channels, and can learn a great deal about a product or service before ever speaking to a sales person. They often decide whether to even consider a product based on the abundance of information readily available online. Reaching these ‘self-directed buyers’ requires new techniques to develop and qualify potential leads, starting with an effective digital presence. </a:t>
            </a:r>
            <a:endParaRPr lang="en-US" sz="1600" dirty="0" smtClean="0">
              <a:latin typeface="+mj-lt"/>
            </a:endParaRPr>
          </a:p>
          <a:p>
            <a:pPr>
              <a:spcAft>
                <a:spcPts val="600"/>
              </a:spcAft>
            </a:pPr>
            <a:r>
              <a:rPr lang="en-US" sz="1600" dirty="0" smtClean="0">
                <a:latin typeface="+mj-lt"/>
              </a:rPr>
              <a:t>Search Engine Optimization (SEO) tools are available from many sources including mainstream hosting sites.</a:t>
            </a:r>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Marketing</a:t>
            </a:r>
          </a:p>
          <a:p>
            <a:pPr lvl="0" algn="ctr"/>
            <a:r>
              <a:rPr lang="en-US" sz="1200" b="1" dirty="0" smtClean="0">
                <a:latin typeface="+mj-lt"/>
              </a:rPr>
              <a:t>Chapter 1</a:t>
            </a:r>
            <a:endParaRPr lang="en-US" sz="1100" dirty="0">
              <a:latin typeface="+mj-lt"/>
            </a:endParaRPr>
          </a:p>
        </p:txBody>
      </p:sp>
    </p:spTree>
    <p:extLst>
      <p:ext uri="{BB962C8B-B14F-4D97-AF65-F5344CB8AC3E}">
        <p14:creationId xmlns:p14="http://schemas.microsoft.com/office/powerpoint/2010/main" val="8649236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p:txBody>
          <a:bodyPr/>
          <a:lstStyle/>
          <a:p>
            <a:r>
              <a:rPr lang="en-US" b="1" dirty="0"/>
              <a:t>Work the Web</a:t>
            </a:r>
          </a:p>
        </p:txBody>
      </p:sp>
      <p:sp>
        <p:nvSpPr>
          <p:cNvPr id="16" name="TextBox 15"/>
          <p:cNvSpPr txBox="1"/>
          <p:nvPr/>
        </p:nvSpPr>
        <p:spPr>
          <a:xfrm>
            <a:off x="914400" y="1600200"/>
            <a:ext cx="7270044" cy="2215991"/>
          </a:xfrm>
          <a:prstGeom prst="rect">
            <a:avLst/>
          </a:prstGeom>
          <a:noFill/>
        </p:spPr>
        <p:txBody>
          <a:bodyPr wrap="square" rtlCol="0">
            <a:spAutoFit/>
          </a:bodyPr>
          <a:lstStyle/>
          <a:p>
            <a:pPr lvl="0">
              <a:spcAft>
                <a:spcPts val="600"/>
              </a:spcAft>
            </a:pPr>
            <a:r>
              <a:rPr lang="en-US" sz="1600" dirty="0">
                <a:latin typeface="+mj-lt"/>
              </a:rPr>
              <a:t>A solid web-based lead generation strategy will help you build trust and capture the interest of your </a:t>
            </a:r>
            <a:r>
              <a:rPr lang="en-US" sz="1600" dirty="0" smtClean="0">
                <a:latin typeface="+mj-lt"/>
              </a:rPr>
              <a:t>buyers </a:t>
            </a:r>
            <a:r>
              <a:rPr lang="en-US" sz="1600" dirty="0">
                <a:latin typeface="+mj-lt"/>
              </a:rPr>
              <a:t>before they are even ready to contact </a:t>
            </a:r>
            <a:r>
              <a:rPr lang="en-US" sz="1600" dirty="0" smtClean="0">
                <a:latin typeface="+mj-lt"/>
              </a:rPr>
              <a:t>sales.</a:t>
            </a:r>
          </a:p>
          <a:p>
            <a:pPr lvl="0">
              <a:spcAft>
                <a:spcPts val="600"/>
              </a:spcAft>
            </a:pPr>
            <a:r>
              <a:rPr lang="en-US" sz="1600" dirty="0" smtClean="0">
                <a:latin typeface="+mj-lt"/>
              </a:rPr>
              <a:t>It doesn’t have to be expensive to be effective, but it does have to be good: a clear </a:t>
            </a:r>
            <a:r>
              <a:rPr lang="en-US" sz="1600" dirty="0" smtClean="0">
                <a:latin typeface="+mj-lt"/>
              </a:rPr>
              <a:t>picture </a:t>
            </a:r>
            <a:r>
              <a:rPr lang="en-US" sz="1600" dirty="0" smtClean="0">
                <a:latin typeface="+mj-lt"/>
              </a:rPr>
              <a:t>of how what you offer meets your prospects’ needs. </a:t>
            </a:r>
          </a:p>
          <a:p>
            <a:pPr lvl="0">
              <a:spcAft>
                <a:spcPts val="600"/>
              </a:spcAft>
            </a:pPr>
            <a:r>
              <a:rPr lang="en-US" sz="1600" dirty="0" smtClean="0">
                <a:latin typeface="+mj-lt"/>
              </a:rPr>
              <a:t>There are free and inexpensive tools available for building very slick looking sites, and skilled consultants who can build professional sites quickly </a:t>
            </a:r>
            <a:r>
              <a:rPr lang="mr-IN" sz="1600" dirty="0" smtClean="0">
                <a:latin typeface="+mj-lt"/>
              </a:rPr>
              <a:t>–</a:t>
            </a:r>
            <a:r>
              <a:rPr lang="en-US" sz="1600" dirty="0" smtClean="0">
                <a:latin typeface="+mj-lt"/>
              </a:rPr>
              <a:t> once you have a clear vision of what will generate leads.</a:t>
            </a:r>
            <a:endParaRPr lang="en-US" sz="1600" dirty="0">
              <a:latin typeface="+mj-lt"/>
            </a:endParaRPr>
          </a:p>
        </p:txBody>
      </p:sp>
      <p:sp>
        <p:nvSpPr>
          <p:cNvPr id="2049"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453489" y="762000"/>
            <a:ext cx="1461911" cy="461665"/>
          </a:xfrm>
          <a:prstGeom prst="rect">
            <a:avLst/>
          </a:prstGeom>
          <a:noFill/>
        </p:spPr>
        <p:txBody>
          <a:bodyPr wrap="square" rtlCol="0">
            <a:spAutoFit/>
          </a:bodyPr>
          <a:lstStyle/>
          <a:p>
            <a:pPr lvl="0" algn="ctr"/>
            <a:r>
              <a:rPr lang="en-US" sz="1200" b="1" dirty="0" smtClean="0">
                <a:latin typeface="+mj-lt"/>
              </a:rPr>
              <a:t>Marketing</a:t>
            </a:r>
          </a:p>
          <a:p>
            <a:pPr lvl="0" algn="ctr"/>
            <a:r>
              <a:rPr lang="en-US" sz="1200" b="1" dirty="0" smtClean="0">
                <a:latin typeface="+mj-lt"/>
              </a:rPr>
              <a:t>Chapter 1</a:t>
            </a:r>
            <a:endParaRPr lang="en-US" sz="1100" dirty="0">
              <a:latin typeface="+mj-lt"/>
            </a:endParaRPr>
          </a:p>
        </p:txBody>
      </p:sp>
    </p:spTree>
    <p:extLst>
      <p:ext uri="{BB962C8B-B14F-4D97-AF65-F5344CB8AC3E}">
        <p14:creationId xmlns:p14="http://schemas.microsoft.com/office/powerpoint/2010/main" val="8649236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4025</Words>
  <Application>Microsoft Macintosh PowerPoint</Application>
  <PresentationFormat>On-screen Show (4:3)</PresentationFormat>
  <Paragraphs>464</Paragraphs>
  <Slides>46</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Microsoft Excel Macro-Enabled Worksheet</vt:lpstr>
      <vt:lpstr>Follow the Road to Revenue</vt:lpstr>
      <vt:lpstr>PART 1 – Contents </vt:lpstr>
      <vt:lpstr>Get Your Market in Order</vt:lpstr>
      <vt:lpstr>Analyze Target Markets and Develop Messaging</vt:lpstr>
      <vt:lpstr>Establish the Distribution Channel Mix </vt:lpstr>
      <vt:lpstr>Create a Sales Playbook</vt:lpstr>
      <vt:lpstr>What’s in a Sales Playbook?</vt:lpstr>
      <vt:lpstr>Generate Leads </vt:lpstr>
      <vt:lpstr>Work the Web</vt:lpstr>
      <vt:lpstr>Manage the Sales Funnel</vt:lpstr>
      <vt:lpstr>Create Leadership Buzz</vt:lpstr>
      <vt:lpstr>Convert Suspects to Leads</vt:lpstr>
      <vt:lpstr>Manage the Content</vt:lpstr>
      <vt:lpstr>Leverage the Content</vt:lpstr>
      <vt:lpstr>Turn Leads into Opportunities</vt:lpstr>
      <vt:lpstr>Develop Sales Momentum </vt:lpstr>
      <vt:lpstr>Use the Checklist</vt:lpstr>
      <vt:lpstr>Use the Checklist (Cont’d)</vt:lpstr>
      <vt:lpstr>Use the Checklist (Cont’d)</vt:lpstr>
      <vt:lpstr>Investigate Goals, Challenges, and Strategic Importance</vt:lpstr>
      <vt:lpstr>Investigate Goals, Challenges, and Strategic Importance (Cont’d)</vt:lpstr>
      <vt:lpstr>Qualification Steps</vt:lpstr>
      <vt:lpstr>Be a Credible Business Problem Solver and Trusted Advisor</vt:lpstr>
      <vt:lpstr>Trusted Advisor Requirements</vt:lpstr>
      <vt:lpstr>Demonstrate the Value of Your Solution</vt:lpstr>
      <vt:lpstr>Determine the Value Proposition</vt:lpstr>
      <vt:lpstr>Build the Winning Business Case</vt:lpstr>
      <vt:lpstr>Prepare the Buyer for the Sales Presentation</vt:lpstr>
      <vt:lpstr>Determine the Metrics that Matter</vt:lpstr>
      <vt:lpstr>Measure the Gaps</vt:lpstr>
      <vt:lpstr>Define the Solution and Deployment Plan</vt:lpstr>
      <vt:lpstr>Employ Opportunity Charts </vt:lpstr>
      <vt:lpstr>Typical Opportunity Chart</vt:lpstr>
      <vt:lpstr>PowerPoint Presentation</vt:lpstr>
      <vt:lpstr>Calculate the Financial Benefits</vt:lpstr>
      <vt:lpstr>Calculate ALL the Costs </vt:lpstr>
      <vt:lpstr>Calculate the TOTAL Return on Investment</vt:lpstr>
      <vt:lpstr>Identify Any and All Risks</vt:lpstr>
      <vt:lpstr>Payback</vt:lpstr>
      <vt:lpstr>Standard ROI Computations</vt:lpstr>
      <vt:lpstr>Create a Financial and non-Financial Narrative</vt:lpstr>
      <vt:lpstr>Demonstrate the Value of Your Solution</vt:lpstr>
      <vt:lpstr>Get to ‘Yes,’ Map the Gates, and Drive the Timelines</vt:lpstr>
      <vt:lpstr>Plan Post Demonstration Meetings</vt:lpstr>
      <vt:lpstr>Plan Post Demonstration Meetings</vt:lpstr>
      <vt:lpstr>Follow Up</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David</dc:creator>
  <cp:lastModifiedBy>David Connaughton</cp:lastModifiedBy>
  <cp:revision>68</cp:revision>
  <dcterms:created xsi:type="dcterms:W3CDTF">2011-08-27T19:12:18Z</dcterms:created>
  <dcterms:modified xsi:type="dcterms:W3CDTF">2018-05-20T18:10:48Z</dcterms:modified>
</cp:coreProperties>
</file>