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1"/>
  </p:notesMasterIdLst>
  <p:sldIdLst>
    <p:sldId id="256" r:id="rId2"/>
    <p:sldId id="262" r:id="rId3"/>
    <p:sldId id="261" r:id="rId4"/>
    <p:sldId id="263" r:id="rId5"/>
    <p:sldId id="257" r:id="rId6"/>
    <p:sldId id="258" r:id="rId7"/>
    <p:sldId id="260" r:id="rId8"/>
    <p:sldId id="259"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3"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 id="365" r:id="rId109"/>
    <p:sldId id="366" r:id="rId110"/>
    <p:sldId id="367" r:id="rId111"/>
    <p:sldId id="368" r:id="rId112"/>
    <p:sldId id="369" r:id="rId113"/>
    <p:sldId id="370" r:id="rId114"/>
    <p:sldId id="371" r:id="rId115"/>
    <p:sldId id="372" r:id="rId116"/>
    <p:sldId id="373" r:id="rId117"/>
    <p:sldId id="374" r:id="rId118"/>
    <p:sldId id="375" r:id="rId119"/>
    <p:sldId id="376" r:id="rId120"/>
    <p:sldId id="377" r:id="rId121"/>
    <p:sldId id="378" r:id="rId122"/>
    <p:sldId id="379" r:id="rId123"/>
    <p:sldId id="380" r:id="rId124"/>
    <p:sldId id="381" r:id="rId125"/>
    <p:sldId id="382" r:id="rId126"/>
    <p:sldId id="383" r:id="rId127"/>
    <p:sldId id="384" r:id="rId128"/>
    <p:sldId id="385" r:id="rId129"/>
    <p:sldId id="386" r:id="rId130"/>
    <p:sldId id="387" r:id="rId131"/>
    <p:sldId id="388" r:id="rId132"/>
    <p:sldId id="389" r:id="rId133"/>
    <p:sldId id="390" r:id="rId134"/>
    <p:sldId id="391" r:id="rId135"/>
    <p:sldId id="392" r:id="rId136"/>
    <p:sldId id="393" r:id="rId137"/>
    <p:sldId id="394" r:id="rId138"/>
    <p:sldId id="395" r:id="rId139"/>
    <p:sldId id="396" r:id="rId140"/>
    <p:sldId id="397" r:id="rId141"/>
    <p:sldId id="398" r:id="rId142"/>
    <p:sldId id="399" r:id="rId143"/>
    <p:sldId id="400" r:id="rId144"/>
    <p:sldId id="401" r:id="rId145"/>
    <p:sldId id="402" r:id="rId146"/>
    <p:sldId id="403" r:id="rId147"/>
    <p:sldId id="404" r:id="rId148"/>
    <p:sldId id="405" r:id="rId149"/>
    <p:sldId id="406" r:id="rId150"/>
    <p:sldId id="407" r:id="rId151"/>
    <p:sldId id="408" r:id="rId152"/>
    <p:sldId id="409" r:id="rId153"/>
    <p:sldId id="410" r:id="rId154"/>
    <p:sldId id="411" r:id="rId155"/>
    <p:sldId id="412" r:id="rId156"/>
    <p:sldId id="413" r:id="rId157"/>
    <p:sldId id="414" r:id="rId158"/>
    <p:sldId id="415" r:id="rId159"/>
    <p:sldId id="416" r:id="rId160"/>
    <p:sldId id="417" r:id="rId161"/>
    <p:sldId id="418" r:id="rId162"/>
    <p:sldId id="419" r:id="rId163"/>
    <p:sldId id="420" r:id="rId164"/>
    <p:sldId id="421" r:id="rId165"/>
    <p:sldId id="422" r:id="rId166"/>
    <p:sldId id="423" r:id="rId167"/>
    <p:sldId id="424" r:id="rId168"/>
    <p:sldId id="425" r:id="rId169"/>
    <p:sldId id="426" r:id="rId170"/>
    <p:sldId id="427" r:id="rId171"/>
    <p:sldId id="428" r:id="rId172"/>
    <p:sldId id="429" r:id="rId173"/>
    <p:sldId id="430" r:id="rId174"/>
    <p:sldId id="431" r:id="rId175"/>
    <p:sldId id="432" r:id="rId176"/>
    <p:sldId id="433" r:id="rId177"/>
    <p:sldId id="434" r:id="rId178"/>
    <p:sldId id="435" r:id="rId179"/>
    <p:sldId id="436" r:id="rId180"/>
    <p:sldId id="437" r:id="rId181"/>
    <p:sldId id="438" r:id="rId182"/>
    <p:sldId id="439" r:id="rId183"/>
    <p:sldId id="440" r:id="rId184"/>
    <p:sldId id="441" r:id="rId185"/>
    <p:sldId id="442" r:id="rId186"/>
    <p:sldId id="443" r:id="rId187"/>
    <p:sldId id="444" r:id="rId188"/>
    <p:sldId id="445" r:id="rId189"/>
    <p:sldId id="446" r:id="rId190"/>
    <p:sldId id="447" r:id="rId191"/>
    <p:sldId id="448" r:id="rId192"/>
    <p:sldId id="449" r:id="rId193"/>
    <p:sldId id="450" r:id="rId194"/>
    <p:sldId id="451" r:id="rId195"/>
    <p:sldId id="452" r:id="rId196"/>
    <p:sldId id="453" r:id="rId197"/>
    <p:sldId id="454" r:id="rId198"/>
    <p:sldId id="455" r:id="rId199"/>
    <p:sldId id="456" r:id="rId20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4" d="100"/>
          <a:sy n="124" d="100"/>
        </p:scale>
        <p:origin x="-112" y="-128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slide" Target="slides/slide197.xml"/><Relationship Id="rId199" Type="http://schemas.openxmlformats.org/officeDocument/2006/relationships/slide" Target="slides/slide19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00" Type="http://schemas.openxmlformats.org/officeDocument/2006/relationships/slide" Target="slides/slide199.xml"/><Relationship Id="rId201" Type="http://schemas.openxmlformats.org/officeDocument/2006/relationships/notesMaster" Target="notesMasters/notesMaster1.xml"/><Relationship Id="rId202" Type="http://schemas.openxmlformats.org/officeDocument/2006/relationships/printerSettings" Target="printerSettings/printerSettings1.bin"/><Relationship Id="rId203" Type="http://schemas.openxmlformats.org/officeDocument/2006/relationships/presProps" Target="presProp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204" Type="http://schemas.openxmlformats.org/officeDocument/2006/relationships/viewProps" Target="viewProps.xml"/><Relationship Id="rId205" Type="http://schemas.openxmlformats.org/officeDocument/2006/relationships/theme" Target="theme/theme1.xml"/><Relationship Id="rId206" Type="http://schemas.openxmlformats.org/officeDocument/2006/relationships/tableStyles" Target="tableStyles.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avid\Desktop\Documents\ROI%20Team%20Products\Versions%20-%20Current\7%20Package\01%20MBA_File.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50" b="0" i="0" u="none" strike="noStrike" baseline="0">
                <a:solidFill>
                  <a:srgbClr val="0D0F11"/>
                </a:solidFill>
                <a:latin typeface="Arial"/>
                <a:ea typeface="Arial"/>
                <a:cs typeface="Arial"/>
              </a:defRPr>
            </a:pPr>
            <a:r>
              <a:rPr lang="en-US"/>
              <a:t>Current vs Desired Performance</a:t>
            </a:r>
          </a:p>
        </c:rich>
      </c:tx>
      <c:layout>
        <c:manualLayout>
          <c:xMode val="edge"/>
          <c:yMode val="edge"/>
          <c:x val="0.287801424821897"/>
          <c:y val="0.0262820512820513"/>
        </c:manualLayout>
      </c:layout>
      <c:overlay val="0"/>
      <c:spPr>
        <a:noFill/>
        <a:ln w="25400">
          <a:noFill/>
        </a:ln>
      </c:spPr>
    </c:title>
    <c:autoTitleDeleted val="0"/>
    <c:plotArea>
      <c:layout>
        <c:manualLayout>
          <c:layoutTarget val="inner"/>
          <c:xMode val="edge"/>
          <c:yMode val="edge"/>
          <c:x val="0.171428571428571"/>
          <c:y val="0.14221688375061"/>
          <c:w val="0.770285714285714"/>
          <c:h val="0.353620359596111"/>
        </c:manualLayout>
      </c:layout>
      <c:barChart>
        <c:barDir val="col"/>
        <c:grouping val="clustered"/>
        <c:varyColors val="0"/>
        <c:ser>
          <c:idx val="0"/>
          <c:order val="0"/>
          <c:tx>
            <c:strRef>
              <c:f>Data!$G$1</c:f>
              <c:strCache>
                <c:ptCount val="1"/>
                <c:pt idx="0">
                  <c:v>Current Performance</c:v>
                </c:pt>
              </c:strCache>
            </c:strRef>
          </c:tx>
          <c:spPr>
            <a:solidFill>
              <a:srgbClr val="FF0000"/>
            </a:solidFill>
            <a:ln w="12700">
              <a:solidFill>
                <a:srgbClr val="000000"/>
              </a:solidFill>
              <a:prstDash val="solid"/>
            </a:ln>
          </c:spPr>
          <c:invertIfNegative val="0"/>
          <c:cat>
            <c:strRef>
              <c:f>Data!$X$2:$AR$2</c:f>
              <c:strCache>
                <c:ptCount val="21"/>
                <c:pt idx="0">
                  <c:v>Business Intelligence </c:v>
                </c:pt>
                <c:pt idx="1">
                  <c:v>Voice of the Customer </c:v>
                </c:pt>
                <c:pt idx="2">
                  <c:v>Strategic Direction </c:v>
                </c:pt>
                <c:pt idx="3">
                  <c:v>Financial Management</c:v>
                </c:pt>
                <c:pt idx="4">
                  <c:v>Capital Investments </c:v>
                </c:pt>
                <c:pt idx="5">
                  <c:v>Organization Structure</c:v>
                </c:pt>
                <c:pt idx="6">
                  <c:v>Decision Making Processes </c:v>
                </c:pt>
                <c:pt idx="7">
                  <c:v>Communications &amp; Alignment </c:v>
                </c:pt>
                <c:pt idx="8">
                  <c:v>Human Relations Policy &amp; Practice </c:v>
                </c:pt>
                <c:pt idx="9">
                  <c:v>Executive Sponsorship </c:v>
                </c:pt>
                <c:pt idx="10">
                  <c:v>Scheduling &amp; Priority Setting </c:v>
                </c:pt>
                <c:pt idx="11">
                  <c:v>Hiring, Retention, &amp; Succession Planning</c:v>
                </c:pt>
                <c:pt idx="12">
                  <c:v>Education, Training &amp; Skill Flexibility </c:v>
                </c:pt>
                <c:pt idx="13">
                  <c:v>Marketing &amp; Sales </c:v>
                </c:pt>
                <c:pt idx="14">
                  <c:v>Work Practices </c:v>
                </c:pt>
                <c:pt idx="15">
                  <c:v>Supply Chain</c:v>
                </c:pt>
                <c:pt idx="16">
                  <c:v>Supporting Technologies </c:v>
                </c:pt>
                <c:pt idx="17">
                  <c:v>Process Management </c:v>
                </c:pt>
                <c:pt idx="18">
                  <c:v>Roles &amp; Responsibilities </c:v>
                </c:pt>
                <c:pt idx="19">
                  <c:v>Teamwork &amp; Integration</c:v>
                </c:pt>
                <c:pt idx="20">
                  <c:v>Test Total</c:v>
                </c:pt>
              </c:strCache>
            </c:strRef>
          </c:cat>
          <c:val>
            <c:numRef>
              <c:f>Data!$B$53:$U$53</c:f>
              <c:numCache>
                <c:formatCode>_(* #,##0.00_);_(* \(#,##0.00\);_(* "-"??_);_(@_)</c:formatCode>
                <c:ptCount val="20"/>
                <c:pt idx="0">
                  <c:v>1.0</c:v>
                </c:pt>
                <c:pt idx="1">
                  <c:v>2.0</c:v>
                </c:pt>
                <c:pt idx="2">
                  <c:v>1.0</c:v>
                </c:pt>
                <c:pt idx="3">
                  <c:v>3.0</c:v>
                </c:pt>
                <c:pt idx="4">
                  <c:v>3.0</c:v>
                </c:pt>
                <c:pt idx="5">
                  <c:v>1.0</c:v>
                </c:pt>
                <c:pt idx="6">
                  <c:v>1.0</c:v>
                </c:pt>
                <c:pt idx="7">
                  <c:v>2.0</c:v>
                </c:pt>
                <c:pt idx="8">
                  <c:v>3.0</c:v>
                </c:pt>
                <c:pt idx="9">
                  <c:v>1.0</c:v>
                </c:pt>
                <c:pt idx="10">
                  <c:v>2.0</c:v>
                </c:pt>
                <c:pt idx="11">
                  <c:v>3.0</c:v>
                </c:pt>
                <c:pt idx="12">
                  <c:v>3.0</c:v>
                </c:pt>
                <c:pt idx="13">
                  <c:v>2.0</c:v>
                </c:pt>
                <c:pt idx="14">
                  <c:v>1.0</c:v>
                </c:pt>
                <c:pt idx="15">
                  <c:v>2.0</c:v>
                </c:pt>
                <c:pt idx="16">
                  <c:v>2.0</c:v>
                </c:pt>
                <c:pt idx="17">
                  <c:v>1.0</c:v>
                </c:pt>
                <c:pt idx="18">
                  <c:v>1.0</c:v>
                </c:pt>
                <c:pt idx="19">
                  <c:v>1.0</c:v>
                </c:pt>
              </c:numCache>
            </c:numRef>
          </c:val>
        </c:ser>
        <c:ser>
          <c:idx val="1"/>
          <c:order val="1"/>
          <c:tx>
            <c:strRef>
              <c:f>Data!$X$1</c:f>
              <c:strCache>
                <c:ptCount val="1"/>
                <c:pt idx="0">
                  <c:v>Desired Performance</c:v>
                </c:pt>
              </c:strCache>
            </c:strRef>
          </c:tx>
          <c:spPr>
            <a:solidFill>
              <a:schemeClr val="accent3">
                <a:lumMod val="75000"/>
              </a:schemeClr>
            </a:solidFill>
          </c:spPr>
          <c:invertIfNegative val="0"/>
          <c:cat>
            <c:strRef>
              <c:f>Data!$X$2:$AR$2</c:f>
              <c:strCache>
                <c:ptCount val="21"/>
                <c:pt idx="0">
                  <c:v>Business Intelligence </c:v>
                </c:pt>
                <c:pt idx="1">
                  <c:v>Voice of the Customer </c:v>
                </c:pt>
                <c:pt idx="2">
                  <c:v>Strategic Direction </c:v>
                </c:pt>
                <c:pt idx="3">
                  <c:v>Financial Management</c:v>
                </c:pt>
                <c:pt idx="4">
                  <c:v>Capital Investments </c:v>
                </c:pt>
                <c:pt idx="5">
                  <c:v>Organization Structure</c:v>
                </c:pt>
                <c:pt idx="6">
                  <c:v>Decision Making Processes </c:v>
                </c:pt>
                <c:pt idx="7">
                  <c:v>Communications &amp; Alignment </c:v>
                </c:pt>
                <c:pt idx="8">
                  <c:v>Human Relations Policy &amp; Practice </c:v>
                </c:pt>
                <c:pt idx="9">
                  <c:v>Executive Sponsorship </c:v>
                </c:pt>
                <c:pt idx="10">
                  <c:v>Scheduling &amp; Priority Setting </c:v>
                </c:pt>
                <c:pt idx="11">
                  <c:v>Hiring, Retention, &amp; Succession Planning</c:v>
                </c:pt>
                <c:pt idx="12">
                  <c:v>Education, Training &amp; Skill Flexibility </c:v>
                </c:pt>
                <c:pt idx="13">
                  <c:v>Marketing &amp; Sales </c:v>
                </c:pt>
                <c:pt idx="14">
                  <c:v>Work Practices </c:v>
                </c:pt>
                <c:pt idx="15">
                  <c:v>Supply Chain</c:v>
                </c:pt>
                <c:pt idx="16">
                  <c:v>Supporting Technologies </c:v>
                </c:pt>
                <c:pt idx="17">
                  <c:v>Process Management </c:v>
                </c:pt>
                <c:pt idx="18">
                  <c:v>Roles &amp; Responsibilities </c:v>
                </c:pt>
                <c:pt idx="19">
                  <c:v>Teamwork &amp; Integration</c:v>
                </c:pt>
                <c:pt idx="20">
                  <c:v>Test Total</c:v>
                </c:pt>
              </c:strCache>
            </c:strRef>
          </c:cat>
          <c:val>
            <c:numRef>
              <c:f>Data!$X$53:$AQ$53</c:f>
              <c:numCache>
                <c:formatCode>_(* #,##0.00_);_(* \(#,##0.00\);_(* "-"??_);_(@_)</c:formatCode>
                <c:ptCount val="20"/>
                <c:pt idx="0">
                  <c:v>1.857142857142857</c:v>
                </c:pt>
                <c:pt idx="1">
                  <c:v>4.0</c:v>
                </c:pt>
                <c:pt idx="2">
                  <c:v>2.571428571428571</c:v>
                </c:pt>
                <c:pt idx="3">
                  <c:v>1.857142857142857</c:v>
                </c:pt>
                <c:pt idx="4">
                  <c:v>1.857142857142857</c:v>
                </c:pt>
                <c:pt idx="5">
                  <c:v>3.285714285714286</c:v>
                </c:pt>
                <c:pt idx="6">
                  <c:v>3.285714285714286</c:v>
                </c:pt>
                <c:pt idx="7">
                  <c:v>1.857142857142857</c:v>
                </c:pt>
                <c:pt idx="8">
                  <c:v>1.857142857142857</c:v>
                </c:pt>
                <c:pt idx="9">
                  <c:v>4.714285714285713</c:v>
                </c:pt>
                <c:pt idx="10">
                  <c:v>1.857142857142857</c:v>
                </c:pt>
                <c:pt idx="11">
                  <c:v>1.857142857142857</c:v>
                </c:pt>
                <c:pt idx="12">
                  <c:v>3.285714285714286</c:v>
                </c:pt>
                <c:pt idx="13">
                  <c:v>4.0</c:v>
                </c:pt>
                <c:pt idx="14">
                  <c:v>4.0</c:v>
                </c:pt>
                <c:pt idx="15">
                  <c:v>1.857142857142857</c:v>
                </c:pt>
                <c:pt idx="16">
                  <c:v>1.857142857142857</c:v>
                </c:pt>
                <c:pt idx="17">
                  <c:v>4.714285714285713</c:v>
                </c:pt>
                <c:pt idx="18">
                  <c:v>3.285714285714286</c:v>
                </c:pt>
                <c:pt idx="19">
                  <c:v>4.714285714285713</c:v>
                </c:pt>
              </c:numCache>
            </c:numRef>
          </c:val>
        </c:ser>
        <c:dLbls>
          <c:showLegendKey val="0"/>
          <c:showVal val="0"/>
          <c:showCatName val="0"/>
          <c:showSerName val="0"/>
          <c:showPercent val="0"/>
          <c:showBubbleSize val="0"/>
        </c:dLbls>
        <c:gapWidth val="150"/>
        <c:axId val="-2126209048"/>
        <c:axId val="-2126202600"/>
      </c:barChart>
      <c:catAx>
        <c:axId val="-2126209048"/>
        <c:scaling>
          <c:orientation val="minMax"/>
        </c:scaling>
        <c:delete val="0"/>
        <c:axPos val="b"/>
        <c:majorGridlines>
          <c:spPr>
            <a:ln w="3175">
              <a:solidFill>
                <a:srgbClr val="000000"/>
              </a:solidFill>
              <a:prstDash val="solid"/>
            </a:ln>
          </c:spPr>
        </c:majorGridlines>
        <c:title>
          <c:tx>
            <c:rich>
              <a:bodyPr/>
              <a:lstStyle/>
              <a:p>
                <a:pPr>
                  <a:defRPr sz="1550" b="1" i="0" u="none" strike="noStrike" baseline="0">
                    <a:solidFill>
                      <a:srgbClr val="0D0F11"/>
                    </a:solidFill>
                    <a:latin typeface="Arial"/>
                    <a:ea typeface="Arial"/>
                    <a:cs typeface="Arial"/>
                  </a:defRPr>
                </a:pPr>
                <a:r>
                  <a:rPr lang="en-US"/>
                  <a:t>Attribute</a:t>
                </a:r>
              </a:p>
            </c:rich>
          </c:tx>
          <c:layout>
            <c:manualLayout>
              <c:xMode val="edge"/>
              <c:yMode val="edge"/>
              <c:x val="0.461714285714286"/>
              <c:y val="0.870598021401171"/>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2700000" vert="horz"/>
          <a:lstStyle/>
          <a:p>
            <a:pPr>
              <a:defRPr sz="1000" b="0" i="0" u="none" strike="noStrike" baseline="0">
                <a:solidFill>
                  <a:srgbClr val="333333"/>
                </a:solidFill>
                <a:latin typeface="Arial"/>
                <a:ea typeface="Arial"/>
                <a:cs typeface="Arial"/>
              </a:defRPr>
            </a:pPr>
            <a:endParaRPr lang="en-US"/>
          </a:p>
        </c:txPr>
        <c:crossAx val="-2126202600"/>
        <c:crosses val="autoZero"/>
        <c:auto val="1"/>
        <c:lblAlgn val="ctr"/>
        <c:lblOffset val="100"/>
        <c:tickLblSkip val="1"/>
        <c:tickMarkSkip val="1"/>
        <c:noMultiLvlLbl val="0"/>
      </c:catAx>
      <c:valAx>
        <c:axId val="-2126202600"/>
        <c:scaling>
          <c:orientation val="minMax"/>
          <c:max val="5.0"/>
        </c:scaling>
        <c:delete val="0"/>
        <c:axPos val="l"/>
        <c:majorGridlines>
          <c:spPr>
            <a:ln w="3175">
              <a:solidFill>
                <a:srgbClr val="000000"/>
              </a:solidFill>
              <a:prstDash val="solid"/>
            </a:ln>
          </c:spPr>
        </c:majorGridlines>
        <c:title>
          <c:tx>
            <c:rich>
              <a:bodyPr/>
              <a:lstStyle/>
              <a:p>
                <a:pPr>
                  <a:defRPr sz="1550" b="1" i="0" u="none" strike="noStrike" baseline="0">
                    <a:solidFill>
                      <a:srgbClr val="0D0F11"/>
                    </a:solidFill>
                    <a:latin typeface="Arial"/>
                    <a:ea typeface="Arial"/>
                    <a:cs typeface="Arial"/>
                  </a:defRPr>
                </a:pPr>
                <a:r>
                  <a:rPr lang="en-US"/>
                  <a:t>Score</a:t>
                </a:r>
              </a:p>
            </c:rich>
          </c:tx>
          <c:layout>
            <c:manualLayout>
              <c:xMode val="edge"/>
              <c:yMode val="edge"/>
              <c:x val="0.0308571428571429"/>
              <c:y val="0.257527962850798"/>
            </c:manualLayout>
          </c:layout>
          <c:overlay val="0"/>
          <c:spPr>
            <a:noFill/>
            <a:ln w="25400">
              <a:noFill/>
            </a:ln>
          </c:spPr>
        </c:title>
        <c:numFmt formatCode="_(* #,##0.00_);_(* \(#,##0.00\);_(* &quot;-&quot;??_);_(@_)" sourceLinked="1"/>
        <c:majorTickMark val="out"/>
        <c:minorTickMark val="none"/>
        <c:tickLblPos val="nextTo"/>
        <c:spPr>
          <a:ln w="3175">
            <a:solidFill>
              <a:srgbClr val="000000"/>
            </a:solidFill>
            <a:prstDash val="solid"/>
          </a:ln>
        </c:spPr>
        <c:txPr>
          <a:bodyPr rot="0" vert="horz"/>
          <a:lstStyle/>
          <a:p>
            <a:pPr>
              <a:defRPr sz="1200" b="0" i="0" u="none" strike="noStrike" baseline="0">
                <a:solidFill>
                  <a:srgbClr val="333333"/>
                </a:solidFill>
                <a:latin typeface="Arial"/>
                <a:ea typeface="Arial"/>
                <a:cs typeface="Arial"/>
              </a:defRPr>
            </a:pPr>
            <a:endParaRPr lang="en-US"/>
          </a:p>
        </c:txPr>
        <c:crossAx val="-2126209048"/>
        <c:crosses val="autoZero"/>
        <c:crossBetween val="between"/>
        <c:majorUnit val="1.0"/>
        <c:minorUnit val="0.5"/>
      </c:valAx>
      <c:spPr>
        <a:solidFill>
          <a:srgbClr val="FFFFFF"/>
        </a:solidFill>
        <a:ln w="12700">
          <a:solidFill>
            <a:srgbClr val="808080"/>
          </a:solidFill>
          <a:prstDash val="solid"/>
        </a:ln>
      </c:spPr>
    </c:plotArea>
    <c:plotVisOnly val="1"/>
    <c:dispBlanksAs val="gap"/>
    <c:showDLblsOverMax val="0"/>
  </c:chart>
  <c:spPr>
    <a:solidFill>
      <a:sysClr val="window" lastClr="FFFFFF"/>
    </a:solidFill>
    <a:ln w="3175">
      <a:solidFill>
        <a:srgbClr val="333333"/>
      </a:solidFill>
      <a:prstDash val="solid"/>
    </a:ln>
  </c:spPr>
  <c:txPr>
    <a:bodyPr/>
    <a:lstStyle/>
    <a:p>
      <a:pPr>
        <a:defRPr sz="1850" b="0" i="0" u="none" strike="noStrike" baseline="0">
          <a:solidFill>
            <a:srgbClr val="333333"/>
          </a:solidFill>
          <a:latin typeface="Arial"/>
          <a:ea typeface="Arial"/>
          <a:cs typeface="Arial"/>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2CE1CF-72C8-4E79-8D86-C90899E5ECD2}" type="datetimeFigureOut">
              <a:rPr lang="en-US" smtClean="0"/>
              <a:t>5/8/18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D8EB94-DED3-4F5E-BC77-2FDC656A9245}" type="slidenum">
              <a:rPr lang="en-US" smtClean="0"/>
              <a:t>‹#›</a:t>
            </a:fld>
            <a:endParaRPr lang="en-US"/>
          </a:p>
        </p:txBody>
      </p:sp>
    </p:spTree>
    <p:extLst>
      <p:ext uri="{BB962C8B-B14F-4D97-AF65-F5344CB8AC3E}">
        <p14:creationId xmlns:p14="http://schemas.microsoft.com/office/powerpoint/2010/main" val="4133145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6.xm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7.xml"/></Relationships>
</file>

<file path=ppt/notesSlides/_rels/notesSlide1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8.xml"/></Relationships>
</file>

<file path=ppt/notesSlides/_rels/notesSlide1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0.xml"/></Relationships>
</file>

<file path=ppt/notesSlides/_rels/notesSlide1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1.xml"/></Relationships>
</file>

<file path=ppt/notesSlides/_rels/notesSlide1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2.xml"/></Relationships>
</file>

<file path=ppt/notesSlides/_rels/notesSlide1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3.xml"/></Relationships>
</file>

<file path=ppt/notesSlides/_rels/notesSlide1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4.xml"/></Relationships>
</file>

<file path=ppt/notesSlides/_rels/notesSlide1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5.xml"/></Relationships>
</file>

<file path=ppt/notesSlides/_rels/notesSlide1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6.xml"/></Relationships>
</file>

<file path=ppt/notesSlides/_rels/notesSlide1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7.xml"/></Relationships>
</file>

<file path=ppt/notesSlides/_rels/notesSlide1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8.xml"/></Relationships>
</file>

<file path=ppt/notesSlides/_rels/notesSlide1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0.xml"/></Relationships>
</file>

<file path=ppt/notesSlides/_rels/notesSlide1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1.xml"/></Relationships>
</file>

<file path=ppt/notesSlides/_rels/notesSlide1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2.xml"/></Relationships>
</file>

<file path=ppt/notesSlides/_rels/notesSlide1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3.xml"/></Relationships>
</file>

<file path=ppt/notesSlides/_rels/notesSlide1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4.xml"/></Relationships>
</file>

<file path=ppt/notesSlides/_rels/notesSlide1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5.xml"/></Relationships>
</file>

<file path=ppt/notesSlides/_rels/notesSlide1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6.xml"/></Relationships>
</file>

<file path=ppt/notesSlides/_rels/notesSlide1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7.xml"/></Relationships>
</file>

<file path=ppt/notesSlides/_rels/notesSlide1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8.xml"/></Relationships>
</file>

<file path=ppt/notesSlides/_rels/notesSlide1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0.xml"/></Relationships>
</file>

<file path=ppt/notesSlides/_rels/notesSlide1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1.xml"/></Relationships>
</file>

<file path=ppt/notesSlides/_rels/notesSlide1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2.xml"/></Relationships>
</file>

<file path=ppt/notesSlides/_rels/notesSlide1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3.xml"/></Relationships>
</file>

<file path=ppt/notesSlides/_rels/notesSlide1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4.xml"/></Relationships>
</file>

<file path=ppt/notesSlides/_rels/notesSlide1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5.xml"/></Relationships>
</file>

<file path=ppt/notesSlides/_rels/notesSlide1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6.xml"/></Relationships>
</file>

<file path=ppt/notesSlides/_rels/notesSlide1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7.xml"/></Relationships>
</file>

<file path=ppt/notesSlides/_rels/notesSlide1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8.xml"/></Relationships>
</file>

<file path=ppt/notesSlides/_rels/notesSlide1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100</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101</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102</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6C1D0C7F-8029-48FE-A2AE-477294CF9CA0}" type="slidenum">
              <a:rPr lang="en-US">
                <a:latin typeface="Calibri" pitchFamily="34" charset="0"/>
              </a:rPr>
              <a:pPr fontAlgn="base">
                <a:spcBef>
                  <a:spcPct val="0"/>
                </a:spcBef>
                <a:spcAft>
                  <a:spcPct val="0"/>
                </a:spcAft>
              </a:pPr>
              <a:t>103</a:t>
            </a:fld>
            <a:endParaRPr lang="en-US">
              <a:latin typeface="Calibri" pitchFamily="34" charset="0"/>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735065F4-3C9C-4920-B160-AD184828F84A}" type="slidenum">
              <a:rPr lang="en-US">
                <a:latin typeface="Calibri" pitchFamily="34" charset="0"/>
              </a:rPr>
              <a:pPr fontAlgn="base">
                <a:spcBef>
                  <a:spcPct val="0"/>
                </a:spcBef>
                <a:spcAft>
                  <a:spcPct val="0"/>
                </a:spcAft>
              </a:pPr>
              <a:t>104</a:t>
            </a:fld>
            <a:endParaRPr lang="en-US">
              <a:latin typeface="Calibri" pitchFamily="34" charset="0"/>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F73DC94A-38C0-4216-AE4C-56F7ED7D8599}" type="slidenum">
              <a:rPr lang="en-US">
                <a:latin typeface="Calibri" pitchFamily="34" charset="0"/>
              </a:rPr>
              <a:pPr fontAlgn="base">
                <a:spcBef>
                  <a:spcPct val="0"/>
                </a:spcBef>
                <a:spcAft>
                  <a:spcPct val="0"/>
                </a:spcAft>
              </a:pPr>
              <a:t>105</a:t>
            </a:fld>
            <a:endParaRPr lang="en-US">
              <a:latin typeface="Calibri" pitchFamily="34" charset="0"/>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DB1FBAD6-374C-42D2-A2ED-AE23755D7C7F}" type="slidenum">
              <a:rPr lang="en-US">
                <a:latin typeface="Calibri" pitchFamily="34" charset="0"/>
              </a:rPr>
              <a:pPr fontAlgn="base">
                <a:spcBef>
                  <a:spcPct val="0"/>
                </a:spcBef>
                <a:spcAft>
                  <a:spcPct val="0"/>
                </a:spcAft>
              </a:pPr>
              <a:t>106</a:t>
            </a:fld>
            <a:endParaRPr lang="en-US">
              <a:latin typeface="Calibri" pitchFamily="34" charset="0"/>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49D6DCF0-C420-482C-8F7C-87BE7F2676B6}" type="slidenum">
              <a:rPr lang="en-US">
                <a:latin typeface="Calibri" pitchFamily="34" charset="0"/>
              </a:rPr>
              <a:pPr fontAlgn="base">
                <a:spcBef>
                  <a:spcPct val="0"/>
                </a:spcBef>
                <a:spcAft>
                  <a:spcPct val="0"/>
                </a:spcAft>
              </a:pPr>
              <a:t>107</a:t>
            </a:fld>
            <a:endParaRPr lang="en-US">
              <a:latin typeface="Calibri" pitchFamily="34" charset="0"/>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7A94B719-CD75-4F49-8AD7-C12212658543}" type="slidenum">
              <a:rPr lang="en-US">
                <a:latin typeface="Calibri" pitchFamily="34" charset="0"/>
              </a:rPr>
              <a:pPr fontAlgn="base">
                <a:spcBef>
                  <a:spcPct val="0"/>
                </a:spcBef>
                <a:spcAft>
                  <a:spcPct val="0"/>
                </a:spcAft>
              </a:pPr>
              <a:t>108</a:t>
            </a:fld>
            <a:endParaRPr lang="en-US">
              <a:latin typeface="Calibri" pitchFamily="34" charset="0"/>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7C328B31-F836-4C4C-8515-82378D71B557}" type="slidenum">
              <a:rPr lang="en-US">
                <a:latin typeface="Calibri" pitchFamily="34" charset="0"/>
              </a:rPr>
              <a:pPr fontAlgn="base">
                <a:spcBef>
                  <a:spcPct val="0"/>
                </a:spcBef>
                <a:spcAft>
                  <a:spcPct val="0"/>
                </a:spcAft>
              </a:pPr>
              <a:t>109</a:t>
            </a:fld>
            <a:endParaRPr lang="en-US">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110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111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112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113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114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115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116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117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118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119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120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121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122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123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124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125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126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127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128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129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130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131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132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133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134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135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136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137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138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139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140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141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142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143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144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145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146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147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148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149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150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151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152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153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154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155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156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157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158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159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160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161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162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163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164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165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166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167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168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169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170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171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172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173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174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175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176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177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178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179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180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181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182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183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184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185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186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187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188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189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190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191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192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193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194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195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196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197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198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199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20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21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22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23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24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25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26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27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28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29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30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31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32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33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34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35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36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37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38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39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40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41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42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43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44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45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46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47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48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49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5</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50</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51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52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53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54</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55</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56</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57</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58</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59</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6</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60</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61</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62</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63</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5BFCFD64-88D1-4965-9EF2-508ED384B35B}" type="slidenum">
              <a:rPr lang="en-US">
                <a:latin typeface="Calibri" pitchFamily="34" charset="0"/>
              </a:rPr>
              <a:pPr fontAlgn="base">
                <a:spcBef>
                  <a:spcPct val="0"/>
                </a:spcBef>
                <a:spcAft>
                  <a:spcPct val="0"/>
                </a:spcAft>
              </a:pPr>
              <a:t>64</a:t>
            </a:fld>
            <a:endParaRPr lang="en-US">
              <a:latin typeface="Calibri"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E713C220-C122-48D1-AA16-7C1CD1EE7A6A}" type="slidenum">
              <a:rPr lang="en-US">
                <a:latin typeface="Calibri" pitchFamily="34" charset="0"/>
              </a:rPr>
              <a:pPr fontAlgn="base">
                <a:spcBef>
                  <a:spcPct val="0"/>
                </a:spcBef>
                <a:spcAft>
                  <a:spcPct val="0"/>
                </a:spcAft>
              </a:pPr>
              <a:t>65</a:t>
            </a:fld>
            <a:endParaRPr lang="en-US">
              <a:latin typeface="Calibri"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40D6CF83-0590-423F-9392-0E41AF2DC4EC}" type="slidenum">
              <a:rPr lang="en-US">
                <a:latin typeface="Calibri" pitchFamily="34" charset="0"/>
              </a:rPr>
              <a:pPr fontAlgn="base">
                <a:spcBef>
                  <a:spcPct val="0"/>
                </a:spcBef>
                <a:spcAft>
                  <a:spcPct val="0"/>
                </a:spcAft>
              </a:pPr>
              <a:t>66</a:t>
            </a:fld>
            <a:endParaRPr lang="en-US">
              <a:latin typeface="Calibri"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40D6CF83-0590-423F-9392-0E41AF2DC4EC}" type="slidenum">
              <a:rPr lang="en-US">
                <a:latin typeface="Calibri" pitchFamily="34" charset="0"/>
              </a:rPr>
              <a:pPr fontAlgn="base">
                <a:spcBef>
                  <a:spcPct val="0"/>
                </a:spcBef>
                <a:spcAft>
                  <a:spcPct val="0"/>
                </a:spcAft>
              </a:pPr>
              <a:t>67</a:t>
            </a:fld>
            <a:endParaRPr lang="en-US">
              <a:latin typeface="Calibri"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C75B07E3-E69D-4E76-8316-39914D9BDF6A}" type="slidenum">
              <a:rPr lang="en-US">
                <a:latin typeface="Calibri" pitchFamily="34" charset="0"/>
              </a:rPr>
              <a:pPr fontAlgn="base">
                <a:spcBef>
                  <a:spcPct val="0"/>
                </a:spcBef>
                <a:spcAft>
                  <a:spcPct val="0"/>
                </a:spcAft>
              </a:pPr>
              <a:t>68</a:t>
            </a:fld>
            <a:endParaRPr lang="en-US">
              <a:latin typeface="Calibri"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EA4E3272-94DF-4CFA-95CA-560DA2E41921}" type="slidenum">
              <a:rPr lang="en-US">
                <a:latin typeface="Calibri" pitchFamily="34" charset="0"/>
              </a:rPr>
              <a:pPr fontAlgn="base">
                <a:spcBef>
                  <a:spcPct val="0"/>
                </a:spcBef>
                <a:spcAft>
                  <a:spcPct val="0"/>
                </a:spcAft>
              </a:pPr>
              <a:t>69</a:t>
            </a:fld>
            <a:endParaRPr lang="en-US">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7</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94044969-63C2-4980-A375-D91540CDA0AE}" type="slidenum">
              <a:rPr lang="en-US">
                <a:latin typeface="Calibri" pitchFamily="34" charset="0"/>
              </a:rPr>
              <a:pPr fontAlgn="base">
                <a:spcBef>
                  <a:spcPct val="0"/>
                </a:spcBef>
                <a:spcAft>
                  <a:spcPct val="0"/>
                </a:spcAft>
              </a:pPr>
              <a:t>70</a:t>
            </a:fld>
            <a:endParaRPr lang="en-US">
              <a:latin typeface="Calibri"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9DCCBDF1-95BE-46C5-A2FF-EF6B9AA54B8D}" type="slidenum">
              <a:rPr lang="en-US">
                <a:latin typeface="Calibri" pitchFamily="34" charset="0"/>
              </a:rPr>
              <a:pPr fontAlgn="base">
                <a:spcBef>
                  <a:spcPct val="0"/>
                </a:spcBef>
                <a:spcAft>
                  <a:spcPct val="0"/>
                </a:spcAft>
              </a:pPr>
              <a:t>71</a:t>
            </a:fld>
            <a:endParaRPr lang="en-US">
              <a:latin typeface="Calibri"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50F97F2B-5530-4703-8488-D952DBF1A0F8}" type="slidenum">
              <a:rPr lang="en-US">
                <a:latin typeface="Calibri" pitchFamily="34" charset="0"/>
              </a:rPr>
              <a:pPr fontAlgn="base">
                <a:spcBef>
                  <a:spcPct val="0"/>
                </a:spcBef>
                <a:spcAft>
                  <a:spcPct val="0"/>
                </a:spcAft>
              </a:pPr>
              <a:t>72</a:t>
            </a:fld>
            <a:endParaRPr lang="en-US">
              <a:latin typeface="Calibri"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8FCBAA88-A7D4-42B4-8CB3-76D7348F895C}" type="slidenum">
              <a:rPr lang="en-US">
                <a:latin typeface="Calibri" pitchFamily="34" charset="0"/>
              </a:rPr>
              <a:pPr fontAlgn="base">
                <a:spcBef>
                  <a:spcPct val="0"/>
                </a:spcBef>
                <a:spcAft>
                  <a:spcPct val="0"/>
                </a:spcAft>
              </a:pPr>
              <a:t>73</a:t>
            </a:fld>
            <a:endParaRPr lang="en-US">
              <a:latin typeface="Calibri" pitchFamily="34"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99446292-80F9-49BF-BAFF-16CC2A1A530C}" type="slidenum">
              <a:rPr lang="en-US">
                <a:latin typeface="Calibri" pitchFamily="34" charset="0"/>
              </a:rPr>
              <a:pPr fontAlgn="base">
                <a:spcBef>
                  <a:spcPct val="0"/>
                </a:spcBef>
                <a:spcAft>
                  <a:spcPct val="0"/>
                </a:spcAft>
              </a:pPr>
              <a:t>74</a:t>
            </a:fld>
            <a:endParaRPr lang="en-US">
              <a:latin typeface="Calibri"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9F4FEEA8-EF9E-45D7-BB22-7533A61BC146}" type="slidenum">
              <a:rPr lang="en-US">
                <a:latin typeface="Calibri" pitchFamily="34" charset="0"/>
              </a:rPr>
              <a:pPr fontAlgn="base">
                <a:spcBef>
                  <a:spcPct val="0"/>
                </a:spcBef>
                <a:spcAft>
                  <a:spcPct val="0"/>
                </a:spcAft>
              </a:pPr>
              <a:t>75</a:t>
            </a:fld>
            <a:endParaRPr lang="en-US">
              <a:latin typeface="Calibri"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E1D42B38-0FF2-49BE-B174-85709F24E6FD}" type="slidenum">
              <a:rPr lang="en-US">
                <a:latin typeface="Calibri" pitchFamily="34" charset="0"/>
              </a:rPr>
              <a:pPr fontAlgn="base">
                <a:spcBef>
                  <a:spcPct val="0"/>
                </a:spcBef>
                <a:spcAft>
                  <a:spcPct val="0"/>
                </a:spcAft>
              </a:pPr>
              <a:t>76</a:t>
            </a:fld>
            <a:endParaRPr lang="en-US">
              <a:latin typeface="Calibri"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5F311E0F-B57B-4707-8471-CE136BAC6241}" type="slidenum">
              <a:rPr lang="en-US">
                <a:latin typeface="Calibri" pitchFamily="34" charset="0"/>
              </a:rPr>
              <a:pPr fontAlgn="base">
                <a:spcBef>
                  <a:spcPct val="0"/>
                </a:spcBef>
                <a:spcAft>
                  <a:spcPct val="0"/>
                </a:spcAft>
              </a:pPr>
              <a:t>77</a:t>
            </a:fld>
            <a:endParaRPr lang="en-US">
              <a:latin typeface="Calibri"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0E34F0B6-D280-4088-88BC-4E0F4BE0D574}" type="slidenum">
              <a:rPr lang="en-US">
                <a:latin typeface="Calibri" pitchFamily="34" charset="0"/>
              </a:rPr>
              <a:pPr fontAlgn="base">
                <a:spcBef>
                  <a:spcPct val="0"/>
                </a:spcBef>
                <a:spcAft>
                  <a:spcPct val="0"/>
                </a:spcAft>
              </a:pPr>
              <a:t>78</a:t>
            </a:fld>
            <a:endParaRPr lang="en-US">
              <a:latin typeface="Calibri" pitchFamily="34"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45938789-C064-4AC8-9385-6AE764414503}" type="slidenum">
              <a:rPr lang="en-US">
                <a:latin typeface="Calibri" pitchFamily="34" charset="0"/>
              </a:rPr>
              <a:pPr fontAlgn="base">
                <a:spcBef>
                  <a:spcPct val="0"/>
                </a:spcBef>
                <a:spcAft>
                  <a:spcPct val="0"/>
                </a:spcAft>
              </a:pPr>
              <a:t>79</a:t>
            </a:fld>
            <a:endParaRPr lang="en-US">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8</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pPr>
            <a:fld id="{70E0EC43-26ED-46FE-A844-F223AC7327A9}" type="slidenum">
              <a:rPr lang="en-US">
                <a:latin typeface="Calibri" pitchFamily="34" charset="0"/>
              </a:rPr>
              <a:pPr fontAlgn="base">
                <a:spcBef>
                  <a:spcPct val="0"/>
                </a:spcBef>
                <a:spcAft>
                  <a:spcPct val="0"/>
                </a:spcAft>
              </a:pPr>
              <a:t>80</a:t>
            </a:fld>
            <a:endParaRPr lang="en-US">
              <a:latin typeface="Calibri"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81</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82</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83</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84</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85</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86</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87</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88</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89</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D8EB94-DED3-4F5E-BC77-2FDC656A9245}" type="slidenum">
              <a:rPr lang="en-US" smtClean="0"/>
              <a:t>9</a:t>
            </a:fld>
            <a:endParaRPr lang="en-US"/>
          </a:p>
        </p:txBody>
      </p:sp>
    </p:spTree>
    <p:extLst>
      <p:ext uri="{BB962C8B-B14F-4D97-AF65-F5344CB8AC3E}">
        <p14:creationId xmlns:p14="http://schemas.microsoft.com/office/powerpoint/2010/main" val="340269865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90</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91</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92</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93</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94</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95</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96</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97</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98</a:t>
            </a:fld>
            <a:endParaRPr lang="en-US" dirty="0"/>
          </a:p>
        </p:txBody>
      </p:sp>
    </p:spTree>
    <p:extLst>
      <p:ext uri="{BB962C8B-B14F-4D97-AF65-F5344CB8AC3E}">
        <p14:creationId xmlns:p14="http://schemas.microsoft.com/office/powerpoint/2010/main" val="340269865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8EB94-DED3-4F5E-BC77-2FDC656A9245}" type="slidenum">
              <a:rPr lang="en-US" smtClean="0"/>
              <a:t>99</a:t>
            </a:fld>
            <a:endParaRPr lang="en-US" dirty="0"/>
          </a:p>
        </p:txBody>
      </p:sp>
    </p:spTree>
    <p:extLst>
      <p:ext uri="{BB962C8B-B14F-4D97-AF65-F5344CB8AC3E}">
        <p14:creationId xmlns:p14="http://schemas.microsoft.com/office/powerpoint/2010/main" val="34026986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 Target="../slides/slide9.xml"/><Relationship Id="rId4" Type="http://schemas.openxmlformats.org/officeDocument/2006/relationships/image" Target="../media/image2.jpeg"/><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9239" y="304800"/>
            <a:ext cx="6753960" cy="914400"/>
          </a:xfrm>
        </p:spPr>
        <p:txBody>
          <a:bodyPr>
            <a:normAutofit/>
          </a:bodyPr>
          <a:lstStyle>
            <a:lvl1pPr algn="l">
              <a:defRPr sz="2800">
                <a:latin typeface="Arial" pitchFamily="34" charset="0"/>
                <a:cs typeface="Arial" pitchFamily="34" charset="0"/>
              </a:defRPr>
            </a:lvl1pPr>
          </a:lstStyle>
          <a:p>
            <a:r>
              <a:rPr lang="en-US" smtClean="0"/>
              <a:t>Click to edit Master title style</a:t>
            </a:r>
            <a:endParaRPr lang="en-US"/>
          </a:p>
        </p:txBody>
      </p:sp>
      <p:sp>
        <p:nvSpPr>
          <p:cNvPr id="3" name="Subtitle 2"/>
          <p:cNvSpPr>
            <a:spLocks noGrp="1"/>
          </p:cNvSpPr>
          <p:nvPr>
            <p:ph type="subTitle" idx="1"/>
          </p:nvPr>
        </p:nvSpPr>
        <p:spPr>
          <a:xfrm>
            <a:off x="93722" y="1371600"/>
            <a:ext cx="8745477" cy="4800600"/>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BBF095FC-9BCA-417E-B180-BE75FA013B42}" type="datetimeFigureOut">
              <a:rPr lang="en-US" smtClean="0"/>
              <a:t>5/8/18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24ED8-1CA6-4155-B405-6827DB08FA54}" type="slidenum">
              <a:rPr lang="en-US" smtClean="0"/>
              <a:t>‹#›</a:t>
            </a:fld>
            <a:endParaRPr lang="en-US"/>
          </a:p>
        </p:txBody>
      </p:sp>
      <p:grpSp>
        <p:nvGrpSpPr>
          <p:cNvPr id="7" name="Group 6"/>
          <p:cNvGrpSpPr/>
          <p:nvPr userDrawn="1"/>
        </p:nvGrpSpPr>
        <p:grpSpPr>
          <a:xfrm>
            <a:off x="76200" y="1221372"/>
            <a:ext cx="8895644" cy="5104751"/>
            <a:chOff x="76200" y="1221372"/>
            <a:chExt cx="8895644" cy="5104751"/>
          </a:xfrm>
        </p:grpSpPr>
        <p:sp>
          <p:nvSpPr>
            <p:cNvPr id="9" name="Rectangle 6"/>
            <p:cNvSpPr>
              <a:spLocks noChangeArrowheads="1"/>
            </p:cNvSpPr>
            <p:nvPr/>
          </p:nvSpPr>
          <p:spPr bwMode="auto">
            <a:xfrm>
              <a:off x="76200" y="1221372"/>
              <a:ext cx="8895644" cy="77723"/>
            </a:xfrm>
            <a:prstGeom prst="rect">
              <a:avLst/>
            </a:prstGeom>
            <a:solidFill>
              <a:srgbClr val="548DD4"/>
            </a:solidFill>
            <a:ln w="9525">
              <a:solidFill>
                <a:srgbClr val="000000"/>
              </a:solidFill>
              <a:miter lim="800000"/>
              <a:headEnd/>
              <a:tailEnd/>
            </a:ln>
          </p:spPr>
          <p:txBody>
            <a:bodyPr/>
            <a:lstStyle/>
            <a:p>
              <a:endParaRPr lang="en-US"/>
            </a:p>
          </p:txBody>
        </p:sp>
        <p:sp>
          <p:nvSpPr>
            <p:cNvPr id="10" name="Rectangle 9"/>
            <p:cNvSpPr>
              <a:spLocks noChangeArrowheads="1"/>
            </p:cNvSpPr>
            <p:nvPr/>
          </p:nvSpPr>
          <p:spPr bwMode="auto">
            <a:xfrm>
              <a:off x="76200" y="6248400"/>
              <a:ext cx="8895644" cy="77723"/>
            </a:xfrm>
            <a:prstGeom prst="rect">
              <a:avLst/>
            </a:prstGeom>
            <a:solidFill>
              <a:srgbClr val="548DD4"/>
            </a:solidFill>
            <a:ln w="9525">
              <a:solidFill>
                <a:srgbClr val="000000"/>
              </a:solidFill>
              <a:miter lim="800000"/>
              <a:headEnd/>
              <a:tailEnd/>
            </a:ln>
          </p:spPr>
          <p:txBody>
            <a:bodyPr/>
            <a:lstStyle/>
            <a:p>
              <a:endParaRPr lang="en-US"/>
            </a:p>
          </p:txBody>
        </p:sp>
      </p:grpSp>
      <p:grpSp>
        <p:nvGrpSpPr>
          <p:cNvPr id="15" name="Group 14"/>
          <p:cNvGrpSpPr/>
          <p:nvPr userDrawn="1"/>
        </p:nvGrpSpPr>
        <p:grpSpPr>
          <a:xfrm>
            <a:off x="76200" y="1221372"/>
            <a:ext cx="8895644" cy="5451305"/>
            <a:chOff x="76200" y="1221372"/>
            <a:chExt cx="8895644" cy="5451305"/>
          </a:xfrm>
        </p:grpSpPr>
        <p:sp>
          <p:nvSpPr>
            <p:cNvPr id="17" name="Rectangle 6"/>
            <p:cNvSpPr>
              <a:spLocks noChangeArrowheads="1"/>
            </p:cNvSpPr>
            <p:nvPr/>
          </p:nvSpPr>
          <p:spPr bwMode="auto">
            <a:xfrm>
              <a:off x="76200" y="1221372"/>
              <a:ext cx="8895644" cy="77723"/>
            </a:xfrm>
            <a:prstGeom prst="rect">
              <a:avLst/>
            </a:prstGeom>
            <a:solidFill>
              <a:srgbClr val="548DD4"/>
            </a:solidFill>
            <a:ln w="9525">
              <a:solidFill>
                <a:srgbClr val="000000"/>
              </a:solidFill>
              <a:miter lim="800000"/>
              <a:headEnd/>
              <a:tailEnd/>
            </a:ln>
          </p:spPr>
          <p:txBody>
            <a:bodyPr/>
            <a:lstStyle/>
            <a:p>
              <a:endParaRPr lang="en-US"/>
            </a:p>
          </p:txBody>
        </p:sp>
        <p:sp>
          <p:nvSpPr>
            <p:cNvPr id="18" name="Rectangle 17"/>
            <p:cNvSpPr>
              <a:spLocks noChangeArrowheads="1"/>
            </p:cNvSpPr>
            <p:nvPr/>
          </p:nvSpPr>
          <p:spPr bwMode="auto">
            <a:xfrm>
              <a:off x="76200" y="6248400"/>
              <a:ext cx="8895644" cy="77723"/>
            </a:xfrm>
            <a:prstGeom prst="rect">
              <a:avLst/>
            </a:prstGeom>
            <a:solidFill>
              <a:srgbClr val="548DD4"/>
            </a:solidFill>
            <a:ln w="9525">
              <a:solidFill>
                <a:srgbClr val="000000"/>
              </a:solidFill>
              <a:miter lim="800000"/>
              <a:headEnd/>
              <a:tailEnd/>
            </a:ln>
          </p:spPr>
          <p:txBody>
            <a:bodyPr/>
            <a:lstStyle/>
            <a:p>
              <a:endParaRPr lang="en-US"/>
            </a:p>
          </p:txBody>
        </p:sp>
        <p:grpSp>
          <p:nvGrpSpPr>
            <p:cNvPr id="19" name="Group 18"/>
            <p:cNvGrpSpPr/>
            <p:nvPr/>
          </p:nvGrpSpPr>
          <p:grpSpPr>
            <a:xfrm>
              <a:off x="164967" y="6436198"/>
              <a:ext cx="1663833" cy="236479"/>
              <a:chOff x="236049" y="6436198"/>
              <a:chExt cx="1663833" cy="236479"/>
            </a:xfrm>
          </p:grpSpPr>
          <p:sp>
            <p:nvSpPr>
              <p:cNvPr id="21" name="WordArt 6"/>
              <p:cNvSpPr>
                <a:spLocks noChangeArrowheads="1" noChangeShapeType="1" noTextEdit="1"/>
              </p:cNvSpPr>
              <p:nvPr/>
            </p:nvSpPr>
            <p:spPr bwMode="auto">
              <a:xfrm>
                <a:off x="236049" y="6436198"/>
                <a:ext cx="921494" cy="2286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auto">
                  <a:spcBef>
                    <a:spcPts val="0"/>
                  </a:spcBef>
                  <a:spcAft>
                    <a:spcPts val="0"/>
                  </a:spcAft>
                  <a:defRPr/>
                </a:pPr>
                <a:r>
                  <a:rPr lang="en-US" sz="3600" kern="10" dirty="0">
                    <a:ln w="9525">
                      <a:solidFill>
                        <a:srgbClr val="000000"/>
                      </a:solidFill>
                      <a:round/>
                      <a:headEnd/>
                      <a:tailEnd/>
                    </a:ln>
                    <a:solidFill>
                      <a:srgbClr val="548DD4"/>
                    </a:solidFill>
                    <a:latin typeface="Arial Black"/>
                    <a:cs typeface="+mn-cs"/>
                  </a:rPr>
                  <a:t>It </a:t>
                </a:r>
                <a:r>
                  <a:rPr lang="en-US" sz="3600" i="1" kern="10" dirty="0">
                    <a:ln w="9525">
                      <a:solidFill>
                        <a:srgbClr val="000000"/>
                      </a:solidFill>
                      <a:round/>
                      <a:headEnd/>
                      <a:tailEnd/>
                    </a:ln>
                    <a:solidFill>
                      <a:srgbClr val="548DD4"/>
                    </a:solidFill>
                    <a:latin typeface="Arial Black"/>
                    <a:cs typeface="+mn-cs"/>
                  </a:rPr>
                  <a:t>IS</a:t>
                </a:r>
                <a:r>
                  <a:rPr lang="en-US" sz="3600" kern="10" dirty="0">
                    <a:ln w="9525">
                      <a:solidFill>
                        <a:srgbClr val="000000"/>
                      </a:solidFill>
                      <a:round/>
                      <a:headEnd/>
                      <a:tailEnd/>
                    </a:ln>
                    <a:solidFill>
                      <a:srgbClr val="548DD4"/>
                    </a:solidFill>
                    <a:latin typeface="Arial Black"/>
                    <a:cs typeface="+mn-cs"/>
                  </a:rPr>
                  <a:t> Broke.</a:t>
                </a:r>
              </a:p>
            </p:txBody>
          </p:sp>
          <p:sp>
            <p:nvSpPr>
              <p:cNvPr id="22" name="WordArt 6"/>
              <p:cNvSpPr>
                <a:spLocks noChangeArrowheads="1" noChangeShapeType="1" noTextEdit="1"/>
              </p:cNvSpPr>
              <p:nvPr/>
            </p:nvSpPr>
            <p:spPr bwMode="auto">
              <a:xfrm>
                <a:off x="1302849" y="6444558"/>
                <a:ext cx="597033" cy="228119"/>
              </a:xfrm>
              <a:prstGeom prst="rect">
                <a:avLst/>
              </a:prstGeom>
            </p:spPr>
            <p:txBody>
              <a:bodyPr wrap="none" fromWordArt="1">
                <a:prstTxWarp prst="textPlain">
                  <a:avLst>
                    <a:gd name="adj" fmla="val 50000"/>
                  </a:avLst>
                </a:prstTxWarp>
              </a:bodyPr>
              <a:lstStyle/>
              <a:p>
                <a:pPr algn="ctr"/>
                <a:r>
                  <a:rPr lang="en-US" sz="3600" kern="10" dirty="0">
                    <a:ln w="9525">
                      <a:solidFill>
                        <a:srgbClr val="000000"/>
                      </a:solidFill>
                      <a:round/>
                      <a:headEnd/>
                      <a:tailEnd/>
                    </a:ln>
                    <a:solidFill>
                      <a:srgbClr val="548DD4"/>
                    </a:solidFill>
                    <a:latin typeface="Arial Black"/>
                  </a:rPr>
                  <a:t>Fix It!</a:t>
                </a:r>
              </a:p>
            </p:txBody>
          </p:sp>
        </p:grpSp>
      </p:grpSp>
      <p:pic>
        <p:nvPicPr>
          <p:cNvPr id="2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077200" y="47951"/>
            <a:ext cx="714049" cy="714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userDrawn="1"/>
        </p:nvSpPr>
        <p:spPr>
          <a:xfrm>
            <a:off x="7086600" y="685800"/>
            <a:ext cx="1885245" cy="307777"/>
          </a:xfrm>
          <a:prstGeom prst="rect">
            <a:avLst/>
          </a:prstGeom>
          <a:noFill/>
        </p:spPr>
        <p:txBody>
          <a:bodyPr wrap="square" rtlCol="0">
            <a:spAutoFit/>
          </a:bodyPr>
          <a:lstStyle/>
          <a:p>
            <a:pPr algn="r"/>
            <a:r>
              <a:rPr lang="en-US" sz="1400" b="1" dirty="0" smtClean="0">
                <a:latin typeface="+mj-lt"/>
              </a:rPr>
              <a:t>It </a:t>
            </a:r>
            <a:r>
              <a:rPr lang="en-US" sz="1400" b="1" i="1" dirty="0" smtClean="0">
                <a:latin typeface="+mj-lt"/>
              </a:rPr>
              <a:t>IS</a:t>
            </a:r>
            <a:r>
              <a:rPr lang="en-US" sz="1400" b="1" dirty="0" smtClean="0">
                <a:latin typeface="+mj-lt"/>
              </a:rPr>
              <a:t> Broke. Fix It!</a:t>
            </a:r>
            <a:endParaRPr lang="en-US" sz="1400" b="1" dirty="0">
              <a:latin typeface="+mj-lt"/>
            </a:endParaRPr>
          </a:p>
        </p:txBody>
      </p:sp>
      <p:sp>
        <p:nvSpPr>
          <p:cNvPr id="26" name="WordArt 6"/>
          <p:cNvSpPr>
            <a:spLocks noChangeArrowheads="1" noChangeShapeType="1" noTextEdit="1"/>
          </p:cNvSpPr>
          <p:nvPr userDrawn="1"/>
        </p:nvSpPr>
        <p:spPr bwMode="auto">
          <a:xfrm>
            <a:off x="2574353" y="6447265"/>
            <a:ext cx="3899338" cy="2549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20" name="Picture 19">
            <a:hlinkClick r:id="rId3" action="ppaction://hlinksldjump"/>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00824" y="6400800"/>
            <a:ext cx="890425" cy="381934"/>
          </a:xfrm>
          <a:prstGeom prst="rect">
            <a:avLst/>
          </a:prstGeom>
        </p:spPr>
      </p:pic>
    </p:spTree>
    <p:extLst>
      <p:ext uri="{BB962C8B-B14F-4D97-AF65-F5344CB8AC3E}">
        <p14:creationId xmlns:p14="http://schemas.microsoft.com/office/powerpoint/2010/main" val="237098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F095FC-9BCA-417E-B180-BE75FA013B42}" type="datetimeFigureOut">
              <a:rPr lang="en-US" smtClean="0"/>
              <a:t>5/8/18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24ED8-1CA6-4155-B405-6827DB08FA54}" type="slidenum">
              <a:rPr lang="en-US" smtClean="0"/>
              <a:t>‹#›</a:t>
            </a:fld>
            <a:endParaRPr lang="en-US"/>
          </a:p>
        </p:txBody>
      </p:sp>
    </p:spTree>
    <p:extLst>
      <p:ext uri="{BB962C8B-B14F-4D97-AF65-F5344CB8AC3E}">
        <p14:creationId xmlns:p14="http://schemas.microsoft.com/office/powerpoint/2010/main" val="195810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F095FC-9BCA-417E-B180-BE75FA013B42}" type="datetimeFigureOut">
              <a:rPr lang="en-US" smtClean="0"/>
              <a:t>5/8/18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24ED8-1CA6-4155-B405-6827DB08FA54}" type="slidenum">
              <a:rPr lang="en-US" smtClean="0"/>
              <a:t>‹#›</a:t>
            </a:fld>
            <a:endParaRPr lang="en-US"/>
          </a:p>
        </p:txBody>
      </p:sp>
    </p:spTree>
    <p:extLst>
      <p:ext uri="{BB962C8B-B14F-4D97-AF65-F5344CB8AC3E}">
        <p14:creationId xmlns:p14="http://schemas.microsoft.com/office/powerpoint/2010/main" val="1511147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F095FC-9BCA-417E-B180-BE75FA013B42}" type="datetimeFigureOut">
              <a:rPr lang="en-US" smtClean="0"/>
              <a:t>5/8/18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24ED8-1CA6-4155-B405-6827DB08FA54}" type="slidenum">
              <a:rPr lang="en-US" smtClean="0"/>
              <a:t>‹#›</a:t>
            </a:fld>
            <a:endParaRPr lang="en-US"/>
          </a:p>
        </p:txBody>
      </p:sp>
    </p:spTree>
    <p:extLst>
      <p:ext uri="{BB962C8B-B14F-4D97-AF65-F5344CB8AC3E}">
        <p14:creationId xmlns:p14="http://schemas.microsoft.com/office/powerpoint/2010/main" val="1960905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F095FC-9BCA-417E-B180-BE75FA013B42}" type="datetimeFigureOut">
              <a:rPr lang="en-US" smtClean="0"/>
              <a:t>5/8/18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D24ED8-1CA6-4155-B405-6827DB08FA54}" type="slidenum">
              <a:rPr lang="en-US" smtClean="0"/>
              <a:t>‹#›</a:t>
            </a:fld>
            <a:endParaRPr lang="en-US"/>
          </a:p>
        </p:txBody>
      </p:sp>
    </p:spTree>
    <p:extLst>
      <p:ext uri="{BB962C8B-B14F-4D97-AF65-F5344CB8AC3E}">
        <p14:creationId xmlns:p14="http://schemas.microsoft.com/office/powerpoint/2010/main" val="4167139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BF095FC-9BCA-417E-B180-BE75FA013B42}" type="datetimeFigureOut">
              <a:rPr lang="en-US" smtClean="0"/>
              <a:t>5/8/18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D24ED8-1CA6-4155-B405-6827DB08FA54}" type="slidenum">
              <a:rPr lang="en-US" smtClean="0"/>
              <a:t>‹#›</a:t>
            </a:fld>
            <a:endParaRPr lang="en-US"/>
          </a:p>
        </p:txBody>
      </p:sp>
    </p:spTree>
    <p:extLst>
      <p:ext uri="{BB962C8B-B14F-4D97-AF65-F5344CB8AC3E}">
        <p14:creationId xmlns:p14="http://schemas.microsoft.com/office/powerpoint/2010/main" val="149751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BF095FC-9BCA-417E-B180-BE75FA013B42}" type="datetimeFigureOut">
              <a:rPr lang="en-US" smtClean="0"/>
              <a:t>5/8/18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D24ED8-1CA6-4155-B405-6827DB08FA54}" type="slidenum">
              <a:rPr lang="en-US" smtClean="0"/>
              <a:t>‹#›</a:t>
            </a:fld>
            <a:endParaRPr lang="en-US"/>
          </a:p>
        </p:txBody>
      </p:sp>
    </p:spTree>
    <p:extLst>
      <p:ext uri="{BB962C8B-B14F-4D97-AF65-F5344CB8AC3E}">
        <p14:creationId xmlns:p14="http://schemas.microsoft.com/office/powerpoint/2010/main" val="3537805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F095FC-9BCA-417E-B180-BE75FA013B42}" type="datetimeFigureOut">
              <a:rPr lang="en-US" smtClean="0"/>
              <a:t>5/8/18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D24ED8-1CA6-4155-B405-6827DB08FA54}" type="slidenum">
              <a:rPr lang="en-US" smtClean="0"/>
              <a:t>‹#›</a:t>
            </a:fld>
            <a:endParaRPr lang="en-US"/>
          </a:p>
        </p:txBody>
      </p:sp>
    </p:spTree>
    <p:extLst>
      <p:ext uri="{BB962C8B-B14F-4D97-AF65-F5344CB8AC3E}">
        <p14:creationId xmlns:p14="http://schemas.microsoft.com/office/powerpoint/2010/main" val="1385492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F095FC-9BCA-417E-B180-BE75FA013B42}" type="datetimeFigureOut">
              <a:rPr lang="en-US" smtClean="0"/>
              <a:t>5/8/18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D24ED8-1CA6-4155-B405-6827DB08FA54}" type="slidenum">
              <a:rPr lang="en-US" smtClean="0"/>
              <a:t>‹#›</a:t>
            </a:fld>
            <a:endParaRPr lang="en-US"/>
          </a:p>
        </p:txBody>
      </p:sp>
    </p:spTree>
    <p:extLst>
      <p:ext uri="{BB962C8B-B14F-4D97-AF65-F5344CB8AC3E}">
        <p14:creationId xmlns:p14="http://schemas.microsoft.com/office/powerpoint/2010/main" val="829601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F095FC-9BCA-417E-B180-BE75FA013B42}" type="datetimeFigureOut">
              <a:rPr lang="en-US" smtClean="0"/>
              <a:t>5/8/18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D24ED8-1CA6-4155-B405-6827DB08FA54}" type="slidenum">
              <a:rPr lang="en-US" smtClean="0"/>
              <a:t>‹#›</a:t>
            </a:fld>
            <a:endParaRPr lang="en-US"/>
          </a:p>
        </p:txBody>
      </p:sp>
    </p:spTree>
    <p:extLst>
      <p:ext uri="{BB962C8B-B14F-4D97-AF65-F5344CB8AC3E}">
        <p14:creationId xmlns:p14="http://schemas.microsoft.com/office/powerpoint/2010/main" val="3231011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F095FC-9BCA-417E-B180-BE75FA013B42}" type="datetimeFigureOut">
              <a:rPr lang="en-US" smtClean="0"/>
              <a:t>5/8/18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D24ED8-1CA6-4155-B405-6827DB08FA54}" type="slidenum">
              <a:rPr lang="en-US" smtClean="0"/>
              <a:t>‹#›</a:t>
            </a:fld>
            <a:endParaRPr lang="en-US"/>
          </a:p>
        </p:txBody>
      </p:sp>
    </p:spTree>
    <p:extLst>
      <p:ext uri="{BB962C8B-B14F-4D97-AF65-F5344CB8AC3E}">
        <p14:creationId xmlns:p14="http://schemas.microsoft.com/office/powerpoint/2010/main" val="295235645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F095FC-9BCA-417E-B180-BE75FA013B42}" type="datetimeFigureOut">
              <a:rPr lang="en-US" smtClean="0"/>
              <a:t>5/8/18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D24ED8-1CA6-4155-B405-6827DB08FA54}" type="slidenum">
              <a:rPr lang="en-US" smtClean="0"/>
              <a:t>‹#›</a:t>
            </a:fld>
            <a:endParaRPr lang="en-US"/>
          </a:p>
        </p:txBody>
      </p:sp>
    </p:spTree>
    <p:extLst>
      <p:ext uri="{BB962C8B-B14F-4D97-AF65-F5344CB8AC3E}">
        <p14:creationId xmlns:p14="http://schemas.microsoft.com/office/powerpoint/2010/main" val="5196668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hyperlink" Target="http://www.roi-team.com" TargetMode="External"/><Relationship Id="rId5"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0.xml"/><Relationship Id="rId3" Type="http://schemas.openxmlformats.org/officeDocument/2006/relationships/image" Target="../media/image56.emf"/></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1.xml"/><Relationship Id="rId3" Type="http://schemas.openxmlformats.org/officeDocument/2006/relationships/image" Target="../media/image57.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6.xml"/><Relationship Id="rId3" Type="http://schemas.openxmlformats.org/officeDocument/2006/relationships/image" Target="../media/image58.wmf"/></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8.xml"/><Relationship Id="rId3" Type="http://schemas.openxmlformats.org/officeDocument/2006/relationships/image" Target="../media/image59.emf"/></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9.xml"/><Relationship Id="rId3" Type="http://schemas.openxmlformats.org/officeDocument/2006/relationships/image" Target="../media/image60.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1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1.xml"/><Relationship Id="rId3" Type="http://schemas.openxmlformats.org/officeDocument/2006/relationships/image" Target="../media/image61.emf"/></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2.xml"/><Relationship Id="rId3" Type="http://schemas.openxmlformats.org/officeDocument/2006/relationships/image" Target="../media/image62.wmf"/></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3.xml"/><Relationship Id="rId3" Type="http://schemas.openxmlformats.org/officeDocument/2006/relationships/image" Target="../media/image63.emf"/></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4.xml"/><Relationship Id="rId3" Type="http://schemas.openxmlformats.org/officeDocument/2006/relationships/image" Target="../media/image64.emf"/></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5.xml"/><Relationship Id="rId3" Type="http://schemas.openxmlformats.org/officeDocument/2006/relationships/image" Target="../media/image65.emf"/></Relationships>
</file>

<file path=ppt/slides/_rels/slide11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4.xml"/><Relationship Id="rId3" Type="http://schemas.openxmlformats.org/officeDocument/2006/relationships/image" Target="../media/image66.emf"/></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5.xml"/><Relationship Id="rId3" Type="http://schemas.openxmlformats.org/officeDocument/2006/relationships/image" Target="../media/image67.emf"/></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8.xml"/><Relationship Id="rId3" Type="http://schemas.openxmlformats.org/officeDocument/2006/relationships/image" Target="../media/image68.emf"/></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0.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1.xml"/><Relationship Id="rId3" Type="http://schemas.openxmlformats.org/officeDocument/2006/relationships/image" Target="../media/image69.wmf"/></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2.xml"/><Relationship Id="rId3" Type="http://schemas.openxmlformats.org/officeDocument/2006/relationships/image" Target="../media/image70.emf"/></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3.xml"/><Relationship Id="rId3" Type="http://schemas.openxmlformats.org/officeDocument/2006/relationships/image" Target="../media/image71.png"/></Relationships>
</file>

<file path=ppt/slides/_rels/slide13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3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5.xml"/><Relationship Id="rId3" Type="http://schemas.openxmlformats.org/officeDocument/2006/relationships/image" Target="../media/image72.jpe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7.xml"/><Relationship Id="rId3" Type="http://schemas.openxmlformats.org/officeDocument/2006/relationships/image" Target="../media/image73.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8.xml"/><Relationship Id="rId3" Type="http://schemas.openxmlformats.org/officeDocument/2006/relationships/image" Target="../media/image74.emf"/></Relationships>
</file>

<file path=ppt/slides/_rels/slide139.xml.rels><?xml version="1.0" encoding="UTF-8" standalone="yes"?>
<Relationships xmlns="http://schemas.openxmlformats.org/package/2006/relationships"><Relationship Id="rId3" Type="http://schemas.openxmlformats.org/officeDocument/2006/relationships/image" Target="../media/image75.wmf"/><Relationship Id="rId4" Type="http://schemas.openxmlformats.org/officeDocument/2006/relationships/image" Target="../media/image76.wmf"/><Relationship Id="rId1" Type="http://schemas.openxmlformats.org/officeDocument/2006/relationships/slideLayout" Target="../slideLayouts/slideLayout1.xml"/><Relationship Id="rId2" Type="http://schemas.openxmlformats.org/officeDocument/2006/relationships/notesSlide" Target="../notesSlides/notesSlide1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4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4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1.xml"/><Relationship Id="rId3" Type="http://schemas.openxmlformats.org/officeDocument/2006/relationships/image" Target="../media/image77.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8.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0.xml"/></Relationships>
</file>

<file path=ppt/slides/_rels/slide15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5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2.xml"/><Relationship Id="rId3" Type="http://schemas.openxmlformats.org/officeDocument/2006/relationships/image" Target="../media/image78.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4.xml"/><Relationship Id="rId3" Type="http://schemas.openxmlformats.org/officeDocument/2006/relationships/image" Target="../media/image79.wmf"/></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5.xml"/><Relationship Id="rId3" Type="http://schemas.openxmlformats.org/officeDocument/2006/relationships/image" Target="../media/image80.wmf"/></Relationships>
</file>

<file path=ppt/slides/_rels/slide15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5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8.xml"/><Relationship Id="rId3" Type="http://schemas.openxmlformats.org/officeDocument/2006/relationships/image" Target="../media/image81.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9.xml"/><Relationship Id="rId3" Type="http://schemas.openxmlformats.org/officeDocument/2006/relationships/image" Target="../media/image8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0.xml"/><Relationship Id="rId3" Type="http://schemas.openxmlformats.org/officeDocument/2006/relationships/image" Target="../media/image83.pn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3.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4.xml"/><Relationship Id="rId3" Type="http://schemas.openxmlformats.org/officeDocument/2006/relationships/image" Target="../media/image84.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5.xml"/><Relationship Id="rId3" Type="http://schemas.openxmlformats.org/officeDocument/2006/relationships/image" Target="../media/image85.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6.xml"/><Relationship Id="rId3" Type="http://schemas.openxmlformats.org/officeDocument/2006/relationships/image" Target="../media/image86.png"/></Relationships>
</file>

<file path=ppt/slides/_rels/slide167.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88.png"/><Relationship Id="rId1" Type="http://schemas.openxmlformats.org/officeDocument/2006/relationships/slideLayout" Target="../slideLayouts/slideLayout1.xml"/><Relationship Id="rId2" Type="http://schemas.openxmlformats.org/officeDocument/2006/relationships/notesSlide" Target="../notesSlides/notesSlide16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8.xml"/></Relationships>
</file>

<file path=ppt/slides/_rels/slide16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6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0.xml"/><Relationship Id="rId3" Type="http://schemas.openxmlformats.org/officeDocument/2006/relationships/image" Target="../media/image89.emf"/></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1.xml"/><Relationship Id="rId3" Type="http://schemas.openxmlformats.org/officeDocument/2006/relationships/image" Target="../media/image90.pn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3.xml"/><Relationship Id="rId3" Type="http://schemas.openxmlformats.org/officeDocument/2006/relationships/image" Target="../media/image91.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4.xml"/></Relationships>
</file>

<file path=ppt/slides/_rels/slide17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7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6.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8.xml"/><Relationship Id="rId3" Type="http://schemas.openxmlformats.org/officeDocument/2006/relationships/image" Target="../media/image92.pn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8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80.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2.xml"/><Relationship Id="rId3" Type="http://schemas.openxmlformats.org/officeDocument/2006/relationships/image" Target="../media/image93.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3.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4.xml"/><Relationship Id="rId3" Type="http://schemas.openxmlformats.org/officeDocument/2006/relationships/image" Target="../media/image94.png"/></Relationships>
</file>

<file path=ppt/slides/_rels/slide185.xml.rels><?xml version="1.0" encoding="UTF-8" standalone="yes"?>
<Relationships xmlns="http://schemas.openxmlformats.org/package/2006/relationships"><Relationship Id="rId3" Type="http://schemas.openxmlformats.org/officeDocument/2006/relationships/image" Target="../media/image95.png"/><Relationship Id="rId4" Type="http://schemas.openxmlformats.org/officeDocument/2006/relationships/image" Target="../media/image96.png"/><Relationship Id="rId1" Type="http://schemas.openxmlformats.org/officeDocument/2006/relationships/slideLayout" Target="../slideLayouts/slideLayout1.xml"/><Relationship Id="rId2" Type="http://schemas.openxmlformats.org/officeDocument/2006/relationships/notesSlide" Target="../notesSlides/notesSlide185.xml"/></Relationships>
</file>

<file path=ppt/slides/_rels/slide186.xml.rels><?xml version="1.0" encoding="UTF-8" standalone="yes"?>
<Relationships xmlns="http://schemas.openxmlformats.org/package/2006/relationships"><Relationship Id="rId3" Type="http://schemas.openxmlformats.org/officeDocument/2006/relationships/image" Target="../media/image97.png"/><Relationship Id="rId4" Type="http://schemas.openxmlformats.org/officeDocument/2006/relationships/image" Target="../media/image98.png"/><Relationship Id="rId5" Type="http://schemas.openxmlformats.org/officeDocument/2006/relationships/image" Target="../media/image99.png"/><Relationship Id="rId1" Type="http://schemas.openxmlformats.org/officeDocument/2006/relationships/slideLayout" Target="../slideLayouts/slideLayout1.xml"/><Relationship Id="rId2" Type="http://schemas.openxmlformats.org/officeDocument/2006/relationships/notesSlide" Target="../notesSlides/notesSlide18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7.xml"/><Relationship Id="rId3" Type="http://schemas.openxmlformats.org/officeDocument/2006/relationships/image" Target="../media/image100.png"/></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8.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0.xml"/><Relationship Id="rId3" Type="http://schemas.openxmlformats.org/officeDocument/2006/relationships/image" Target="../media/image52.emf"/></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1.xml"/><Relationship Id="rId3" Type="http://schemas.openxmlformats.org/officeDocument/2006/relationships/image" Target="../media/image101.wmf"/></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2.xml"/><Relationship Id="rId3" Type="http://schemas.openxmlformats.org/officeDocument/2006/relationships/image" Target="../media/image102.wmf"/></Relationships>
</file>

<file path=ppt/slides/_rels/slide19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93.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4.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6.xml"/><Relationship Id="rId3" Type="http://schemas.openxmlformats.org/officeDocument/2006/relationships/image" Target="../media/image103.pn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7.xml"/><Relationship Id="rId3" Type="http://schemas.openxmlformats.org/officeDocument/2006/relationships/image" Target="../media/image104.wmf"/></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8.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9.xml"/><Relationship Id="rId3" Type="http://schemas.openxmlformats.org/officeDocument/2006/relationships/image" Target="../media/image105.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chart" Target="../charts/char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0.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13.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1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17.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18.w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19.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20.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21.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2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2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2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25.e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26.e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2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28.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 Id="rId3" Type="http://schemas.openxmlformats.org/officeDocument/2006/relationships/image" Target="../media/image29.gif"/></Relationships>
</file>

<file path=ppt/slides/_rels/slide57.xml.rels><?xml version="1.0" encoding="UTF-8" standalone="yes"?>
<Relationships xmlns="http://schemas.openxmlformats.org/package/2006/relationships"><Relationship Id="rId3" Type="http://schemas.openxmlformats.org/officeDocument/2006/relationships/image" Target="../media/image30.wmf"/><Relationship Id="rId4" Type="http://schemas.openxmlformats.org/officeDocument/2006/relationships/image" Target="../media/image31.png"/><Relationship Id="rId5" Type="http://schemas.openxmlformats.org/officeDocument/2006/relationships/image" Target="../media/image32.jpeg"/><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 Id="rId3" Type="http://schemas.openxmlformats.org/officeDocument/2006/relationships/image" Target="../media/image33.em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 Id="rId3" Type="http://schemas.openxmlformats.org/officeDocument/2006/relationships/image" Target="../media/image3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 Id="rId3" Type="http://schemas.openxmlformats.org/officeDocument/2006/relationships/image" Target="../media/image3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 Id="rId3" Type="http://schemas.openxmlformats.org/officeDocument/2006/relationships/image" Target="../media/image3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3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 Id="rId3" Type="http://schemas.openxmlformats.org/officeDocument/2006/relationships/image" Target="../media/image38.emf"/></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 Id="rId3" Type="http://schemas.openxmlformats.org/officeDocument/2006/relationships/image" Target="../media/image39.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1.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 Id="rId3" Type="http://schemas.openxmlformats.org/officeDocument/2006/relationships/image" Target="../media/image4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 Id="rId3" Type="http://schemas.openxmlformats.org/officeDocument/2006/relationships/image" Target="../media/image4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 Id="rId3" Type="http://schemas.openxmlformats.org/officeDocument/2006/relationships/image" Target="../media/image44.em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 Id="rId3" Type="http://schemas.openxmlformats.org/officeDocument/2006/relationships/image" Target="../media/image4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 Id="rId3" Type="http://schemas.openxmlformats.org/officeDocument/2006/relationships/image" Target="../media/image4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 Id="rId3" Type="http://schemas.openxmlformats.org/officeDocument/2006/relationships/image" Target="../media/image47.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 Id="rId3" Type="http://schemas.openxmlformats.org/officeDocument/2006/relationships/image" Target="../media/image48.wmf"/></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5.xml"/><Relationship Id="rId3" Type="http://schemas.openxmlformats.org/officeDocument/2006/relationships/image" Target="../media/image49.wmf"/></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 Id="rId3" Type="http://schemas.openxmlformats.org/officeDocument/2006/relationships/image" Target="../media/image50.wmf"/></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9.xml"/><Relationship Id="rId3" Type="http://schemas.openxmlformats.org/officeDocument/2006/relationships/image" Target="../media/image51.jpeg"/></Relationships>
</file>

<file path=ppt/slides/_rels/slide9.xml.rels><?xml version="1.0" encoding="UTF-8" standalone="yes"?>
<Relationships xmlns="http://schemas.openxmlformats.org/package/2006/relationships"><Relationship Id="rId11" Type="http://schemas.openxmlformats.org/officeDocument/2006/relationships/slide" Target="slide116.xml"/><Relationship Id="rId12" Type="http://schemas.openxmlformats.org/officeDocument/2006/relationships/slide" Target="slide134.xml"/><Relationship Id="rId13" Type="http://schemas.openxmlformats.org/officeDocument/2006/relationships/slide" Target="slide140.xml"/><Relationship Id="rId14" Type="http://schemas.openxmlformats.org/officeDocument/2006/relationships/slide" Target="slide151.xml"/><Relationship Id="rId15" Type="http://schemas.openxmlformats.org/officeDocument/2006/relationships/slide" Target="slide156.xml"/><Relationship Id="rId16" Type="http://schemas.openxmlformats.org/officeDocument/2006/relationships/slide" Target="slide169.xml"/><Relationship Id="rId17" Type="http://schemas.openxmlformats.org/officeDocument/2006/relationships/slide" Target="slide175.xml"/><Relationship Id="rId18" Type="http://schemas.openxmlformats.org/officeDocument/2006/relationships/slide" Target="slide180.xml"/><Relationship Id="rId19" Type="http://schemas.openxmlformats.org/officeDocument/2006/relationships/slide" Target="slide193.xml"/><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slide" Target="slide10.xml"/><Relationship Id="rId4" Type="http://schemas.openxmlformats.org/officeDocument/2006/relationships/slide" Target="slide27.xml"/><Relationship Id="rId5" Type="http://schemas.openxmlformats.org/officeDocument/2006/relationships/slide" Target="slide55.xml"/><Relationship Id="rId6" Type="http://schemas.openxmlformats.org/officeDocument/2006/relationships/slide" Target="slide64.xml"/><Relationship Id="rId7" Type="http://schemas.openxmlformats.org/officeDocument/2006/relationships/slide" Target="slide81.xml"/><Relationship Id="rId8" Type="http://schemas.openxmlformats.org/officeDocument/2006/relationships/slide" Target="slide93.xml"/><Relationship Id="rId9" Type="http://schemas.openxmlformats.org/officeDocument/2006/relationships/slide" Target="slide103.xml"/><Relationship Id="rId10" Type="http://schemas.openxmlformats.org/officeDocument/2006/relationships/slide" Target="slide110.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6.xml"/><Relationship Id="rId3" Type="http://schemas.openxmlformats.org/officeDocument/2006/relationships/image" Target="../media/image52.emf"/></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7.xml"/><Relationship Id="rId3" Type="http://schemas.openxmlformats.org/officeDocument/2006/relationships/image" Target="../media/image53.emf"/></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8.xml"/><Relationship Id="rId3" Type="http://schemas.openxmlformats.org/officeDocument/2006/relationships/image" Target="../media/image54.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9.xml"/><Relationship Id="rId3" Type="http://schemas.openxmlformats.org/officeDocument/2006/relationships/image" Target="../media/image5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7676"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386751" y="1676400"/>
            <a:ext cx="2370497" cy="533400"/>
          </a:xfrm>
        </p:spPr>
        <p:txBody>
          <a:bodyPr/>
          <a:lstStyle/>
          <a:p>
            <a:r>
              <a:rPr lang="en-US" b="1" dirty="0" smtClean="0">
                <a:latin typeface="Arial" pitchFamily="34" charset="0"/>
                <a:cs typeface="Arial" pitchFamily="34" charset="0"/>
              </a:rPr>
              <a:t>Introduction</a:t>
            </a:r>
            <a:endParaRPr lang="en-US" b="1" dirty="0">
              <a:latin typeface="Arial" pitchFamily="34" charset="0"/>
              <a:cs typeface="Arial" pitchFamily="34" charset="0"/>
            </a:endParaRPr>
          </a:p>
        </p:txBody>
      </p:sp>
      <p:grpSp>
        <p:nvGrpSpPr>
          <p:cNvPr id="5" name="Group 4"/>
          <p:cNvGrpSpPr/>
          <p:nvPr/>
        </p:nvGrpSpPr>
        <p:grpSpPr>
          <a:xfrm>
            <a:off x="1276350" y="457200"/>
            <a:ext cx="6591300" cy="1130052"/>
            <a:chOff x="1276350" y="457200"/>
            <a:chExt cx="6591300" cy="1130052"/>
          </a:xfrm>
        </p:grpSpPr>
        <p:sp>
          <p:nvSpPr>
            <p:cNvPr id="7"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8"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Subtitle 2"/>
          <p:cNvSpPr>
            <a:spLocks noGrp="1"/>
          </p:cNvSpPr>
          <p:nvPr>
            <p:ph type="subTitle" idx="1"/>
          </p:nvPr>
        </p:nvSpPr>
        <p:spPr>
          <a:xfrm>
            <a:off x="1143000" y="2209800"/>
            <a:ext cx="6858000" cy="3733800"/>
          </a:xfrm>
        </p:spPr>
        <p:txBody>
          <a:bodyPr>
            <a:noAutofit/>
          </a:bodyPr>
          <a:lstStyle/>
          <a:p>
            <a:pPr algn="l">
              <a:spcBef>
                <a:spcPts val="0"/>
              </a:spcBef>
            </a:pPr>
            <a:r>
              <a:rPr lang="en-US" sz="1800" b="1" dirty="0">
                <a:solidFill>
                  <a:schemeClr val="tx1"/>
                </a:solidFill>
                <a:latin typeface="Arial" pitchFamily="34" charset="0"/>
                <a:cs typeface="Arial" pitchFamily="34" charset="0"/>
              </a:rPr>
              <a:t>For most business operations, the old adage, </a:t>
            </a:r>
            <a:r>
              <a:rPr lang="en-US" sz="1800" b="1" dirty="0" smtClean="0">
                <a:solidFill>
                  <a:schemeClr val="tx1"/>
                </a:solidFill>
                <a:latin typeface="Arial" pitchFamily="34" charset="0"/>
                <a:cs typeface="Arial" pitchFamily="34" charset="0"/>
              </a:rPr>
              <a:t>“</a:t>
            </a:r>
            <a:r>
              <a:rPr lang="en-US" sz="1800" b="1" dirty="0">
                <a:solidFill>
                  <a:schemeClr val="tx1"/>
                </a:solidFill>
                <a:latin typeface="Arial" pitchFamily="34" charset="0"/>
                <a:cs typeface="Arial" pitchFamily="34" charset="0"/>
              </a:rPr>
              <a:t>If it </a:t>
            </a:r>
            <a:r>
              <a:rPr lang="en-US" sz="1800" b="1" dirty="0" err="1">
                <a:solidFill>
                  <a:schemeClr val="tx1"/>
                </a:solidFill>
                <a:latin typeface="Arial" pitchFamily="34" charset="0"/>
                <a:cs typeface="Arial" pitchFamily="34" charset="0"/>
              </a:rPr>
              <a:t>ain’t</a:t>
            </a:r>
            <a:r>
              <a:rPr lang="en-US" sz="1800" b="1" dirty="0">
                <a:solidFill>
                  <a:schemeClr val="tx1"/>
                </a:solidFill>
                <a:latin typeface="Arial" pitchFamily="34" charset="0"/>
                <a:cs typeface="Arial" pitchFamily="34" charset="0"/>
              </a:rPr>
              <a:t> broke, don’t fix it” does not apply. </a:t>
            </a:r>
            <a:endParaRPr lang="en-US" sz="1800" b="1" dirty="0" smtClean="0">
              <a:solidFill>
                <a:schemeClr val="tx1"/>
              </a:solidFill>
              <a:latin typeface="Arial" pitchFamily="34" charset="0"/>
              <a:cs typeface="Arial" pitchFamily="34" charset="0"/>
            </a:endParaRPr>
          </a:p>
          <a:p>
            <a:pPr algn="l">
              <a:spcBef>
                <a:spcPts val="0"/>
              </a:spcBef>
            </a:pPr>
            <a:endParaRPr lang="en-US" sz="1000" b="1" dirty="0" smtClean="0">
              <a:solidFill>
                <a:schemeClr val="tx1"/>
              </a:solidFill>
              <a:latin typeface="Arial" pitchFamily="34" charset="0"/>
              <a:cs typeface="Arial" pitchFamily="34" charset="0"/>
            </a:endParaRPr>
          </a:p>
          <a:p>
            <a:pPr algn="l">
              <a:spcBef>
                <a:spcPts val="0"/>
              </a:spcBef>
            </a:pPr>
            <a:r>
              <a:rPr lang="en-US" sz="1800" b="1" dirty="0" smtClean="0">
                <a:solidFill>
                  <a:schemeClr val="tx1"/>
                </a:solidFill>
                <a:latin typeface="Arial" pitchFamily="34" charset="0"/>
                <a:cs typeface="Arial" pitchFamily="34" charset="0"/>
              </a:rPr>
              <a:t>In </a:t>
            </a:r>
            <a:r>
              <a:rPr lang="en-US" sz="1800" b="1" dirty="0">
                <a:solidFill>
                  <a:schemeClr val="tx1"/>
                </a:solidFill>
                <a:latin typeface="Arial" pitchFamily="34" charset="0"/>
                <a:cs typeface="Arial" pitchFamily="34" charset="0"/>
              </a:rPr>
              <a:t>an ever-changing business environment, </a:t>
            </a:r>
            <a:r>
              <a:rPr lang="en-US" sz="1800" b="1" dirty="0" smtClean="0">
                <a:solidFill>
                  <a:schemeClr val="tx1"/>
                </a:solidFill>
                <a:latin typeface="Arial" pitchFamily="34" charset="0"/>
                <a:cs typeface="Arial" pitchFamily="34" charset="0"/>
              </a:rPr>
              <a:t>it’s </a:t>
            </a:r>
            <a:r>
              <a:rPr lang="en-US" sz="1800" b="1" dirty="0">
                <a:solidFill>
                  <a:schemeClr val="tx1"/>
                </a:solidFill>
                <a:latin typeface="Arial" pitchFamily="34" charset="0"/>
                <a:cs typeface="Arial" pitchFamily="34" charset="0"/>
              </a:rPr>
              <a:t>NEVER completely right, and too often </a:t>
            </a:r>
            <a:r>
              <a:rPr lang="en-US" sz="1800" b="1" dirty="0" smtClean="0">
                <a:solidFill>
                  <a:schemeClr val="tx1"/>
                </a:solidFill>
                <a:latin typeface="Arial" pitchFamily="34" charset="0"/>
                <a:cs typeface="Arial" pitchFamily="34" charset="0"/>
              </a:rPr>
              <a:t>dangerously </a:t>
            </a:r>
            <a:r>
              <a:rPr lang="en-US" sz="1800" b="1" dirty="0">
                <a:solidFill>
                  <a:schemeClr val="tx1"/>
                </a:solidFill>
                <a:latin typeface="Arial" pitchFamily="34" charset="0"/>
                <a:cs typeface="Arial" pitchFamily="34" charset="0"/>
              </a:rPr>
              <a:t>wrong. </a:t>
            </a:r>
            <a:endParaRPr lang="en-US" sz="1800" b="1" dirty="0" smtClean="0">
              <a:solidFill>
                <a:schemeClr val="tx1"/>
              </a:solidFill>
              <a:latin typeface="Arial" pitchFamily="34" charset="0"/>
              <a:cs typeface="Arial" pitchFamily="34" charset="0"/>
            </a:endParaRPr>
          </a:p>
          <a:p>
            <a:pPr algn="l">
              <a:spcBef>
                <a:spcPts val="0"/>
              </a:spcBef>
            </a:pPr>
            <a:endParaRPr lang="en-US" sz="1000" b="1" dirty="0" smtClean="0">
              <a:solidFill>
                <a:schemeClr val="tx1"/>
              </a:solidFill>
              <a:latin typeface="Arial" pitchFamily="34" charset="0"/>
              <a:cs typeface="Arial" pitchFamily="34" charset="0"/>
            </a:endParaRPr>
          </a:p>
          <a:p>
            <a:pPr algn="l">
              <a:spcBef>
                <a:spcPts val="0"/>
              </a:spcBef>
            </a:pPr>
            <a:r>
              <a:rPr lang="en-US" sz="1800" b="1" dirty="0" smtClean="0">
                <a:solidFill>
                  <a:schemeClr val="tx1"/>
                </a:solidFill>
                <a:latin typeface="Arial" pitchFamily="34" charset="0"/>
                <a:cs typeface="Arial" pitchFamily="34" charset="0"/>
              </a:rPr>
              <a:t>The textbook addresses three </a:t>
            </a:r>
            <a:r>
              <a:rPr lang="en-US" sz="1800" b="1" dirty="0">
                <a:solidFill>
                  <a:schemeClr val="tx1"/>
                </a:solidFill>
                <a:latin typeface="Arial" pitchFamily="34" charset="0"/>
                <a:cs typeface="Arial" pitchFamily="34" charset="0"/>
              </a:rPr>
              <a:t>things every business person needs to make consistently masterful business decisions</a:t>
            </a:r>
            <a:r>
              <a:rPr lang="en-US" sz="1800" b="1" dirty="0" smtClean="0">
                <a:solidFill>
                  <a:schemeClr val="tx1"/>
                </a:solidFill>
                <a:latin typeface="Arial" pitchFamily="34" charset="0"/>
                <a:cs typeface="Arial" pitchFamily="34" charset="0"/>
              </a:rPr>
              <a:t>:</a:t>
            </a:r>
          </a:p>
          <a:p>
            <a:pPr algn="l">
              <a:spcBef>
                <a:spcPts val="0"/>
              </a:spcBef>
            </a:pPr>
            <a:endParaRPr lang="en-US" sz="1000" b="1" dirty="0">
              <a:solidFill>
                <a:schemeClr val="tx1"/>
              </a:solidFill>
              <a:latin typeface="Arial" pitchFamily="34" charset="0"/>
              <a:cs typeface="Arial" pitchFamily="34" charset="0"/>
            </a:endParaRPr>
          </a:p>
          <a:p>
            <a:pPr marL="460375" lvl="0" indent="-214313" algn="l">
              <a:spcBef>
                <a:spcPts val="0"/>
              </a:spcBef>
              <a:buFont typeface="Arial" pitchFamily="34" charset="0"/>
              <a:buChar char="•"/>
            </a:pPr>
            <a:r>
              <a:rPr lang="en-US" sz="1400" b="1" dirty="0">
                <a:solidFill>
                  <a:schemeClr val="tx1"/>
                </a:solidFill>
                <a:latin typeface="Arial" pitchFamily="34" charset="0"/>
                <a:cs typeface="Arial" pitchFamily="34" charset="0"/>
              </a:rPr>
              <a:t>An understanding of the context (a framework) for making business improvement decisions</a:t>
            </a:r>
            <a:r>
              <a:rPr lang="en-US" sz="1400" b="1" dirty="0" smtClean="0">
                <a:solidFill>
                  <a:schemeClr val="tx1"/>
                </a:solidFill>
                <a:latin typeface="Arial" pitchFamily="34" charset="0"/>
                <a:cs typeface="Arial" pitchFamily="34" charset="0"/>
              </a:rPr>
              <a:t>,</a:t>
            </a:r>
          </a:p>
          <a:p>
            <a:pPr marL="246062" lvl="0" algn="l">
              <a:spcBef>
                <a:spcPts val="0"/>
              </a:spcBef>
            </a:pPr>
            <a:endParaRPr lang="en-US" sz="1000" b="1" dirty="0">
              <a:solidFill>
                <a:schemeClr val="tx1"/>
              </a:solidFill>
              <a:latin typeface="Arial" pitchFamily="34" charset="0"/>
              <a:cs typeface="Arial" pitchFamily="34" charset="0"/>
            </a:endParaRPr>
          </a:p>
          <a:p>
            <a:pPr marL="460375" lvl="0" indent="-214313" algn="l">
              <a:spcBef>
                <a:spcPts val="0"/>
              </a:spcBef>
              <a:buFont typeface="Arial" pitchFamily="34" charset="0"/>
              <a:buChar char="•"/>
            </a:pPr>
            <a:r>
              <a:rPr lang="en-US" sz="1400" b="1" dirty="0">
                <a:solidFill>
                  <a:schemeClr val="tx1"/>
                </a:solidFill>
                <a:latin typeface="Arial" pitchFamily="34" charset="0"/>
                <a:cs typeface="Arial" pitchFamily="34" charset="0"/>
              </a:rPr>
              <a:t>Facility with a wide range of tools to expose the roots of problems, </a:t>
            </a:r>
            <a:r>
              <a:rPr lang="en-US" sz="1400" b="1" dirty="0" smtClean="0">
                <a:solidFill>
                  <a:schemeClr val="tx1"/>
                </a:solidFill>
                <a:latin typeface="Arial" pitchFamily="34" charset="0"/>
                <a:cs typeface="Arial" pitchFamily="34" charset="0"/>
              </a:rPr>
              <a:t>and</a:t>
            </a:r>
          </a:p>
          <a:p>
            <a:pPr marL="460375" lvl="0" indent="-214313" algn="l">
              <a:spcBef>
                <a:spcPts val="0"/>
              </a:spcBef>
              <a:buFont typeface="Arial" pitchFamily="34" charset="0"/>
              <a:buChar char="•"/>
            </a:pPr>
            <a:endParaRPr lang="en-US" sz="1000" b="1" dirty="0">
              <a:solidFill>
                <a:schemeClr val="tx1"/>
              </a:solidFill>
              <a:latin typeface="Arial" pitchFamily="34" charset="0"/>
              <a:cs typeface="Arial" pitchFamily="34" charset="0"/>
            </a:endParaRPr>
          </a:p>
          <a:p>
            <a:pPr marL="460375" lvl="0" indent="-214313" algn="l">
              <a:spcBef>
                <a:spcPts val="0"/>
              </a:spcBef>
              <a:buFont typeface="Arial" pitchFamily="34" charset="0"/>
              <a:buChar char="•"/>
            </a:pPr>
            <a:r>
              <a:rPr lang="en-US" sz="1400" b="1" dirty="0">
                <a:solidFill>
                  <a:schemeClr val="tx1"/>
                </a:solidFill>
                <a:latin typeface="Arial" pitchFamily="34" charset="0"/>
                <a:cs typeface="Arial" pitchFamily="34" charset="0"/>
              </a:rPr>
              <a:t>People skills to lead teams to success</a:t>
            </a:r>
            <a:r>
              <a:rPr lang="en-US" sz="1400" b="1" dirty="0" smtClean="0">
                <a:solidFill>
                  <a:schemeClr val="tx1"/>
                </a:solidFill>
                <a:latin typeface="Arial" pitchFamily="34" charset="0"/>
                <a:cs typeface="Arial" pitchFamily="34" charset="0"/>
              </a:rPr>
              <a:t>.</a:t>
            </a:r>
            <a:endParaRPr lang="en-US" sz="1600" b="1" dirty="0">
              <a:solidFill>
                <a:schemeClr val="tx1"/>
              </a:solidFill>
              <a:latin typeface="Arial" pitchFamily="34" charset="0"/>
              <a:cs typeface="Arial" pitchFamily="34" charset="0"/>
            </a:endParaRPr>
          </a:p>
        </p:txBody>
      </p:sp>
      <p:pic>
        <p:nvPicPr>
          <p:cNvPr id="9" name="Picture 8">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347694254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07945" y="2667000"/>
            <a:ext cx="6616855" cy="2667000"/>
          </a:xfrm>
        </p:spPr>
        <p:txBody>
          <a:bodyPr vert="horz" lIns="91440" tIns="45720" rIns="91440" bIns="45720" rtlCol="0">
            <a:noAutofit/>
          </a:bodyPr>
          <a:lstStyle/>
          <a:p>
            <a:pPr>
              <a:spcBef>
                <a:spcPts val="0"/>
              </a:spcBef>
            </a:pPr>
            <a:r>
              <a:rPr lang="en-US" sz="1800" b="1" dirty="0">
                <a:solidFill>
                  <a:schemeClr val="tx1"/>
                </a:solidFill>
                <a:latin typeface="Arial" pitchFamily="34" charset="0"/>
                <a:cs typeface="Arial" pitchFamily="34" charset="0"/>
              </a:rPr>
              <a:t>The Vision Tool is a compilation of multiple tools and techniques designed to guide a high level analysis of virtually any business, to be applied whenever improvement is needed. </a:t>
            </a:r>
            <a:endParaRPr lang="en-US" sz="1800" b="1" dirty="0" smtClean="0">
              <a:solidFill>
                <a:schemeClr val="tx1"/>
              </a:solidFill>
              <a:latin typeface="Arial" pitchFamily="34" charset="0"/>
              <a:cs typeface="Arial" pitchFamily="34" charset="0"/>
            </a:endParaRPr>
          </a:p>
          <a:p>
            <a:pPr>
              <a:spcBef>
                <a:spcPts val="0"/>
              </a:spcBef>
            </a:pPr>
            <a:endParaRPr lang="en-US" sz="1800" b="1" dirty="0">
              <a:solidFill>
                <a:schemeClr val="tx1"/>
              </a:solidFill>
              <a:latin typeface="Arial" pitchFamily="34" charset="0"/>
              <a:cs typeface="Arial" pitchFamily="34" charset="0"/>
            </a:endParaRPr>
          </a:p>
          <a:p>
            <a:pPr>
              <a:spcBef>
                <a:spcPts val="0"/>
              </a:spcBef>
            </a:pPr>
            <a:r>
              <a:rPr lang="en-US" sz="1800" b="1" dirty="0">
                <a:solidFill>
                  <a:schemeClr val="tx1"/>
                </a:solidFill>
                <a:latin typeface="Arial" pitchFamily="34" charset="0"/>
                <a:cs typeface="Arial" pitchFamily="34" charset="0"/>
              </a:rPr>
              <a:t>It is not about a catch-phrase to focus employees, but rather about a view of how the business should function</a:t>
            </a:r>
            <a:r>
              <a:rPr lang="en-US" sz="1800" b="1" dirty="0" smtClean="0">
                <a:solidFill>
                  <a:schemeClr val="tx1"/>
                </a:solidFill>
                <a:latin typeface="Arial" pitchFamily="34" charset="0"/>
                <a:cs typeface="Arial" pitchFamily="34" charset="0"/>
              </a:rPr>
              <a:t>.</a:t>
            </a:r>
          </a:p>
          <a:p>
            <a:pPr>
              <a:spcBef>
                <a:spcPts val="0"/>
              </a:spcBef>
            </a:pPr>
            <a:endParaRPr lang="en-US" sz="1800" b="1" dirty="0">
              <a:solidFill>
                <a:schemeClr val="tx1"/>
              </a:solidFill>
              <a:latin typeface="Arial" pitchFamily="34" charset="0"/>
              <a:cs typeface="Arial" pitchFamily="34" charset="0"/>
            </a:endParaRPr>
          </a:p>
          <a:p>
            <a:pPr>
              <a:spcBef>
                <a:spcPts val="0"/>
              </a:spcBef>
            </a:pPr>
            <a:r>
              <a:rPr lang="en-US" sz="1800" b="1" dirty="0">
                <a:solidFill>
                  <a:schemeClr val="tx1"/>
                </a:solidFill>
                <a:latin typeface="Arial" pitchFamily="34" charset="0"/>
                <a:cs typeface="Arial" pitchFamily="34" charset="0"/>
              </a:rPr>
              <a:t>  The workings of the tool are described here, and worksheets to apply the tool are provided on the CD-ROM. </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971800" y="1828800"/>
            <a:ext cx="3200400" cy="533400"/>
          </a:xfrm>
        </p:spPr>
        <p:txBody>
          <a:bodyPr>
            <a:normAutofit/>
          </a:bodyPr>
          <a:lstStyle/>
          <a:p>
            <a:pPr algn="ctr"/>
            <a:r>
              <a:rPr lang="en-US" b="1" dirty="0" smtClean="0">
                <a:latin typeface="Arial" pitchFamily="34" charset="0"/>
                <a:cs typeface="Arial" pitchFamily="34" charset="0"/>
              </a:rPr>
              <a:t>Create a Vision</a:t>
            </a:r>
            <a:endParaRPr lang="en-US" b="1" dirty="0">
              <a:latin typeface="Arial" pitchFamily="34" charset="0"/>
              <a:cs typeface="Arial" pitchFamily="34" charset="0"/>
            </a:endParaRPr>
          </a:p>
        </p:txBody>
      </p:sp>
      <p:sp>
        <p:nvSpPr>
          <p:cNvPr id="7" name="Title 1"/>
          <p:cNvSpPr txBox="1">
            <a:spLocks/>
          </p:cNvSpPr>
          <p:nvPr/>
        </p:nvSpPr>
        <p:spPr>
          <a:xfrm>
            <a:off x="3788875" y="2209800"/>
            <a:ext cx="1566249"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1</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892641159"/>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Gantt Charts</a:t>
            </a:r>
            <a:endParaRPr lang="en-US" dirty="0"/>
          </a:p>
        </p:txBody>
      </p:sp>
      <p:sp>
        <p:nvSpPr>
          <p:cNvPr id="4" name="TextBox 3"/>
          <p:cNvSpPr txBox="1"/>
          <p:nvPr/>
        </p:nvSpPr>
        <p:spPr>
          <a:xfrm>
            <a:off x="152400" y="1371600"/>
            <a:ext cx="8610600" cy="338554"/>
          </a:xfrm>
          <a:prstGeom prst="rect">
            <a:avLst/>
          </a:prstGeom>
          <a:noFill/>
        </p:spPr>
        <p:txBody>
          <a:bodyPr wrap="square" rtlCol="0">
            <a:spAutoFit/>
          </a:bodyPr>
          <a:lstStyle/>
          <a:p>
            <a:pPr>
              <a:spcBef>
                <a:spcPts val="1200"/>
              </a:spcBef>
            </a:pPr>
            <a:r>
              <a:rPr lang="en-US" sz="1600" dirty="0">
                <a:latin typeface="+mj-lt"/>
              </a:rPr>
              <a:t>Gantt charts indicate start and end dates for each work activity in an intuitive visual way</a:t>
            </a:r>
            <a:endParaRPr lang="en-US" sz="1600" dirty="0" smtClean="0">
              <a:latin typeface="+mj-lt"/>
            </a:endParaRPr>
          </a:p>
        </p:txBody>
      </p:sp>
      <p:pic>
        <p:nvPicPr>
          <p:cNvPr id="23" name="Picture 22"/>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828800"/>
            <a:ext cx="6629400" cy="4114800"/>
          </a:xfrm>
          <a:prstGeom prst="rect">
            <a:avLst/>
          </a:prstGeom>
          <a:noFill/>
          <a:ln>
            <a:noFill/>
          </a:ln>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Organize a Project</a:t>
            </a:r>
            <a:endParaRPr lang="en-US" sz="1400" b="1" dirty="0">
              <a:latin typeface="+mj-lt"/>
            </a:endParaRPr>
          </a:p>
        </p:txBody>
      </p:sp>
    </p:spTree>
    <p:extLst>
      <p:ext uri="{BB962C8B-B14F-4D97-AF65-F5344CB8AC3E}">
        <p14:creationId xmlns:p14="http://schemas.microsoft.com/office/powerpoint/2010/main" val="1888935384"/>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fontScale="90000"/>
          </a:bodyPr>
          <a:lstStyle/>
          <a:p>
            <a:r>
              <a:rPr lang="en-US" b="1" i="1" dirty="0" smtClean="0"/>
              <a:t>PERT Charts / Critical Path Method (CPM)</a:t>
            </a:r>
            <a:endParaRPr lang="en-US" b="1" i="1" dirty="0"/>
          </a:p>
        </p:txBody>
      </p:sp>
      <p:sp>
        <p:nvSpPr>
          <p:cNvPr id="4" name="TextBox 3"/>
          <p:cNvSpPr txBox="1"/>
          <p:nvPr/>
        </p:nvSpPr>
        <p:spPr>
          <a:xfrm>
            <a:off x="152400" y="1371600"/>
            <a:ext cx="8534400" cy="584775"/>
          </a:xfrm>
          <a:prstGeom prst="rect">
            <a:avLst/>
          </a:prstGeom>
          <a:noFill/>
        </p:spPr>
        <p:txBody>
          <a:bodyPr wrap="square" rtlCol="0">
            <a:spAutoFit/>
          </a:bodyPr>
          <a:lstStyle/>
          <a:p>
            <a:pPr>
              <a:spcBef>
                <a:spcPts val="1200"/>
              </a:spcBef>
            </a:pPr>
            <a:r>
              <a:rPr lang="en-US" sz="1600" dirty="0">
                <a:latin typeface="+mj-lt"/>
              </a:rPr>
              <a:t>PERT Charts focus on the critical path to clarify the impact of a schedule change on the overall project schedule</a:t>
            </a:r>
            <a:endParaRPr lang="en-US" sz="1400" dirty="0">
              <a:latin typeface="+mj-lt"/>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828800"/>
            <a:ext cx="6629400" cy="4343400"/>
          </a:xfrm>
          <a:prstGeom prst="rect">
            <a:avLst/>
          </a:prstGeom>
          <a:noFill/>
        </p:spPr>
      </p:pic>
      <p:sp>
        <p:nvSpPr>
          <p:cNvPr id="6" name="TextBox 5"/>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Organize a Project</a:t>
            </a:r>
            <a:endParaRPr lang="en-US" sz="1400" b="1" dirty="0">
              <a:latin typeface="+mj-lt"/>
            </a:endParaRPr>
          </a:p>
        </p:txBody>
      </p:sp>
    </p:spTree>
    <p:extLst>
      <p:ext uri="{BB962C8B-B14F-4D97-AF65-F5344CB8AC3E}">
        <p14:creationId xmlns:p14="http://schemas.microsoft.com/office/powerpoint/2010/main" val="3083879675"/>
      </p:ext>
    </p:extLst>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a:bodyPr>
          <a:lstStyle/>
          <a:p>
            <a:r>
              <a:rPr lang="en-US" dirty="0" smtClean="0"/>
              <a:t>Business Case for Action</a:t>
            </a:r>
            <a:endParaRPr lang="en-US" b="1" i="1" dirty="0"/>
          </a:p>
        </p:txBody>
      </p:sp>
      <p:sp>
        <p:nvSpPr>
          <p:cNvPr id="4" name="TextBox 3"/>
          <p:cNvSpPr txBox="1"/>
          <p:nvPr/>
        </p:nvSpPr>
        <p:spPr>
          <a:xfrm>
            <a:off x="152400" y="1371600"/>
            <a:ext cx="8458200" cy="1231106"/>
          </a:xfrm>
          <a:prstGeom prst="rect">
            <a:avLst/>
          </a:prstGeom>
          <a:noFill/>
        </p:spPr>
        <p:txBody>
          <a:bodyPr wrap="square" rtlCol="0">
            <a:spAutoFit/>
          </a:bodyPr>
          <a:lstStyle/>
          <a:p>
            <a:pPr>
              <a:spcBef>
                <a:spcPts val="1200"/>
              </a:spcBef>
            </a:pPr>
            <a:r>
              <a:rPr lang="en-US" sz="1600" dirty="0">
                <a:latin typeface="+mj-lt"/>
              </a:rPr>
              <a:t>A sound business case will ensure that an investment makes financial sense (is affordable and a reasonable application of the organization's funds</a:t>
            </a:r>
            <a:r>
              <a:rPr lang="en-US" sz="1600" dirty="0" smtClean="0">
                <a:latin typeface="+mj-lt"/>
              </a:rPr>
              <a:t>)</a:t>
            </a:r>
          </a:p>
          <a:p>
            <a:pPr>
              <a:spcBef>
                <a:spcPts val="1200"/>
              </a:spcBef>
            </a:pPr>
            <a:r>
              <a:rPr lang="en-US" sz="1600" dirty="0" smtClean="0">
                <a:latin typeface="+mj-lt"/>
              </a:rPr>
              <a:t>This </a:t>
            </a:r>
            <a:r>
              <a:rPr lang="en-US" sz="1600" dirty="0">
                <a:latin typeface="+mj-lt"/>
              </a:rPr>
              <a:t>is important for the initial decision to proceed and also, as a project progresses, for maintaining focus on why the project is important</a:t>
            </a:r>
            <a:endParaRPr lang="en-US" sz="1400" dirty="0">
              <a:latin typeface="+mj-lt"/>
            </a:endParaRP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Organize a Project</a:t>
            </a:r>
            <a:endParaRPr lang="en-US" sz="1400" b="1" dirty="0">
              <a:latin typeface="+mj-lt"/>
            </a:endParaRPr>
          </a:p>
        </p:txBody>
      </p:sp>
    </p:spTree>
    <p:extLst>
      <p:ext uri="{BB962C8B-B14F-4D97-AF65-F5344CB8AC3E}">
        <p14:creationId xmlns:p14="http://schemas.microsoft.com/office/powerpoint/2010/main" val="2494137208"/>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2"/>
          <p:cNvSpPr>
            <a:spLocks noGrp="1"/>
          </p:cNvSpPr>
          <p:nvPr>
            <p:ph type="subTitle" idx="1"/>
          </p:nvPr>
        </p:nvSpPr>
        <p:spPr>
          <a:xfrm>
            <a:off x="1276350" y="2743200"/>
            <a:ext cx="6591301" cy="1372258"/>
          </a:xfrm>
        </p:spPr>
        <p:txBody>
          <a:bodyPr vert="horz" lIns="91440" tIns="45720" rIns="91440" bIns="45720" rtlCol="0">
            <a:noAutofit/>
          </a:bodyPr>
          <a:lstStyle/>
          <a:p>
            <a:pPr>
              <a:spcBef>
                <a:spcPts val="0"/>
              </a:spcBef>
              <a:buFont typeface="Arial" pitchFamily="34" charset="0"/>
            </a:pPr>
            <a:r>
              <a:rPr lang="en-US" sz="1800" b="1" dirty="0">
                <a:solidFill>
                  <a:schemeClr val="tx1"/>
                </a:solidFill>
                <a:latin typeface="Arial" pitchFamily="34" charset="0"/>
                <a:cs typeface="Arial" pitchFamily="34" charset="0"/>
              </a:rPr>
              <a:t>When you want to really understand a process-driven problem, create an ‘As Is’ </a:t>
            </a:r>
            <a:r>
              <a:rPr lang="en-US" sz="1800" b="1" dirty="0" smtClean="0">
                <a:solidFill>
                  <a:schemeClr val="tx1"/>
                </a:solidFill>
                <a:latin typeface="Arial" pitchFamily="34" charset="0"/>
                <a:cs typeface="Arial" pitchFamily="34" charset="0"/>
              </a:rPr>
              <a:t>map</a:t>
            </a:r>
          </a:p>
          <a:p>
            <a:pPr>
              <a:spcBef>
                <a:spcPts val="0"/>
              </a:spcBef>
              <a:buFont typeface="Arial" pitchFamily="34" charset="0"/>
            </a:pPr>
            <a:endParaRPr lang="en-US" sz="1800" b="1" dirty="0">
              <a:solidFill>
                <a:schemeClr val="tx1"/>
              </a:solidFill>
              <a:latin typeface="Arial" pitchFamily="34" charset="0"/>
              <a:cs typeface="Arial" pitchFamily="34" charset="0"/>
            </a:endParaRPr>
          </a:p>
          <a:p>
            <a:pPr>
              <a:spcBef>
                <a:spcPts val="0"/>
              </a:spcBef>
              <a:buFont typeface="Arial" pitchFamily="34" charset="0"/>
            </a:pPr>
            <a:r>
              <a:rPr lang="en-US" sz="1800" b="1" dirty="0" smtClean="0">
                <a:solidFill>
                  <a:schemeClr val="tx1"/>
                </a:solidFill>
                <a:latin typeface="Arial" pitchFamily="34" charset="0"/>
                <a:cs typeface="Arial" pitchFamily="34" charset="0"/>
              </a:rPr>
              <a:t>When </a:t>
            </a:r>
            <a:r>
              <a:rPr lang="en-US" sz="1800" b="1" dirty="0">
                <a:solidFill>
                  <a:schemeClr val="tx1"/>
                </a:solidFill>
                <a:latin typeface="Arial" pitchFamily="34" charset="0"/>
                <a:cs typeface="Arial" pitchFamily="34" charset="0"/>
              </a:rPr>
              <a:t>you want to really fix it, create a well thought out “To Be’ map</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a:xfrm>
            <a:off x="1276350" y="1587253"/>
            <a:ext cx="6591300" cy="622548"/>
          </a:xfrm>
        </p:spPr>
        <p:txBody>
          <a:bodyPr rtlCol="0">
            <a:normAutofit/>
          </a:bodyPr>
          <a:lstStyle/>
          <a:p>
            <a:pPr algn="ctr" fontAlgn="auto">
              <a:spcAft>
                <a:spcPts val="0"/>
              </a:spcAft>
              <a:defRPr/>
            </a:pPr>
            <a:r>
              <a:rPr lang="en-US" b="1" dirty="0"/>
              <a:t>Map It and Understand </a:t>
            </a:r>
            <a:r>
              <a:rPr lang="en-US" b="1" dirty="0" smtClean="0"/>
              <a:t>It</a:t>
            </a:r>
            <a:endParaRPr lang="en-US" b="1" dirty="0"/>
          </a:p>
        </p:txBody>
      </p:sp>
      <p:sp>
        <p:nvSpPr>
          <p:cNvPr id="3079" name="Title 1"/>
          <p:cNvSpPr txBox="1">
            <a:spLocks/>
          </p:cNvSpPr>
          <p:nvPr/>
        </p:nvSpPr>
        <p:spPr bwMode="auto">
          <a:xfrm>
            <a:off x="1276349" y="2057400"/>
            <a:ext cx="6591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algn="ctr"/>
            <a:r>
              <a:rPr lang="en-US" b="1" dirty="0">
                <a:latin typeface="Arial" charset="0"/>
              </a:rPr>
              <a:t>Chapter </a:t>
            </a:r>
            <a:r>
              <a:rPr lang="en-US" b="1" dirty="0" smtClean="0">
                <a:latin typeface="Arial" charset="0"/>
              </a:rPr>
              <a:t>7</a:t>
            </a:r>
            <a:endParaRPr lang="en-US" b="1" dirty="0">
              <a:latin typeface="Arial" charset="0"/>
            </a:endParaRPr>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1628275638"/>
      </p:ext>
    </p:extLst>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ctrTitle"/>
          </p:nvPr>
        </p:nvSpPr>
        <p:spPr>
          <a:xfrm>
            <a:off x="88900" y="304800"/>
            <a:ext cx="6754813" cy="914400"/>
          </a:xfrm>
        </p:spPr>
        <p:txBody>
          <a:bodyPr/>
          <a:lstStyle/>
          <a:p>
            <a:r>
              <a:rPr lang="en-US" smtClean="0">
                <a:latin typeface="Arial" charset="0"/>
                <a:cs typeface="Arial" charset="0"/>
              </a:rPr>
              <a:t>About Process Mapping</a:t>
            </a:r>
          </a:p>
        </p:txBody>
      </p:sp>
      <p:sp>
        <p:nvSpPr>
          <p:cNvPr id="2" name="TextBox 1"/>
          <p:cNvSpPr txBox="1"/>
          <p:nvPr/>
        </p:nvSpPr>
        <p:spPr>
          <a:xfrm>
            <a:off x="304800" y="1490663"/>
            <a:ext cx="8458200" cy="584200"/>
          </a:xfrm>
          <a:prstGeom prst="rect">
            <a:avLst/>
          </a:prstGeom>
          <a:noFill/>
        </p:spPr>
        <p:txBody>
          <a:bodyPr>
            <a:spAutoFit/>
          </a:bodyPr>
          <a:lstStyle/>
          <a:p>
            <a:pPr fontAlgn="auto">
              <a:spcBef>
                <a:spcPts val="0"/>
              </a:spcBef>
              <a:spcAft>
                <a:spcPts val="0"/>
              </a:spcAft>
              <a:defRPr/>
            </a:pPr>
            <a:r>
              <a:rPr lang="en-US" sz="1600" dirty="0">
                <a:latin typeface="+mj-lt"/>
                <a:cs typeface="+mn-cs"/>
              </a:rPr>
              <a:t>Many performance issues stem from weak processes of all types, and relatively few from incompetent or negligent individuals</a:t>
            </a: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Map It and Understand It</a:t>
            </a:r>
            <a:endParaRPr lang="en-US" sz="1400" b="1" dirty="0">
              <a:latin typeface="+mj-lt"/>
            </a:endParaRPr>
          </a:p>
        </p:txBody>
      </p:sp>
      <p:grpSp>
        <p:nvGrpSpPr>
          <p:cNvPr id="6" name="Group 5"/>
          <p:cNvGrpSpPr/>
          <p:nvPr/>
        </p:nvGrpSpPr>
        <p:grpSpPr>
          <a:xfrm>
            <a:off x="685800" y="2286000"/>
            <a:ext cx="7958667" cy="3545499"/>
            <a:chOff x="-254000" y="1100666"/>
            <a:chExt cx="7958667" cy="3545499"/>
          </a:xfrm>
        </p:grpSpPr>
        <p:grpSp>
          <p:nvGrpSpPr>
            <p:cNvPr id="7" name="Group 6"/>
            <p:cNvGrpSpPr/>
            <p:nvPr/>
          </p:nvGrpSpPr>
          <p:grpSpPr>
            <a:xfrm>
              <a:off x="1490133" y="1100666"/>
              <a:ext cx="6214534" cy="1185333"/>
              <a:chOff x="364066" y="838200"/>
              <a:chExt cx="6214534" cy="1447800"/>
            </a:xfrm>
          </p:grpSpPr>
          <p:grpSp>
            <p:nvGrpSpPr>
              <p:cNvPr id="94" name="Group 93"/>
              <p:cNvGrpSpPr/>
              <p:nvPr/>
            </p:nvGrpSpPr>
            <p:grpSpPr>
              <a:xfrm>
                <a:off x="4838700" y="838200"/>
                <a:ext cx="1739900" cy="1447800"/>
                <a:chOff x="4838700" y="838200"/>
                <a:chExt cx="1739900" cy="1447800"/>
              </a:xfrm>
            </p:grpSpPr>
            <p:sp>
              <p:nvSpPr>
                <p:cNvPr id="105" name="Pentagon 104"/>
                <p:cNvSpPr/>
                <p:nvPr/>
              </p:nvSpPr>
              <p:spPr>
                <a:xfrm>
                  <a:off x="4838700" y="838200"/>
                  <a:ext cx="1701800" cy="1447800"/>
                </a:xfrm>
                <a:prstGeom prst="homePlate">
                  <a:avLst>
                    <a:gd name="adj" fmla="val 29825"/>
                  </a:avLst>
                </a:prstGeom>
                <a:solidFill>
                  <a:schemeClr val="bg1"/>
                </a:solidFill>
                <a:ln w="12700" cmpd="sng">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342900"/>
                  <a:endParaRPr lang="en-US" sz="1100" b="1" dirty="0">
                    <a:solidFill>
                      <a:schemeClr val="tx1"/>
                    </a:solidFill>
                    <a:latin typeface="+mj-lt"/>
                    <a:cs typeface="Arial"/>
                  </a:endParaRPr>
                </a:p>
              </p:txBody>
            </p:sp>
            <p:sp>
              <p:nvSpPr>
                <p:cNvPr id="106" name="Pentagon 105"/>
                <p:cNvSpPr/>
                <p:nvPr/>
              </p:nvSpPr>
              <p:spPr>
                <a:xfrm>
                  <a:off x="5321300" y="965200"/>
                  <a:ext cx="1257300" cy="1079500"/>
                </a:xfrm>
                <a:prstGeom prst="homePlate">
                  <a:avLst>
                    <a:gd name="adj" fmla="val 0"/>
                  </a:avLst>
                </a:prstGeom>
                <a:no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b="1" dirty="0" smtClean="0">
                      <a:solidFill>
                        <a:schemeClr val="tx1"/>
                      </a:solidFill>
                      <a:latin typeface="+mj-lt"/>
                      <a:cs typeface="Arial"/>
                    </a:rPr>
                    <a:t>Collect Payment &amp; Continuously Improve</a:t>
                  </a:r>
                  <a:endParaRPr lang="en-US" sz="1100" b="1" dirty="0">
                    <a:solidFill>
                      <a:schemeClr val="tx1"/>
                    </a:solidFill>
                    <a:latin typeface="+mj-lt"/>
                    <a:cs typeface="Arial"/>
                  </a:endParaRPr>
                </a:p>
              </p:txBody>
            </p:sp>
          </p:grpSp>
          <p:grpSp>
            <p:nvGrpSpPr>
              <p:cNvPr id="95" name="Group 94"/>
              <p:cNvGrpSpPr/>
              <p:nvPr/>
            </p:nvGrpSpPr>
            <p:grpSpPr>
              <a:xfrm>
                <a:off x="3657600" y="838200"/>
                <a:ext cx="1866900" cy="1447800"/>
                <a:chOff x="4838700" y="838200"/>
                <a:chExt cx="1866900" cy="1447800"/>
              </a:xfrm>
            </p:grpSpPr>
            <p:sp>
              <p:nvSpPr>
                <p:cNvPr id="103" name="Pentagon 102"/>
                <p:cNvSpPr/>
                <p:nvPr/>
              </p:nvSpPr>
              <p:spPr>
                <a:xfrm>
                  <a:off x="4838700" y="838200"/>
                  <a:ext cx="1701800" cy="1447800"/>
                </a:xfrm>
                <a:prstGeom prst="homePlate">
                  <a:avLst>
                    <a:gd name="adj" fmla="val 29825"/>
                  </a:avLst>
                </a:prstGeom>
                <a:solidFill>
                  <a:schemeClr val="bg1"/>
                </a:solidFill>
                <a:ln w="12700" cmpd="sng">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342900"/>
                  <a:endParaRPr lang="en-US" sz="1100" b="1" dirty="0">
                    <a:solidFill>
                      <a:schemeClr val="tx1"/>
                    </a:solidFill>
                    <a:latin typeface="+mj-lt"/>
                    <a:cs typeface="Arial"/>
                  </a:endParaRPr>
                </a:p>
              </p:txBody>
            </p:sp>
            <p:sp>
              <p:nvSpPr>
                <p:cNvPr id="104" name="Pentagon 103"/>
                <p:cNvSpPr/>
                <p:nvPr/>
              </p:nvSpPr>
              <p:spPr>
                <a:xfrm>
                  <a:off x="5448300" y="965200"/>
                  <a:ext cx="1257300" cy="1079500"/>
                </a:xfrm>
                <a:prstGeom prst="homePlate">
                  <a:avLst>
                    <a:gd name="adj" fmla="val 0"/>
                  </a:avLst>
                </a:prstGeom>
                <a:no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b="1" dirty="0" smtClean="0">
                      <a:solidFill>
                        <a:schemeClr val="tx1"/>
                      </a:solidFill>
                      <a:latin typeface="+mj-lt"/>
                      <a:cs typeface="Arial"/>
                    </a:rPr>
                    <a:t>Deliver Products &amp; Services</a:t>
                  </a:r>
                  <a:endParaRPr lang="en-US" sz="1100" b="1" dirty="0">
                    <a:solidFill>
                      <a:schemeClr val="tx1"/>
                    </a:solidFill>
                    <a:latin typeface="+mj-lt"/>
                    <a:cs typeface="Arial"/>
                  </a:endParaRPr>
                </a:p>
              </p:txBody>
            </p:sp>
          </p:grpSp>
          <p:grpSp>
            <p:nvGrpSpPr>
              <p:cNvPr id="96" name="Group 95"/>
              <p:cNvGrpSpPr/>
              <p:nvPr/>
            </p:nvGrpSpPr>
            <p:grpSpPr>
              <a:xfrm>
                <a:off x="2552700" y="838200"/>
                <a:ext cx="1866900" cy="1447800"/>
                <a:chOff x="4838700" y="838200"/>
                <a:chExt cx="1866900" cy="1447800"/>
              </a:xfrm>
            </p:grpSpPr>
            <p:sp>
              <p:nvSpPr>
                <p:cNvPr id="101" name="Pentagon 100"/>
                <p:cNvSpPr/>
                <p:nvPr/>
              </p:nvSpPr>
              <p:spPr>
                <a:xfrm>
                  <a:off x="4838700" y="838200"/>
                  <a:ext cx="1701800" cy="1447800"/>
                </a:xfrm>
                <a:prstGeom prst="homePlate">
                  <a:avLst>
                    <a:gd name="adj" fmla="val 29825"/>
                  </a:avLst>
                </a:prstGeom>
                <a:solidFill>
                  <a:schemeClr val="bg1"/>
                </a:solidFill>
                <a:ln w="12700" cmpd="sng">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342900"/>
                  <a:endParaRPr lang="en-US" sz="1100" b="1" dirty="0">
                    <a:solidFill>
                      <a:schemeClr val="tx1"/>
                    </a:solidFill>
                    <a:latin typeface="+mj-lt"/>
                    <a:cs typeface="Arial"/>
                  </a:endParaRPr>
                </a:p>
              </p:txBody>
            </p:sp>
            <p:sp>
              <p:nvSpPr>
                <p:cNvPr id="102" name="Pentagon 101"/>
                <p:cNvSpPr/>
                <p:nvPr/>
              </p:nvSpPr>
              <p:spPr>
                <a:xfrm>
                  <a:off x="5448300" y="965200"/>
                  <a:ext cx="1257300" cy="1079500"/>
                </a:xfrm>
                <a:prstGeom prst="homePlate">
                  <a:avLst>
                    <a:gd name="adj" fmla="val 0"/>
                  </a:avLst>
                </a:prstGeom>
                <a:no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b="1" dirty="0" smtClean="0">
                      <a:solidFill>
                        <a:schemeClr val="tx1"/>
                      </a:solidFill>
                      <a:latin typeface="+mj-lt"/>
                      <a:cs typeface="Arial"/>
                    </a:rPr>
                    <a:t>Produce</a:t>
                  </a:r>
                </a:p>
                <a:p>
                  <a:r>
                    <a:rPr lang="en-US" sz="1100" b="1" dirty="0" smtClean="0">
                      <a:solidFill>
                        <a:schemeClr val="tx1"/>
                      </a:solidFill>
                      <a:latin typeface="+mj-lt"/>
                      <a:cs typeface="Arial"/>
                    </a:rPr>
                    <a:t>Products &amp; Services</a:t>
                  </a:r>
                  <a:endParaRPr lang="en-US" sz="1100" b="1" dirty="0">
                    <a:solidFill>
                      <a:schemeClr val="tx1"/>
                    </a:solidFill>
                    <a:latin typeface="+mj-lt"/>
                    <a:cs typeface="Arial"/>
                  </a:endParaRPr>
                </a:p>
              </p:txBody>
            </p:sp>
          </p:grpSp>
          <p:grpSp>
            <p:nvGrpSpPr>
              <p:cNvPr id="97" name="Group 96"/>
              <p:cNvGrpSpPr/>
              <p:nvPr/>
            </p:nvGrpSpPr>
            <p:grpSpPr>
              <a:xfrm>
                <a:off x="1422400" y="838200"/>
                <a:ext cx="1866900" cy="1447800"/>
                <a:chOff x="4838700" y="838200"/>
                <a:chExt cx="1866900" cy="1447800"/>
              </a:xfrm>
            </p:grpSpPr>
            <p:sp>
              <p:nvSpPr>
                <p:cNvPr id="99" name="Pentagon 98"/>
                <p:cNvSpPr/>
                <p:nvPr/>
              </p:nvSpPr>
              <p:spPr>
                <a:xfrm>
                  <a:off x="4838700" y="838200"/>
                  <a:ext cx="1701800" cy="1447800"/>
                </a:xfrm>
                <a:prstGeom prst="homePlate">
                  <a:avLst>
                    <a:gd name="adj" fmla="val 29825"/>
                  </a:avLst>
                </a:prstGeom>
                <a:solidFill>
                  <a:schemeClr val="bg1"/>
                </a:solidFill>
                <a:ln w="12700" cmpd="sng">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342900"/>
                  <a:endParaRPr lang="en-US" sz="1100" b="1" dirty="0">
                    <a:solidFill>
                      <a:schemeClr val="tx1"/>
                    </a:solidFill>
                    <a:latin typeface="+mj-lt"/>
                    <a:cs typeface="Arial"/>
                  </a:endParaRPr>
                </a:p>
              </p:txBody>
            </p:sp>
            <p:sp>
              <p:nvSpPr>
                <p:cNvPr id="100" name="Pentagon 99"/>
                <p:cNvSpPr/>
                <p:nvPr/>
              </p:nvSpPr>
              <p:spPr>
                <a:xfrm>
                  <a:off x="5448300" y="965200"/>
                  <a:ext cx="1257300" cy="1079500"/>
                </a:xfrm>
                <a:prstGeom prst="homePlate">
                  <a:avLst>
                    <a:gd name="adj" fmla="val 0"/>
                  </a:avLst>
                </a:prstGeom>
                <a:no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b="1" dirty="0" smtClean="0">
                      <a:solidFill>
                        <a:schemeClr val="tx1"/>
                      </a:solidFill>
                      <a:latin typeface="+mj-lt"/>
                      <a:cs typeface="Arial"/>
                    </a:rPr>
                    <a:t>Procure Materials &amp; Services for Sale</a:t>
                  </a:r>
                  <a:endParaRPr lang="en-US" sz="1100" b="1" dirty="0">
                    <a:solidFill>
                      <a:schemeClr val="tx1"/>
                    </a:solidFill>
                    <a:latin typeface="+mj-lt"/>
                    <a:cs typeface="Arial"/>
                  </a:endParaRPr>
                </a:p>
              </p:txBody>
            </p:sp>
          </p:grpSp>
          <p:sp>
            <p:nvSpPr>
              <p:cNvPr id="98" name="Pentagon 97"/>
              <p:cNvSpPr/>
              <p:nvPr/>
            </p:nvSpPr>
            <p:spPr>
              <a:xfrm>
                <a:off x="364066" y="838200"/>
                <a:ext cx="1566333" cy="1447800"/>
              </a:xfrm>
              <a:prstGeom prst="homePlate">
                <a:avLst>
                  <a:gd name="adj" fmla="val 29825"/>
                </a:avLst>
              </a:prstGeom>
              <a:solidFill>
                <a:schemeClr val="bg1"/>
              </a:solidFill>
              <a:ln w="12700" cmpd="sng">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b="1" dirty="0" smtClean="0">
                    <a:solidFill>
                      <a:schemeClr val="tx1"/>
                    </a:solidFill>
                    <a:latin typeface="+mj-lt"/>
                    <a:cs typeface="Arial"/>
                  </a:rPr>
                  <a:t>Generate Demand for Products and Services</a:t>
                </a:r>
                <a:endParaRPr lang="en-US" sz="1100" b="1" dirty="0">
                  <a:solidFill>
                    <a:schemeClr val="tx1"/>
                  </a:solidFill>
                  <a:latin typeface="+mj-lt"/>
                  <a:cs typeface="Arial"/>
                </a:endParaRPr>
              </a:p>
            </p:txBody>
          </p:sp>
        </p:grpSp>
        <p:grpSp>
          <p:nvGrpSpPr>
            <p:cNvPr id="8" name="Group 7"/>
            <p:cNvGrpSpPr/>
            <p:nvPr/>
          </p:nvGrpSpPr>
          <p:grpSpPr>
            <a:xfrm>
              <a:off x="-254000" y="2501900"/>
              <a:ext cx="7598833" cy="483153"/>
              <a:chOff x="-254000" y="2501900"/>
              <a:chExt cx="7598833" cy="516466"/>
            </a:xfrm>
          </p:grpSpPr>
          <p:cxnSp>
            <p:nvCxnSpPr>
              <p:cNvPr id="77" name="Straight Connector 76"/>
              <p:cNvCxnSpPr/>
              <p:nvPr/>
            </p:nvCxnSpPr>
            <p:spPr>
              <a:xfrm>
                <a:off x="1449917" y="2501900"/>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a:off x="1452033" y="2755900"/>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a:off x="3886200"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a:off x="5063067"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p:nvCxnSpPr>
            <p:spPr>
              <a:xfrm>
                <a:off x="6155267" y="2527301"/>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a:off x="7344833"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a:off x="2692400" y="2510367"/>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a:off x="1449917" y="2751666"/>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85" name="Group 84"/>
              <p:cNvGrpSpPr/>
              <p:nvPr/>
            </p:nvGrpSpPr>
            <p:grpSpPr>
              <a:xfrm>
                <a:off x="-254000" y="2501900"/>
                <a:ext cx="1744134" cy="503766"/>
                <a:chOff x="0" y="2501900"/>
                <a:chExt cx="1490133" cy="503766"/>
              </a:xfrm>
            </p:grpSpPr>
            <p:sp>
              <p:nvSpPr>
                <p:cNvPr id="92" name="Rectangle 91"/>
                <p:cNvSpPr/>
                <p:nvPr/>
              </p:nvSpPr>
              <p:spPr>
                <a:xfrm>
                  <a:off x="0" y="2501900"/>
                  <a:ext cx="1490133" cy="254000"/>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People &amp; Skills</a:t>
                  </a:r>
                  <a:endParaRPr lang="en-US" sz="1100" dirty="0">
                    <a:solidFill>
                      <a:srgbClr val="000000"/>
                    </a:solidFill>
                    <a:latin typeface="+mj-lt"/>
                  </a:endParaRPr>
                </a:p>
              </p:txBody>
            </p:sp>
            <p:sp>
              <p:nvSpPr>
                <p:cNvPr id="93" name="Rectangle 92"/>
                <p:cNvSpPr/>
                <p:nvPr/>
              </p:nvSpPr>
              <p:spPr>
                <a:xfrm>
                  <a:off x="0" y="2751666"/>
                  <a:ext cx="1490133" cy="254000"/>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Roles &amp; Responsibilities</a:t>
                  </a:r>
                  <a:endParaRPr lang="en-US" sz="1100" dirty="0">
                    <a:solidFill>
                      <a:srgbClr val="000000"/>
                    </a:solidFill>
                    <a:latin typeface="+mj-lt"/>
                  </a:endParaRPr>
                </a:p>
              </p:txBody>
            </p:sp>
          </p:grpSp>
          <p:cxnSp>
            <p:nvCxnSpPr>
              <p:cNvPr id="86" name="Straight Connector 85"/>
              <p:cNvCxnSpPr/>
              <p:nvPr/>
            </p:nvCxnSpPr>
            <p:spPr>
              <a:xfrm>
                <a:off x="1452033" y="3005666"/>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7" name="Straight Connector 86"/>
              <p:cNvCxnSpPr/>
              <p:nvPr/>
            </p:nvCxnSpPr>
            <p:spPr>
              <a:xfrm>
                <a:off x="3886200"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8" name="Straight Connector 87"/>
              <p:cNvCxnSpPr/>
              <p:nvPr/>
            </p:nvCxnSpPr>
            <p:spPr>
              <a:xfrm>
                <a:off x="5063067"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9" name="Straight Connector 88"/>
              <p:cNvCxnSpPr/>
              <p:nvPr/>
            </p:nvCxnSpPr>
            <p:spPr>
              <a:xfrm>
                <a:off x="6155267" y="2777067"/>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a:off x="7344833"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1" name="Straight Connector 90"/>
              <p:cNvCxnSpPr/>
              <p:nvPr/>
            </p:nvCxnSpPr>
            <p:spPr>
              <a:xfrm>
                <a:off x="2692400" y="2760133"/>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9" name="Group 8"/>
            <p:cNvGrpSpPr/>
            <p:nvPr/>
          </p:nvGrpSpPr>
          <p:grpSpPr>
            <a:xfrm>
              <a:off x="-254000" y="3122165"/>
              <a:ext cx="7598833" cy="249498"/>
              <a:chOff x="-120650" y="4785865"/>
              <a:chExt cx="7598833" cy="249498"/>
            </a:xfrm>
          </p:grpSpPr>
          <p:cxnSp>
            <p:nvCxnSpPr>
              <p:cNvPr id="68" name="Straight Connector 67"/>
              <p:cNvCxnSpPr/>
              <p:nvPr/>
            </p:nvCxnSpPr>
            <p:spPr>
              <a:xfrm>
                <a:off x="1583267" y="4785865"/>
                <a:ext cx="5892800" cy="118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1585383" y="5023482"/>
                <a:ext cx="5892800" cy="118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4019550" y="4797746"/>
                <a:ext cx="0" cy="22573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a:off x="5196417" y="4797746"/>
                <a:ext cx="0" cy="22573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a:off x="6288617" y="4809628"/>
                <a:ext cx="0" cy="22573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a:off x="7478183" y="4797746"/>
                <a:ext cx="0" cy="22573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a:off x="2825750" y="4793786"/>
                <a:ext cx="0" cy="22573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1583267" y="5019521"/>
                <a:ext cx="5892800" cy="118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76" name="Rectangle 75"/>
              <p:cNvSpPr/>
              <p:nvPr/>
            </p:nvSpPr>
            <p:spPr>
              <a:xfrm>
                <a:off x="-120650" y="4785865"/>
                <a:ext cx="1744134"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Costs &amp; Inventories</a:t>
                </a:r>
                <a:endParaRPr lang="en-US" sz="1100" dirty="0">
                  <a:solidFill>
                    <a:srgbClr val="000000"/>
                  </a:solidFill>
                  <a:latin typeface="+mj-lt"/>
                </a:endParaRPr>
              </a:p>
            </p:txBody>
          </p:sp>
        </p:grpSp>
        <p:grpSp>
          <p:nvGrpSpPr>
            <p:cNvPr id="10" name="Group 9"/>
            <p:cNvGrpSpPr/>
            <p:nvPr/>
          </p:nvGrpSpPr>
          <p:grpSpPr>
            <a:xfrm>
              <a:off x="-254000" y="4163012"/>
              <a:ext cx="7598833" cy="483153"/>
              <a:chOff x="-254000" y="2501900"/>
              <a:chExt cx="7598833" cy="516466"/>
            </a:xfrm>
          </p:grpSpPr>
          <p:cxnSp>
            <p:nvCxnSpPr>
              <p:cNvPr id="51" name="Straight Connector 50"/>
              <p:cNvCxnSpPr/>
              <p:nvPr/>
            </p:nvCxnSpPr>
            <p:spPr>
              <a:xfrm>
                <a:off x="1449917" y="2501900"/>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1452033" y="2755900"/>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3886200"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5063067"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6155267" y="2527301"/>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7344833"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a:off x="2692400" y="2510367"/>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a:off x="1449917" y="2751666"/>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59" name="Group 58"/>
              <p:cNvGrpSpPr/>
              <p:nvPr/>
            </p:nvGrpSpPr>
            <p:grpSpPr>
              <a:xfrm>
                <a:off x="-254000" y="2501900"/>
                <a:ext cx="1744134" cy="503766"/>
                <a:chOff x="0" y="2501900"/>
                <a:chExt cx="1490133" cy="503766"/>
              </a:xfrm>
            </p:grpSpPr>
            <p:sp>
              <p:nvSpPr>
                <p:cNvPr id="66" name="Rectangle 65"/>
                <p:cNvSpPr/>
                <p:nvPr/>
              </p:nvSpPr>
              <p:spPr>
                <a:xfrm>
                  <a:off x="0" y="2501900"/>
                  <a:ext cx="1490133" cy="254000"/>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Effectiveness Issues</a:t>
                  </a:r>
                  <a:endParaRPr lang="en-US" sz="1100" dirty="0">
                    <a:solidFill>
                      <a:srgbClr val="000000"/>
                    </a:solidFill>
                    <a:latin typeface="+mj-lt"/>
                  </a:endParaRPr>
                </a:p>
              </p:txBody>
            </p:sp>
            <p:sp>
              <p:nvSpPr>
                <p:cNvPr id="67" name="Rectangle 66"/>
                <p:cNvSpPr/>
                <p:nvPr/>
              </p:nvSpPr>
              <p:spPr>
                <a:xfrm>
                  <a:off x="0" y="2751666"/>
                  <a:ext cx="1490133" cy="254000"/>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Efficiency Issues</a:t>
                  </a:r>
                  <a:endParaRPr lang="en-US" sz="1100" dirty="0">
                    <a:solidFill>
                      <a:srgbClr val="000000"/>
                    </a:solidFill>
                    <a:latin typeface="+mj-lt"/>
                  </a:endParaRPr>
                </a:p>
              </p:txBody>
            </p:sp>
          </p:grpSp>
          <p:cxnSp>
            <p:nvCxnSpPr>
              <p:cNvPr id="60" name="Straight Connector 59"/>
              <p:cNvCxnSpPr/>
              <p:nvPr/>
            </p:nvCxnSpPr>
            <p:spPr>
              <a:xfrm>
                <a:off x="1452033" y="3005666"/>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3886200"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5063067"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6155267" y="2777067"/>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7344833"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2692400" y="2760133"/>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1" name="Group 10"/>
            <p:cNvGrpSpPr/>
            <p:nvPr/>
          </p:nvGrpSpPr>
          <p:grpSpPr>
            <a:xfrm>
              <a:off x="-254000" y="3514759"/>
              <a:ext cx="7598833" cy="483153"/>
              <a:chOff x="-254000" y="2501900"/>
              <a:chExt cx="7598833" cy="516466"/>
            </a:xfrm>
          </p:grpSpPr>
          <p:cxnSp>
            <p:nvCxnSpPr>
              <p:cNvPr id="34" name="Straight Connector 33"/>
              <p:cNvCxnSpPr/>
              <p:nvPr/>
            </p:nvCxnSpPr>
            <p:spPr>
              <a:xfrm>
                <a:off x="1449917" y="2501900"/>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1452033" y="2755900"/>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3886200"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5063067"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a:off x="6155267" y="2527301"/>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7344833"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2692400" y="2510367"/>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1449917" y="2751666"/>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42" name="Group 41"/>
              <p:cNvGrpSpPr/>
              <p:nvPr/>
            </p:nvGrpSpPr>
            <p:grpSpPr>
              <a:xfrm>
                <a:off x="-254000" y="2501900"/>
                <a:ext cx="1744134" cy="503766"/>
                <a:chOff x="0" y="2501900"/>
                <a:chExt cx="1490133" cy="503766"/>
              </a:xfrm>
            </p:grpSpPr>
            <p:sp>
              <p:nvSpPr>
                <p:cNvPr id="49" name="Rectangle 48"/>
                <p:cNvSpPr/>
                <p:nvPr/>
              </p:nvSpPr>
              <p:spPr>
                <a:xfrm>
                  <a:off x="0" y="2501900"/>
                  <a:ext cx="1490133" cy="254000"/>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Elapsed Time</a:t>
                  </a:r>
                  <a:endParaRPr lang="en-US" sz="1100" dirty="0">
                    <a:solidFill>
                      <a:srgbClr val="000000"/>
                    </a:solidFill>
                    <a:latin typeface="+mj-lt"/>
                  </a:endParaRPr>
                </a:p>
              </p:txBody>
            </p:sp>
            <p:sp>
              <p:nvSpPr>
                <p:cNvPr id="50" name="Rectangle 49"/>
                <p:cNvSpPr/>
                <p:nvPr/>
              </p:nvSpPr>
              <p:spPr>
                <a:xfrm>
                  <a:off x="0" y="2751666"/>
                  <a:ext cx="1490133" cy="254000"/>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Value Adding Time</a:t>
                  </a:r>
                  <a:endParaRPr lang="en-US" sz="1100" dirty="0">
                    <a:solidFill>
                      <a:srgbClr val="000000"/>
                    </a:solidFill>
                    <a:latin typeface="+mj-lt"/>
                  </a:endParaRPr>
                </a:p>
              </p:txBody>
            </p:sp>
          </p:grpSp>
          <p:cxnSp>
            <p:nvCxnSpPr>
              <p:cNvPr id="43" name="Straight Connector 42"/>
              <p:cNvCxnSpPr/>
              <p:nvPr/>
            </p:nvCxnSpPr>
            <p:spPr>
              <a:xfrm>
                <a:off x="1452033" y="3005666"/>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3886200"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063067"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6155267" y="2777067"/>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7344833"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2692400" y="2760133"/>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2" name="Group 11"/>
            <p:cNvGrpSpPr/>
            <p:nvPr/>
          </p:nvGrpSpPr>
          <p:grpSpPr>
            <a:xfrm>
              <a:off x="2783528" y="2285999"/>
              <a:ext cx="3691468" cy="1499155"/>
              <a:chOff x="2783528" y="2285999"/>
              <a:chExt cx="3691468" cy="1499155"/>
            </a:xfrm>
          </p:grpSpPr>
          <p:grpSp>
            <p:nvGrpSpPr>
              <p:cNvPr id="13" name="Group 12"/>
              <p:cNvGrpSpPr/>
              <p:nvPr/>
            </p:nvGrpSpPr>
            <p:grpSpPr>
              <a:xfrm>
                <a:off x="2783528" y="3044321"/>
                <a:ext cx="3691468" cy="740833"/>
                <a:chOff x="372532" y="5355167"/>
                <a:chExt cx="3691468" cy="740833"/>
              </a:xfrm>
              <a:effectLst>
                <a:outerShdw blurRad="50800" dist="38100" dir="2700000" algn="tl" rotWithShape="0">
                  <a:prstClr val="black">
                    <a:alpha val="40000"/>
                  </a:prstClr>
                </a:outerShdw>
              </a:effectLst>
            </p:grpSpPr>
            <p:sp>
              <p:nvSpPr>
                <p:cNvPr id="16" name="Pentagon 15"/>
                <p:cNvSpPr/>
                <p:nvPr/>
              </p:nvSpPr>
              <p:spPr>
                <a:xfrm>
                  <a:off x="372532" y="5355167"/>
                  <a:ext cx="3691468" cy="740833"/>
                </a:xfrm>
                <a:prstGeom prst="homePlate">
                  <a:avLst>
                    <a:gd name="adj" fmla="val 59173"/>
                  </a:avLst>
                </a:prstGeom>
                <a:solidFill>
                  <a:schemeClr val="bg1">
                    <a:lumMod val="95000"/>
                  </a:schemeClr>
                </a:solidFill>
                <a:ln w="12700" cmpd="sng">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b="1" dirty="0">
                    <a:solidFill>
                      <a:schemeClr val="tx1"/>
                    </a:solidFill>
                    <a:latin typeface="+mj-lt"/>
                    <a:cs typeface="Arial"/>
                  </a:endParaRPr>
                </a:p>
              </p:txBody>
            </p:sp>
            <p:grpSp>
              <p:nvGrpSpPr>
                <p:cNvPr id="17" name="Group 16"/>
                <p:cNvGrpSpPr/>
                <p:nvPr/>
              </p:nvGrpSpPr>
              <p:grpSpPr>
                <a:xfrm>
                  <a:off x="489766" y="5435599"/>
                  <a:ext cx="3263899" cy="572050"/>
                  <a:chOff x="622300" y="6532033"/>
                  <a:chExt cx="3492500" cy="572050"/>
                </a:xfrm>
              </p:grpSpPr>
              <p:sp>
                <p:nvSpPr>
                  <p:cNvPr id="18" name="Rectangle 17"/>
                  <p:cNvSpPr/>
                  <p:nvPr/>
                </p:nvSpPr>
                <p:spPr>
                  <a:xfrm>
                    <a:off x="622300" y="6532033"/>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sp>
                <p:nvSpPr>
                  <p:cNvPr id="19" name="Rectangle 18"/>
                  <p:cNvSpPr/>
                  <p:nvPr/>
                </p:nvSpPr>
                <p:spPr>
                  <a:xfrm>
                    <a:off x="622301" y="6866467"/>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sp>
                <p:nvSpPr>
                  <p:cNvPr id="20" name="Rectangle 19"/>
                  <p:cNvSpPr/>
                  <p:nvPr/>
                </p:nvSpPr>
                <p:spPr>
                  <a:xfrm>
                    <a:off x="1278467" y="6684433"/>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sp>
                <p:nvSpPr>
                  <p:cNvPr id="21" name="Rectangle 20"/>
                  <p:cNvSpPr/>
                  <p:nvPr/>
                </p:nvSpPr>
                <p:spPr>
                  <a:xfrm>
                    <a:off x="1824567" y="6684433"/>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cxnSp>
                <p:nvCxnSpPr>
                  <p:cNvPr id="22" name="Elbow Connector 21"/>
                  <p:cNvCxnSpPr>
                    <a:stCxn id="18" idx="3"/>
                    <a:endCxn id="20" idx="1"/>
                  </p:cNvCxnSpPr>
                  <p:nvPr/>
                </p:nvCxnSpPr>
                <p:spPr>
                  <a:xfrm>
                    <a:off x="1024467" y="6650841"/>
                    <a:ext cx="254000" cy="152400"/>
                  </a:xfrm>
                  <a:prstGeom prst="bentConnector3">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3" name="Elbow Connector 22"/>
                  <p:cNvCxnSpPr>
                    <a:stCxn id="19" idx="3"/>
                    <a:endCxn id="20" idx="1"/>
                  </p:cNvCxnSpPr>
                  <p:nvPr/>
                </p:nvCxnSpPr>
                <p:spPr>
                  <a:xfrm flipV="1">
                    <a:off x="1024468" y="6803241"/>
                    <a:ext cx="253999" cy="182034"/>
                  </a:xfrm>
                  <a:prstGeom prst="bentConnector3">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24" name="Diamond 23"/>
                  <p:cNvSpPr/>
                  <p:nvPr/>
                </p:nvSpPr>
                <p:spPr>
                  <a:xfrm>
                    <a:off x="2366437" y="6680199"/>
                    <a:ext cx="465667" cy="241849"/>
                  </a:xfrm>
                  <a:prstGeom prst="diamond">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a:solidFill>
                        <a:srgbClr val="000000"/>
                      </a:solidFill>
                      <a:latin typeface="+mj-lt"/>
                    </a:endParaRPr>
                  </a:p>
                </p:txBody>
              </p:sp>
              <p:cxnSp>
                <p:nvCxnSpPr>
                  <p:cNvPr id="25" name="Straight Arrow Connector 24"/>
                  <p:cNvCxnSpPr>
                    <a:stCxn id="20" idx="3"/>
                    <a:endCxn id="21" idx="1"/>
                  </p:cNvCxnSpPr>
                  <p:nvPr/>
                </p:nvCxnSpPr>
                <p:spPr>
                  <a:xfrm>
                    <a:off x="1680634" y="6803241"/>
                    <a:ext cx="143933" cy="0"/>
                  </a:xfrm>
                  <a:prstGeom prst="straightConnector1">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stCxn id="21" idx="3"/>
                    <a:endCxn id="24" idx="1"/>
                  </p:cNvCxnSpPr>
                  <p:nvPr/>
                </p:nvCxnSpPr>
                <p:spPr>
                  <a:xfrm flipV="1">
                    <a:off x="2226734" y="6801124"/>
                    <a:ext cx="139703" cy="2117"/>
                  </a:xfrm>
                  <a:prstGeom prst="straightConnector1">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27" name="Rectangle 26"/>
                  <p:cNvSpPr/>
                  <p:nvPr/>
                </p:nvSpPr>
                <p:spPr>
                  <a:xfrm>
                    <a:off x="3056465" y="6532033"/>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sp>
                <p:nvSpPr>
                  <p:cNvPr id="28" name="Rectangle 27"/>
                  <p:cNvSpPr/>
                  <p:nvPr/>
                </p:nvSpPr>
                <p:spPr>
                  <a:xfrm>
                    <a:off x="3056466" y="6866467"/>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cxnSp>
                <p:nvCxnSpPr>
                  <p:cNvPr id="29" name="Elbow Connector 28"/>
                  <p:cNvCxnSpPr>
                    <a:stCxn id="24" idx="3"/>
                    <a:endCxn id="27" idx="1"/>
                  </p:cNvCxnSpPr>
                  <p:nvPr/>
                </p:nvCxnSpPr>
                <p:spPr>
                  <a:xfrm flipV="1">
                    <a:off x="2832104" y="6650841"/>
                    <a:ext cx="224361" cy="150283"/>
                  </a:xfrm>
                  <a:prstGeom prst="bentConnector3">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30" name="Elbow Connector 29"/>
                  <p:cNvCxnSpPr>
                    <a:stCxn id="24" idx="3"/>
                    <a:endCxn id="28" idx="1"/>
                  </p:cNvCxnSpPr>
                  <p:nvPr/>
                </p:nvCxnSpPr>
                <p:spPr>
                  <a:xfrm>
                    <a:off x="2832104" y="6801124"/>
                    <a:ext cx="224362" cy="184151"/>
                  </a:xfrm>
                  <a:prstGeom prst="bentConnector3">
                    <a:avLst>
                      <a:gd name="adj1" fmla="val 50000"/>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31" name="Rectangle 30"/>
                  <p:cNvSpPr/>
                  <p:nvPr/>
                </p:nvSpPr>
                <p:spPr>
                  <a:xfrm>
                    <a:off x="3712633" y="6655348"/>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cxnSp>
                <p:nvCxnSpPr>
                  <p:cNvPr id="32" name="Elbow Connector 31"/>
                  <p:cNvCxnSpPr>
                    <a:stCxn id="27" idx="3"/>
                    <a:endCxn id="31" idx="1"/>
                  </p:cNvCxnSpPr>
                  <p:nvPr/>
                </p:nvCxnSpPr>
                <p:spPr>
                  <a:xfrm>
                    <a:off x="3458632" y="6650841"/>
                    <a:ext cx="254001" cy="123315"/>
                  </a:xfrm>
                  <a:prstGeom prst="bentConnector3">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33" name="Elbow Connector 32"/>
                  <p:cNvCxnSpPr>
                    <a:stCxn id="28" idx="3"/>
                    <a:endCxn id="31" idx="1"/>
                  </p:cNvCxnSpPr>
                  <p:nvPr/>
                </p:nvCxnSpPr>
                <p:spPr>
                  <a:xfrm flipV="1">
                    <a:off x="3458633" y="6774156"/>
                    <a:ext cx="254000" cy="211119"/>
                  </a:xfrm>
                  <a:prstGeom prst="bentConnector3">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grpSp>
          </p:grpSp>
          <p:cxnSp>
            <p:nvCxnSpPr>
              <p:cNvPr id="14" name="Straight Connector 13"/>
              <p:cNvCxnSpPr/>
              <p:nvPr/>
            </p:nvCxnSpPr>
            <p:spPr>
              <a:xfrm flipH="1">
                <a:off x="2783528" y="2285999"/>
                <a:ext cx="1102673" cy="758045"/>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5063068" y="2285999"/>
                <a:ext cx="994832" cy="758045"/>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1870776285"/>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a:xfrm>
            <a:off x="88900" y="304800"/>
            <a:ext cx="6754813" cy="914400"/>
          </a:xfrm>
        </p:spPr>
        <p:txBody>
          <a:bodyPr/>
          <a:lstStyle/>
          <a:p>
            <a:r>
              <a:rPr lang="en-US" smtClean="0">
                <a:latin typeface="Arial" charset="0"/>
                <a:cs typeface="Arial" charset="0"/>
              </a:rPr>
              <a:t>Creating a Process Map</a:t>
            </a:r>
          </a:p>
        </p:txBody>
      </p:sp>
      <p:sp>
        <p:nvSpPr>
          <p:cNvPr id="4" name="TextBox 3"/>
          <p:cNvSpPr txBox="1"/>
          <p:nvPr/>
        </p:nvSpPr>
        <p:spPr>
          <a:xfrm>
            <a:off x="304800" y="1490663"/>
            <a:ext cx="8458200" cy="3846512"/>
          </a:xfrm>
          <a:prstGeom prst="rect">
            <a:avLst/>
          </a:prstGeom>
          <a:noFill/>
        </p:spPr>
        <p:txBody>
          <a:bodyPr>
            <a:spAutoFit/>
          </a:bodyPr>
          <a:lstStyle/>
          <a:p>
            <a:pPr fontAlgn="auto">
              <a:spcBef>
                <a:spcPts val="1200"/>
              </a:spcBef>
              <a:spcAft>
                <a:spcPts val="0"/>
              </a:spcAft>
              <a:defRPr/>
            </a:pPr>
            <a:r>
              <a:rPr lang="en-US" sz="1600" dirty="0">
                <a:latin typeface="+mj-lt"/>
                <a:cs typeface="+mn-cs"/>
              </a:rPr>
              <a:t>Process analysis should be done following these tested steps:</a:t>
            </a:r>
          </a:p>
          <a:p>
            <a:pPr marL="342900" indent="-342900" fontAlgn="auto">
              <a:spcBef>
                <a:spcPts val="600"/>
              </a:spcBef>
              <a:spcAft>
                <a:spcPts val="0"/>
              </a:spcAft>
              <a:buFont typeface="+mj-lt"/>
              <a:buAutoNum type="arabicPeriod"/>
              <a:defRPr/>
            </a:pPr>
            <a:r>
              <a:rPr lang="en-US" sz="1400" dirty="0">
                <a:latin typeface="+mj-lt"/>
                <a:cs typeface="+mn-cs"/>
              </a:rPr>
              <a:t>Assemble the materials</a:t>
            </a:r>
          </a:p>
          <a:p>
            <a:pPr marL="342900" indent="-342900" fontAlgn="auto">
              <a:spcBef>
                <a:spcPts val="600"/>
              </a:spcBef>
              <a:spcAft>
                <a:spcPts val="0"/>
              </a:spcAft>
              <a:buFont typeface="+mj-lt"/>
              <a:buAutoNum type="arabicPeriod"/>
              <a:defRPr/>
            </a:pPr>
            <a:r>
              <a:rPr lang="en-US" sz="1400" dirty="0">
                <a:latin typeface="+mj-lt"/>
                <a:cs typeface="+mn-cs"/>
              </a:rPr>
              <a:t>Assemble experts</a:t>
            </a:r>
          </a:p>
          <a:p>
            <a:pPr marL="342900" indent="-342900" fontAlgn="auto">
              <a:spcBef>
                <a:spcPts val="600"/>
              </a:spcBef>
              <a:spcAft>
                <a:spcPts val="0"/>
              </a:spcAft>
              <a:buFont typeface="+mj-lt"/>
              <a:buAutoNum type="arabicPeriod"/>
              <a:defRPr/>
            </a:pPr>
            <a:r>
              <a:rPr lang="en-US" sz="1400" dirty="0">
                <a:latin typeface="+mj-lt"/>
                <a:cs typeface="+mn-cs"/>
              </a:rPr>
              <a:t>Define the scope</a:t>
            </a:r>
          </a:p>
          <a:p>
            <a:pPr marL="342900" indent="-342900" fontAlgn="auto">
              <a:spcBef>
                <a:spcPts val="600"/>
              </a:spcBef>
              <a:spcAft>
                <a:spcPts val="0"/>
              </a:spcAft>
              <a:buFont typeface="+mj-lt"/>
              <a:buAutoNum type="arabicPeriod"/>
              <a:defRPr/>
            </a:pPr>
            <a:r>
              <a:rPr lang="en-US" sz="1400" dirty="0">
                <a:latin typeface="+mj-lt"/>
                <a:cs typeface="+mn-cs"/>
              </a:rPr>
              <a:t>Develop rough flow</a:t>
            </a:r>
          </a:p>
          <a:p>
            <a:pPr marL="342900" indent="-342900" fontAlgn="auto">
              <a:spcBef>
                <a:spcPts val="600"/>
              </a:spcBef>
              <a:spcAft>
                <a:spcPts val="0"/>
              </a:spcAft>
              <a:buFont typeface="+mj-lt"/>
              <a:buAutoNum type="arabicPeriod"/>
              <a:defRPr/>
            </a:pPr>
            <a:r>
              <a:rPr lang="en-US" sz="1400" dirty="0">
                <a:latin typeface="+mj-lt"/>
                <a:cs typeface="+mn-cs"/>
              </a:rPr>
              <a:t>Create working chart</a:t>
            </a:r>
          </a:p>
          <a:p>
            <a:pPr marL="342900" indent="-342900" fontAlgn="auto">
              <a:spcBef>
                <a:spcPts val="600"/>
              </a:spcBef>
              <a:spcAft>
                <a:spcPts val="0"/>
              </a:spcAft>
              <a:buFont typeface="+mj-lt"/>
              <a:buAutoNum type="arabicPeriod"/>
              <a:defRPr/>
            </a:pPr>
            <a:r>
              <a:rPr lang="en-US" sz="1400" dirty="0">
                <a:latin typeface="+mj-lt"/>
                <a:cs typeface="+mn-cs"/>
              </a:rPr>
              <a:t>Expert review.</a:t>
            </a:r>
          </a:p>
          <a:p>
            <a:pPr marL="342900" indent="-342900" fontAlgn="auto">
              <a:spcBef>
                <a:spcPts val="600"/>
              </a:spcBef>
              <a:spcAft>
                <a:spcPts val="0"/>
              </a:spcAft>
              <a:buFont typeface="+mj-lt"/>
              <a:buAutoNum type="arabicPeriod"/>
              <a:defRPr/>
            </a:pPr>
            <a:r>
              <a:rPr lang="en-US" sz="1400" dirty="0">
                <a:latin typeface="+mj-lt"/>
                <a:cs typeface="+mn-cs"/>
              </a:rPr>
              <a:t>Department review</a:t>
            </a:r>
          </a:p>
          <a:p>
            <a:pPr marL="342900" indent="-342900" fontAlgn="auto">
              <a:spcBef>
                <a:spcPts val="600"/>
              </a:spcBef>
              <a:spcAft>
                <a:spcPts val="0"/>
              </a:spcAft>
              <a:buFont typeface="+mj-lt"/>
              <a:buAutoNum type="arabicPeriod"/>
              <a:defRPr/>
            </a:pPr>
            <a:r>
              <a:rPr lang="en-US" sz="1400" dirty="0">
                <a:latin typeface="+mj-lt"/>
                <a:cs typeface="+mn-cs"/>
              </a:rPr>
              <a:t>Supplier and customer review</a:t>
            </a:r>
          </a:p>
          <a:p>
            <a:pPr marL="342900" indent="-342900" fontAlgn="auto">
              <a:spcBef>
                <a:spcPts val="600"/>
              </a:spcBef>
              <a:spcAft>
                <a:spcPts val="0"/>
              </a:spcAft>
              <a:buFont typeface="+mj-lt"/>
              <a:buAutoNum type="arabicPeriod"/>
              <a:defRPr/>
            </a:pPr>
            <a:r>
              <a:rPr lang="en-US" sz="1400" dirty="0">
                <a:latin typeface="+mj-lt"/>
                <a:cs typeface="+mn-cs"/>
              </a:rPr>
              <a:t>Expert analysis</a:t>
            </a:r>
          </a:p>
          <a:p>
            <a:pPr marL="342900" indent="-342900" fontAlgn="auto">
              <a:spcBef>
                <a:spcPts val="600"/>
              </a:spcBef>
              <a:spcAft>
                <a:spcPts val="0"/>
              </a:spcAft>
              <a:buFont typeface="+mj-lt"/>
              <a:buAutoNum type="arabicPeriod"/>
              <a:defRPr/>
            </a:pPr>
            <a:r>
              <a:rPr lang="en-US" sz="1400" dirty="0">
                <a:latin typeface="+mj-lt"/>
                <a:cs typeface="+mn-cs"/>
              </a:rPr>
              <a:t>Highlight strengths and opportunities</a:t>
            </a:r>
          </a:p>
          <a:p>
            <a:pPr marL="342900" indent="-342900" fontAlgn="auto">
              <a:spcBef>
                <a:spcPts val="600"/>
              </a:spcBef>
              <a:spcAft>
                <a:spcPts val="0"/>
              </a:spcAft>
              <a:buFont typeface="+mj-lt"/>
              <a:buAutoNum type="arabicPeriod"/>
              <a:defRPr/>
            </a:pPr>
            <a:r>
              <a:rPr lang="en-US" sz="1400" dirty="0">
                <a:latin typeface="+mj-lt"/>
                <a:cs typeface="+mn-cs"/>
              </a:rPr>
              <a:t>Organization review</a:t>
            </a:r>
          </a:p>
          <a:p>
            <a:pPr marL="342900" indent="-342900" fontAlgn="auto">
              <a:spcBef>
                <a:spcPts val="600"/>
              </a:spcBef>
              <a:spcAft>
                <a:spcPts val="0"/>
              </a:spcAft>
              <a:buFont typeface="+mj-lt"/>
              <a:buAutoNum type="arabicPeriod"/>
              <a:defRPr/>
            </a:pPr>
            <a:r>
              <a:rPr lang="en-US" sz="1400" dirty="0">
                <a:latin typeface="+mj-lt"/>
                <a:cs typeface="+mn-cs"/>
              </a:rPr>
              <a:t>Executive presentation.</a:t>
            </a: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Map It and Understand It</a:t>
            </a:r>
            <a:endParaRPr lang="en-US" sz="1400" b="1" dirty="0">
              <a:latin typeface="+mj-lt"/>
            </a:endParaRPr>
          </a:p>
        </p:txBody>
      </p:sp>
    </p:spTree>
    <p:extLst>
      <p:ext uri="{BB962C8B-B14F-4D97-AF65-F5344CB8AC3E}">
        <p14:creationId xmlns:p14="http://schemas.microsoft.com/office/powerpoint/2010/main" val="3941359319"/>
      </p:ext>
    </p:extLst>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ctrTitle"/>
          </p:nvPr>
        </p:nvSpPr>
        <p:spPr>
          <a:xfrm>
            <a:off x="88900" y="304800"/>
            <a:ext cx="6754813" cy="914400"/>
          </a:xfrm>
        </p:spPr>
        <p:txBody>
          <a:bodyPr/>
          <a:lstStyle/>
          <a:p>
            <a:r>
              <a:rPr lang="en-US" b="1" i="1" smtClean="0">
                <a:latin typeface="Arial" charset="0"/>
                <a:cs typeface="Arial" charset="0"/>
              </a:rPr>
              <a:t>Identifying Key Issues</a:t>
            </a:r>
          </a:p>
        </p:txBody>
      </p:sp>
      <p:sp>
        <p:nvSpPr>
          <p:cNvPr id="4" name="TextBox 3"/>
          <p:cNvSpPr txBox="1"/>
          <p:nvPr/>
        </p:nvSpPr>
        <p:spPr>
          <a:xfrm>
            <a:off x="304800" y="1371600"/>
            <a:ext cx="8458200" cy="1631950"/>
          </a:xfrm>
          <a:prstGeom prst="rect">
            <a:avLst/>
          </a:prstGeom>
          <a:noFill/>
        </p:spPr>
        <p:txBody>
          <a:bodyPr>
            <a:spAutoFit/>
          </a:bodyPr>
          <a:lstStyle/>
          <a:p>
            <a:pPr fontAlgn="auto">
              <a:spcBef>
                <a:spcPts val="1200"/>
              </a:spcBef>
              <a:spcAft>
                <a:spcPts val="0"/>
              </a:spcAft>
              <a:defRPr/>
            </a:pPr>
            <a:r>
              <a:rPr lang="en-US" sz="1600" dirty="0">
                <a:latin typeface="+mj-lt"/>
                <a:cs typeface="+mn-cs"/>
              </a:rPr>
              <a:t>Using an interactive flow chart methodology, key issues are readily identified where Opportunities (pink Post-It notes) proliferate </a:t>
            </a:r>
          </a:p>
          <a:p>
            <a:pPr fontAlgn="auto">
              <a:spcBef>
                <a:spcPts val="1200"/>
              </a:spcBef>
              <a:spcAft>
                <a:spcPts val="0"/>
              </a:spcAft>
              <a:defRPr/>
            </a:pPr>
            <a:r>
              <a:rPr lang="en-US" sz="1600" dirty="0">
                <a:latin typeface="+mj-lt"/>
                <a:cs typeface="+mn-cs"/>
              </a:rPr>
              <a:t>Group them appropriately and define the grouping by root cause</a:t>
            </a:r>
          </a:p>
          <a:p>
            <a:pPr fontAlgn="auto">
              <a:spcBef>
                <a:spcPts val="1200"/>
              </a:spcBef>
              <a:spcAft>
                <a:spcPts val="0"/>
              </a:spcAft>
              <a:defRPr/>
            </a:pPr>
            <a:r>
              <a:rPr lang="en-US" sz="1600" dirty="0">
                <a:latin typeface="+mj-lt"/>
                <a:cs typeface="+mn-cs"/>
              </a:rPr>
              <a:t>Ask ‘so what?’ and look for problem areas where a lot of resources or dollars are applied, assigning higher priority to areas where focus will provide significant and visible benefits</a:t>
            </a:r>
          </a:p>
        </p:txBody>
      </p:sp>
      <p:grpSp>
        <p:nvGrpSpPr>
          <p:cNvPr id="6148" name="Group 1"/>
          <p:cNvGrpSpPr>
            <a:grpSpLocks/>
          </p:cNvGrpSpPr>
          <p:nvPr/>
        </p:nvGrpSpPr>
        <p:grpSpPr bwMode="auto">
          <a:xfrm>
            <a:off x="762000" y="3079750"/>
            <a:ext cx="7620000" cy="2863850"/>
            <a:chOff x="1698307" y="2431733"/>
            <a:chExt cx="5747385" cy="1994535"/>
          </a:xfrm>
        </p:grpSpPr>
        <p:sp>
          <p:nvSpPr>
            <p:cNvPr id="5" name="Rectangle 4"/>
            <p:cNvSpPr/>
            <p:nvPr/>
          </p:nvSpPr>
          <p:spPr>
            <a:xfrm>
              <a:off x="1698307" y="2431733"/>
              <a:ext cx="5747385" cy="1994535"/>
            </a:xfrm>
            <a:prstGeom prst="rect">
              <a:avLst/>
            </a:prstGeom>
            <a:solidFill>
              <a:schemeClr val="bg1"/>
            </a:solidFill>
            <a:ln w="6350">
              <a:solidFill>
                <a:schemeClr val="tx1"/>
              </a:solidFill>
            </a:ln>
            <a:effectLst>
              <a:outerShdw blurRad="254000" dist="381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pic>
          <p:nvPicPr>
            <p:cNvPr id="615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3562" y="2519362"/>
              <a:ext cx="5476875"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Box 6"/>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Map It and Understand It</a:t>
            </a:r>
            <a:endParaRPr lang="en-US" sz="1400" b="1" dirty="0">
              <a:latin typeface="+mj-lt"/>
            </a:endParaRPr>
          </a:p>
        </p:txBody>
      </p:sp>
    </p:spTree>
    <p:extLst>
      <p:ext uri="{BB962C8B-B14F-4D97-AF65-F5344CB8AC3E}">
        <p14:creationId xmlns:p14="http://schemas.microsoft.com/office/powerpoint/2010/main" val="3850626630"/>
      </p:ext>
    </p:extLst>
  </p:cSld>
  <p:clrMapOvr>
    <a:masterClrMapping/>
  </p:clrMapOvr>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ctrTitle"/>
          </p:nvPr>
        </p:nvSpPr>
        <p:spPr>
          <a:xfrm>
            <a:off x="88900" y="304800"/>
            <a:ext cx="6754813" cy="914400"/>
          </a:xfrm>
        </p:spPr>
        <p:txBody>
          <a:bodyPr/>
          <a:lstStyle/>
          <a:p>
            <a:r>
              <a:rPr lang="en-US" b="1" i="1" smtClean="0">
                <a:latin typeface="Arial" charset="0"/>
                <a:cs typeface="Arial" charset="0"/>
              </a:rPr>
              <a:t>What it Means</a:t>
            </a:r>
          </a:p>
        </p:txBody>
      </p:sp>
      <p:sp>
        <p:nvSpPr>
          <p:cNvPr id="4" name="TextBox 3"/>
          <p:cNvSpPr txBox="1"/>
          <p:nvPr/>
        </p:nvSpPr>
        <p:spPr>
          <a:xfrm>
            <a:off x="304800" y="1371600"/>
            <a:ext cx="8458200" cy="2554288"/>
          </a:xfrm>
          <a:prstGeom prst="rect">
            <a:avLst/>
          </a:prstGeom>
          <a:noFill/>
        </p:spPr>
        <p:txBody>
          <a:bodyPr>
            <a:spAutoFit/>
          </a:bodyPr>
          <a:lstStyle/>
          <a:p>
            <a:pPr fontAlgn="auto">
              <a:spcBef>
                <a:spcPts val="1200"/>
              </a:spcBef>
              <a:spcAft>
                <a:spcPts val="0"/>
              </a:spcAft>
              <a:defRPr/>
            </a:pPr>
            <a:r>
              <a:rPr lang="en-US" sz="1600" dirty="0">
                <a:latin typeface="+mj-lt"/>
                <a:cs typeface="+mn-cs"/>
              </a:rPr>
              <a:t>The more people participate in developing the process map, the more it tells us. Inspect the Post It notes carefully, looking especially for things like:</a:t>
            </a:r>
          </a:p>
          <a:p>
            <a:pPr marL="285750" indent="-285750" fontAlgn="auto">
              <a:spcBef>
                <a:spcPts val="1200"/>
              </a:spcBef>
              <a:spcAft>
                <a:spcPts val="0"/>
              </a:spcAft>
              <a:buFont typeface="Arial" pitchFamily="34" charset="0"/>
              <a:buChar char="•"/>
              <a:defRPr/>
            </a:pPr>
            <a:r>
              <a:rPr lang="en-US" sz="1400" dirty="0">
                <a:latin typeface="+mj-lt"/>
                <a:cs typeface="+mn-cs"/>
              </a:rPr>
              <a:t>Output constraints, operating barriers </a:t>
            </a:r>
          </a:p>
          <a:p>
            <a:pPr marL="285750" indent="-285750" fontAlgn="auto">
              <a:spcBef>
                <a:spcPts val="1200"/>
              </a:spcBef>
              <a:spcAft>
                <a:spcPts val="0"/>
              </a:spcAft>
              <a:buFont typeface="Arial" pitchFamily="34" charset="0"/>
              <a:buChar char="•"/>
              <a:defRPr/>
            </a:pPr>
            <a:r>
              <a:rPr lang="en-US" sz="1400" dirty="0">
                <a:latin typeface="+mj-lt"/>
                <a:cs typeface="+mn-cs"/>
              </a:rPr>
              <a:t>The costs of each step</a:t>
            </a:r>
          </a:p>
          <a:p>
            <a:pPr marL="285750" indent="-285750" fontAlgn="auto">
              <a:spcBef>
                <a:spcPts val="1200"/>
              </a:spcBef>
              <a:spcAft>
                <a:spcPts val="0"/>
              </a:spcAft>
              <a:buFont typeface="Arial" pitchFamily="34" charset="0"/>
              <a:buChar char="•"/>
              <a:defRPr/>
            </a:pPr>
            <a:r>
              <a:rPr lang="en-US" sz="1400" dirty="0">
                <a:latin typeface="+mj-lt"/>
                <a:cs typeface="+mn-cs"/>
              </a:rPr>
              <a:t>How communications and coordination are accomplished (Attach documents / photographs to the flow chart where they occur, to illustrate exactly what is going on for richer understanding.)</a:t>
            </a:r>
          </a:p>
          <a:p>
            <a:pPr fontAlgn="auto">
              <a:spcBef>
                <a:spcPts val="1200"/>
              </a:spcBef>
              <a:spcAft>
                <a:spcPts val="0"/>
              </a:spcAft>
              <a:defRPr/>
            </a:pPr>
            <a:r>
              <a:rPr lang="en-US" sz="1600" dirty="0">
                <a:latin typeface="+mj-lt"/>
                <a:cs typeface="+mn-cs"/>
              </a:rPr>
              <a:t>Greater detail is usually required to actually resolve a given problem, and that level of detail is often gathered for or in a Rapid Improvement (or Kaizen) Event </a:t>
            </a: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Map It and Understand It</a:t>
            </a:r>
            <a:endParaRPr lang="en-US" sz="1400" b="1" dirty="0">
              <a:latin typeface="+mj-lt"/>
            </a:endParaRPr>
          </a:p>
        </p:txBody>
      </p:sp>
    </p:spTree>
    <p:extLst>
      <p:ext uri="{BB962C8B-B14F-4D97-AF65-F5344CB8AC3E}">
        <p14:creationId xmlns:p14="http://schemas.microsoft.com/office/powerpoint/2010/main" val="3063226084"/>
      </p:ext>
    </p:extLst>
  </p:cSld>
  <p:clrMapOvr>
    <a:masterClrMapping/>
  </p:clrMapOvr>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ctrTitle"/>
          </p:nvPr>
        </p:nvSpPr>
        <p:spPr>
          <a:xfrm>
            <a:off x="88900" y="304800"/>
            <a:ext cx="6754813" cy="914400"/>
          </a:xfrm>
        </p:spPr>
        <p:txBody>
          <a:bodyPr/>
          <a:lstStyle/>
          <a:p>
            <a:r>
              <a:rPr lang="en-US" smtClean="0">
                <a:latin typeface="Arial" charset="0"/>
                <a:cs typeface="Arial" charset="0"/>
              </a:rPr>
              <a:t>Linking Findings to Actions</a:t>
            </a:r>
          </a:p>
        </p:txBody>
      </p:sp>
      <p:sp>
        <p:nvSpPr>
          <p:cNvPr id="4" name="TextBox 3"/>
          <p:cNvSpPr txBox="1"/>
          <p:nvPr/>
        </p:nvSpPr>
        <p:spPr>
          <a:xfrm>
            <a:off x="304800" y="1371600"/>
            <a:ext cx="8458200" cy="1477963"/>
          </a:xfrm>
          <a:prstGeom prst="rect">
            <a:avLst/>
          </a:prstGeom>
          <a:noFill/>
        </p:spPr>
        <p:txBody>
          <a:bodyPr>
            <a:spAutoFit/>
          </a:bodyPr>
          <a:lstStyle/>
          <a:p>
            <a:pPr fontAlgn="auto">
              <a:spcBef>
                <a:spcPts val="1200"/>
              </a:spcBef>
              <a:spcAft>
                <a:spcPts val="0"/>
              </a:spcAft>
              <a:defRPr/>
            </a:pPr>
            <a:r>
              <a:rPr lang="en-US" sz="1600" dirty="0">
                <a:latin typeface="+mj-lt"/>
                <a:cs typeface="+mn-cs"/>
              </a:rPr>
              <a:t>The process mapping methodology described is designed to extract improvement opportunities directly from people who deliver or are affected by a process, so that they can be addressed in an action plan</a:t>
            </a:r>
          </a:p>
          <a:p>
            <a:pPr fontAlgn="auto">
              <a:spcBef>
                <a:spcPts val="1200"/>
              </a:spcBef>
              <a:spcAft>
                <a:spcPts val="0"/>
              </a:spcAft>
              <a:defRPr/>
            </a:pPr>
            <a:r>
              <a:rPr lang="en-US" sz="1600" dirty="0">
                <a:latin typeface="+mj-lt"/>
                <a:cs typeface="+mn-cs"/>
              </a:rPr>
              <a:t>The action plan requires strong links to the source material to gain executive sponsorship and organizational buy-in</a:t>
            </a:r>
          </a:p>
        </p:txBody>
      </p:sp>
      <p:pic>
        <p:nvPicPr>
          <p:cNvPr id="8196" name="Picture 5"/>
          <p:cNvPicPr>
            <a:picLocks noChangeAspect="1" noChangeArrowheads="1"/>
          </p:cNvPicPr>
          <p:nvPr/>
        </p:nvPicPr>
        <p:blipFill>
          <a:blip r:embed="rId3">
            <a:extLst>
              <a:ext uri="{28A0092B-C50C-407E-A947-70E740481C1C}">
                <a14:useLocalDpi xmlns:a14="http://schemas.microsoft.com/office/drawing/2010/main" val="0"/>
              </a:ext>
            </a:extLst>
          </a:blip>
          <a:srcRect b="27042"/>
          <a:stretch>
            <a:fillRect/>
          </a:stretch>
        </p:blipFill>
        <p:spPr bwMode="auto">
          <a:xfrm>
            <a:off x="998538" y="2849563"/>
            <a:ext cx="6850062" cy="326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Map It and Understand It</a:t>
            </a:r>
            <a:endParaRPr lang="en-US" sz="1400" b="1" dirty="0">
              <a:latin typeface="+mj-lt"/>
            </a:endParaRPr>
          </a:p>
        </p:txBody>
      </p:sp>
    </p:spTree>
    <p:extLst>
      <p:ext uri="{BB962C8B-B14F-4D97-AF65-F5344CB8AC3E}">
        <p14:creationId xmlns:p14="http://schemas.microsoft.com/office/powerpoint/2010/main" val="431784400"/>
      </p:ext>
    </p:extLst>
  </p:cSld>
  <p:clrMapOvr>
    <a:masterClrMapping/>
  </p:clrMapOvr>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a:xfrm>
            <a:off x="88900" y="304800"/>
            <a:ext cx="6754813" cy="914400"/>
          </a:xfrm>
        </p:spPr>
        <p:txBody>
          <a:bodyPr/>
          <a:lstStyle/>
          <a:p>
            <a:r>
              <a:rPr lang="en-US" smtClean="0">
                <a:latin typeface="Arial" charset="0"/>
                <a:cs typeface="Arial" charset="0"/>
              </a:rPr>
              <a:t>Future State</a:t>
            </a:r>
          </a:p>
        </p:txBody>
      </p:sp>
      <p:sp>
        <p:nvSpPr>
          <p:cNvPr id="4" name="TextBox 3"/>
          <p:cNvSpPr txBox="1"/>
          <p:nvPr/>
        </p:nvSpPr>
        <p:spPr>
          <a:xfrm>
            <a:off x="304800" y="1371600"/>
            <a:ext cx="8458200" cy="1477963"/>
          </a:xfrm>
          <a:prstGeom prst="rect">
            <a:avLst/>
          </a:prstGeom>
          <a:noFill/>
        </p:spPr>
        <p:txBody>
          <a:bodyPr>
            <a:spAutoFit/>
          </a:bodyPr>
          <a:lstStyle/>
          <a:p>
            <a:pPr fontAlgn="auto">
              <a:spcBef>
                <a:spcPts val="1200"/>
              </a:spcBef>
              <a:spcAft>
                <a:spcPts val="0"/>
              </a:spcAft>
              <a:defRPr/>
            </a:pPr>
            <a:r>
              <a:rPr lang="en-US" sz="1600" dirty="0">
                <a:latin typeface="+mj-lt"/>
                <a:cs typeface="+mn-cs"/>
              </a:rPr>
              <a:t>Many practitioners want to start with the idealized view of a process assuming that, when the logical flow is made clear, operators will ‘do it the right way.’ This is seldom realistic, and the more complex the process the less realistic the assumption.</a:t>
            </a:r>
          </a:p>
          <a:p>
            <a:pPr fontAlgn="auto">
              <a:spcBef>
                <a:spcPts val="1200"/>
              </a:spcBef>
              <a:spcAft>
                <a:spcPts val="0"/>
              </a:spcAft>
              <a:defRPr/>
            </a:pPr>
            <a:r>
              <a:rPr lang="en-US" sz="1600" dirty="0">
                <a:latin typeface="+mj-lt"/>
                <a:cs typeface="+mn-cs"/>
              </a:rPr>
              <a:t>The only right way to develop a ‘To Be’ flow chart for an improved process is with the direct involvement of the people who do the work</a:t>
            </a:r>
          </a:p>
        </p:txBody>
      </p:sp>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r="33160" b="35623"/>
          <a:stretch>
            <a:fillRect/>
          </a:stretch>
        </p:blipFill>
        <p:spPr bwMode="auto">
          <a:xfrm>
            <a:off x="1981200" y="2925763"/>
            <a:ext cx="49530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Map It and Understand It</a:t>
            </a:r>
            <a:endParaRPr lang="en-US" sz="1400" b="1" dirty="0">
              <a:latin typeface="+mj-lt"/>
            </a:endParaRPr>
          </a:p>
        </p:txBody>
      </p:sp>
    </p:spTree>
    <p:extLst>
      <p:ext uri="{BB962C8B-B14F-4D97-AF65-F5344CB8AC3E}">
        <p14:creationId xmlns:p14="http://schemas.microsoft.com/office/powerpoint/2010/main" val="243325894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a:spLocks noChangeArrowheads="1"/>
          </p:cNvSpPr>
          <p:nvPr/>
        </p:nvSpPr>
        <p:spPr bwMode="auto">
          <a:xfrm>
            <a:off x="1600200" y="1676400"/>
            <a:ext cx="2362200" cy="2438400"/>
          </a:xfrm>
          <a:prstGeom prst="ellipse">
            <a:avLst/>
          </a:prstGeom>
          <a:solidFill>
            <a:schemeClr val="bg1"/>
          </a:solidFill>
          <a:ln w="9525">
            <a:noFill/>
            <a:round/>
            <a:headEnd/>
            <a:tailEnd/>
          </a:ln>
          <a:effectLst>
            <a:outerShdw blurRad="50800" dist="101600" dir="2700000" algn="tl" rotWithShape="0">
              <a:prstClr val="black">
                <a:alpha val="40000"/>
              </a:prstClr>
            </a:outerShdw>
          </a:effectLst>
          <a:extLst/>
        </p:spPr>
        <p:txBody>
          <a:bodyPr rot="0" vert="horz" wrap="square" lIns="91440" tIns="45720" rIns="91440" bIns="45720" anchor="ctr" anchorCtr="0" upright="1">
            <a:noAutofit/>
          </a:bodyPr>
          <a:lstStyle/>
          <a:p>
            <a:endParaRPr lang="en-US"/>
          </a:p>
        </p:txBody>
      </p:sp>
      <p:sp>
        <p:nvSpPr>
          <p:cNvPr id="42" name="Oval 41"/>
          <p:cNvSpPr>
            <a:spLocks noChangeArrowheads="1"/>
          </p:cNvSpPr>
          <p:nvPr/>
        </p:nvSpPr>
        <p:spPr bwMode="auto">
          <a:xfrm>
            <a:off x="762000" y="3408363"/>
            <a:ext cx="2362200" cy="2438400"/>
          </a:xfrm>
          <a:prstGeom prst="ellipse">
            <a:avLst/>
          </a:prstGeom>
          <a:solidFill>
            <a:schemeClr val="bg1"/>
          </a:solidFill>
          <a:ln w="9525">
            <a:noFill/>
            <a:round/>
            <a:headEnd/>
            <a:tailEnd/>
          </a:ln>
          <a:effectLst>
            <a:outerShdw blurRad="50800" dist="101600" dir="2700000" algn="tl" rotWithShape="0">
              <a:prstClr val="black">
                <a:alpha val="40000"/>
              </a:prstClr>
            </a:outerShdw>
          </a:effectLst>
          <a:extLst/>
        </p:spPr>
        <p:txBody>
          <a:bodyPr rot="0" vert="horz" wrap="square" lIns="91440" tIns="45720" rIns="91440" bIns="45720" anchor="ctr" anchorCtr="0" upright="1">
            <a:noAutofit/>
          </a:bodyPr>
          <a:lstStyle/>
          <a:p>
            <a:endParaRPr lang="en-US"/>
          </a:p>
        </p:txBody>
      </p:sp>
      <p:sp>
        <p:nvSpPr>
          <p:cNvPr id="41" name="Oval 40"/>
          <p:cNvSpPr>
            <a:spLocks noChangeArrowheads="1"/>
          </p:cNvSpPr>
          <p:nvPr/>
        </p:nvSpPr>
        <p:spPr bwMode="auto">
          <a:xfrm>
            <a:off x="2502781" y="3408363"/>
            <a:ext cx="2362200" cy="2438400"/>
          </a:xfrm>
          <a:prstGeom prst="ellipse">
            <a:avLst/>
          </a:prstGeom>
          <a:solidFill>
            <a:schemeClr val="bg1"/>
          </a:solidFill>
          <a:ln w="9525">
            <a:noFill/>
            <a:round/>
            <a:headEnd/>
            <a:tailEnd/>
          </a:ln>
          <a:effectLst>
            <a:outerShdw blurRad="50800" dist="101600" dir="2700000" algn="tl" rotWithShape="0">
              <a:prstClr val="black">
                <a:alpha val="40000"/>
              </a:prstClr>
            </a:outerShdw>
          </a:effectLst>
          <a:extLst/>
        </p:spPr>
        <p:txBody>
          <a:bodyPr rot="0" vert="horz" wrap="square" lIns="91440" tIns="45720" rIns="91440" bIns="45720" anchor="ctr" anchorCtr="0" upright="1">
            <a:noAutofit/>
          </a:bodyPr>
          <a:lstStyle/>
          <a:p>
            <a:endParaRPr lang="en-US"/>
          </a:p>
        </p:txBody>
      </p:sp>
      <p:sp>
        <p:nvSpPr>
          <p:cNvPr id="18" name="Title 1"/>
          <p:cNvSpPr>
            <a:spLocks noGrp="1"/>
          </p:cNvSpPr>
          <p:nvPr>
            <p:ph type="ctrTitle"/>
          </p:nvPr>
        </p:nvSpPr>
        <p:spPr/>
        <p:txBody>
          <a:bodyPr/>
          <a:lstStyle/>
          <a:p>
            <a:r>
              <a:rPr lang="en-US" dirty="0" smtClean="0"/>
              <a:t>Key Concepts</a:t>
            </a:r>
            <a:endParaRPr lang="en-US" dirty="0"/>
          </a:p>
        </p:txBody>
      </p:sp>
      <p:sp>
        <p:nvSpPr>
          <p:cNvPr id="16" name="TextBox 15"/>
          <p:cNvSpPr txBox="1"/>
          <p:nvPr/>
        </p:nvSpPr>
        <p:spPr>
          <a:xfrm>
            <a:off x="5181600" y="1524000"/>
            <a:ext cx="3657600" cy="3447098"/>
          </a:xfrm>
          <a:prstGeom prst="rect">
            <a:avLst/>
          </a:prstGeom>
          <a:noFill/>
        </p:spPr>
        <p:txBody>
          <a:bodyPr wrap="square" rtlCol="0">
            <a:spAutoFit/>
          </a:bodyPr>
          <a:lstStyle/>
          <a:p>
            <a:pPr lvl="0"/>
            <a:r>
              <a:rPr lang="en-US" b="1" u="sng" dirty="0">
                <a:latin typeface="+mj-lt"/>
              </a:rPr>
              <a:t>Business </a:t>
            </a:r>
            <a:r>
              <a:rPr lang="en-US" b="1" u="sng" dirty="0" smtClean="0">
                <a:latin typeface="+mj-lt"/>
              </a:rPr>
              <a:t>Model</a:t>
            </a:r>
          </a:p>
          <a:p>
            <a:pPr lvl="0"/>
            <a:r>
              <a:rPr lang="en-US" sz="1600" dirty="0" smtClean="0">
                <a:latin typeface="+mj-lt"/>
              </a:rPr>
              <a:t>Is </a:t>
            </a:r>
            <a:r>
              <a:rPr lang="en-US" sz="1600" dirty="0">
                <a:latin typeface="+mj-lt"/>
              </a:rPr>
              <a:t>the company positioning itself for maximum success in its industry</a:t>
            </a:r>
            <a:r>
              <a:rPr lang="en-US" sz="1600" dirty="0" smtClean="0">
                <a:latin typeface="+mj-lt"/>
              </a:rPr>
              <a:t>?</a:t>
            </a:r>
          </a:p>
          <a:p>
            <a:pPr lvl="0"/>
            <a:endParaRPr lang="en-US" b="1" dirty="0">
              <a:latin typeface="+mj-lt"/>
            </a:endParaRPr>
          </a:p>
          <a:p>
            <a:pPr lvl="0"/>
            <a:r>
              <a:rPr lang="en-US" b="1" u="sng" dirty="0">
                <a:latin typeface="+mj-lt"/>
              </a:rPr>
              <a:t>Systems for </a:t>
            </a:r>
            <a:r>
              <a:rPr lang="en-US" b="1" u="sng" dirty="0" smtClean="0">
                <a:latin typeface="+mj-lt"/>
              </a:rPr>
              <a:t>Management</a:t>
            </a:r>
          </a:p>
          <a:p>
            <a:pPr lvl="0"/>
            <a:r>
              <a:rPr lang="en-US" sz="1600" dirty="0" smtClean="0">
                <a:latin typeface="+mj-lt"/>
              </a:rPr>
              <a:t>Are </a:t>
            </a:r>
            <a:r>
              <a:rPr lang="en-US" sz="1600" dirty="0">
                <a:latin typeface="+mj-lt"/>
              </a:rPr>
              <a:t>executive and management structure and practices optimal for success</a:t>
            </a:r>
            <a:r>
              <a:rPr lang="en-US" sz="1600" dirty="0" smtClean="0">
                <a:latin typeface="+mj-lt"/>
              </a:rPr>
              <a:t>?</a:t>
            </a:r>
          </a:p>
          <a:p>
            <a:pPr lvl="0"/>
            <a:endParaRPr lang="en-US" b="1" dirty="0">
              <a:latin typeface="+mj-lt"/>
            </a:endParaRPr>
          </a:p>
          <a:p>
            <a:r>
              <a:rPr lang="en-US" b="1" u="sng" dirty="0" smtClean="0">
                <a:latin typeface="+mj-lt"/>
              </a:rPr>
              <a:t>Operating Processes</a:t>
            </a:r>
          </a:p>
          <a:p>
            <a:r>
              <a:rPr lang="en-US" sz="1600" dirty="0" smtClean="0">
                <a:latin typeface="+mj-lt"/>
              </a:rPr>
              <a:t>Are </a:t>
            </a:r>
            <a:r>
              <a:rPr lang="en-US" sz="1600" dirty="0">
                <a:latin typeface="+mj-lt"/>
              </a:rPr>
              <a:t>the work processes optimal for delivering value effectively and efficiently?</a:t>
            </a:r>
          </a:p>
        </p:txBody>
      </p:sp>
      <p:sp>
        <p:nvSpPr>
          <p:cNvPr id="2049" name="Rectangle 30"/>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64"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63" y="1698096"/>
            <a:ext cx="4097337" cy="417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2836279819"/>
      </p:ext>
    </p:extLst>
  </p:cSld>
  <p:clrMapOvr>
    <a:masterClrMapping/>
  </p:clrMapOvr>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56684" y="2743200"/>
            <a:ext cx="6591300" cy="1905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fontAlgn="base">
              <a:spcBef>
                <a:spcPts val="0"/>
              </a:spcBef>
              <a:spcAft>
                <a:spcPct val="0"/>
              </a:spcAft>
            </a:pPr>
            <a:r>
              <a:rPr lang="en-US" sz="1800" b="1" dirty="0">
                <a:solidFill>
                  <a:schemeClr val="tx1"/>
                </a:solidFill>
                <a:latin typeface="Arial" pitchFamily="34" charset="0"/>
                <a:cs typeface="Arial" pitchFamily="34" charset="0"/>
              </a:rPr>
              <a:t>Financial success has four determinants: how much money comes in, how much goes out, what you own, and what you </a:t>
            </a:r>
            <a:r>
              <a:rPr lang="en-US" sz="1800" b="1" dirty="0" smtClean="0">
                <a:solidFill>
                  <a:schemeClr val="tx1"/>
                </a:solidFill>
                <a:latin typeface="Arial" pitchFamily="34" charset="0"/>
                <a:cs typeface="Arial" pitchFamily="34" charset="0"/>
              </a:rPr>
              <a:t>owe</a:t>
            </a:r>
          </a:p>
          <a:p>
            <a:pPr fontAlgn="base">
              <a:spcBef>
                <a:spcPts val="0"/>
              </a:spcBef>
              <a:spcAft>
                <a:spcPct val="0"/>
              </a:spcAft>
            </a:pPr>
            <a:endParaRPr lang="en-US" sz="1800" b="1" dirty="0">
              <a:solidFill>
                <a:schemeClr val="tx1"/>
              </a:solidFill>
              <a:latin typeface="Arial" pitchFamily="34" charset="0"/>
              <a:cs typeface="Arial" pitchFamily="34" charset="0"/>
            </a:endParaRPr>
          </a:p>
          <a:p>
            <a:pPr fontAlgn="base">
              <a:spcBef>
                <a:spcPts val="0"/>
              </a:spcBef>
              <a:spcAft>
                <a:spcPct val="0"/>
              </a:spcAft>
            </a:pPr>
            <a:r>
              <a:rPr lang="en-US" sz="1800" b="1" dirty="0">
                <a:solidFill>
                  <a:schemeClr val="tx1"/>
                </a:solidFill>
                <a:latin typeface="Arial" pitchFamily="34" charset="0"/>
                <a:cs typeface="Arial" pitchFamily="34" charset="0"/>
              </a:rPr>
              <a:t>This applies equally to individuals and to businesses of all types</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276350" y="1587253"/>
            <a:ext cx="6591300" cy="622548"/>
          </a:xfrm>
        </p:spPr>
        <p:txBody>
          <a:bodyPr>
            <a:normAutofit/>
          </a:bodyPr>
          <a:lstStyle/>
          <a:p>
            <a:pPr algn="ctr"/>
            <a:r>
              <a:rPr lang="en-US" b="1" dirty="0"/>
              <a:t>Be Financially Literate</a:t>
            </a:r>
          </a:p>
        </p:txBody>
      </p:sp>
      <p:sp>
        <p:nvSpPr>
          <p:cNvPr id="7" name="Title 1"/>
          <p:cNvSpPr txBox="1">
            <a:spLocks/>
          </p:cNvSpPr>
          <p:nvPr/>
        </p:nvSpPr>
        <p:spPr>
          <a:xfrm>
            <a:off x="1296014" y="2057400"/>
            <a:ext cx="6571635"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8</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3506635994"/>
      </p:ext>
    </p:extLst>
  </p:cSld>
  <p:clrMapOvr>
    <a:masterClrMapping/>
  </p:clrMapOvr>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Personal Financial Statements</a:t>
            </a:r>
          </a:p>
        </p:txBody>
      </p:sp>
      <p:sp>
        <p:nvSpPr>
          <p:cNvPr id="2" name="TextBox 1"/>
          <p:cNvSpPr txBox="1"/>
          <p:nvPr/>
        </p:nvSpPr>
        <p:spPr>
          <a:xfrm>
            <a:off x="304800" y="1490133"/>
            <a:ext cx="8458200" cy="1231106"/>
          </a:xfrm>
          <a:prstGeom prst="rect">
            <a:avLst/>
          </a:prstGeom>
          <a:noFill/>
        </p:spPr>
        <p:txBody>
          <a:bodyPr wrap="square" rtlCol="0">
            <a:spAutoFit/>
          </a:bodyPr>
          <a:lstStyle/>
          <a:p>
            <a:pPr>
              <a:spcBef>
                <a:spcPts val="1200"/>
              </a:spcBef>
            </a:pPr>
            <a:r>
              <a:rPr lang="en-US" sz="1600" dirty="0" smtClean="0">
                <a:latin typeface="+mj-lt"/>
              </a:rPr>
              <a:t>It is important that every individual understand his or her personal financial situation, and critical for career success to understand how organizations manage their money</a:t>
            </a:r>
          </a:p>
          <a:p>
            <a:pPr>
              <a:spcBef>
                <a:spcPts val="1200"/>
              </a:spcBef>
            </a:pPr>
            <a:r>
              <a:rPr lang="en-US" sz="1600" dirty="0" smtClean="0">
                <a:latin typeface="+mj-lt"/>
              </a:rPr>
              <a:t>Keeping </a:t>
            </a:r>
            <a:r>
              <a:rPr lang="en-US" sz="1600" dirty="0">
                <a:latin typeface="+mj-lt"/>
              </a:rPr>
              <a:t>records in broadly accepted standard formats can help ensure you spend less than you earn and don’t run out of cash</a:t>
            </a:r>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1295400" y="2514600"/>
            <a:ext cx="6810375" cy="3680460"/>
          </a:xfrm>
          <a:prstGeom prst="rect">
            <a:avLst/>
          </a:prstGeom>
          <a:noFill/>
          <a:ln>
            <a:noFill/>
          </a:ln>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Be Financially Literate</a:t>
            </a:r>
            <a:endParaRPr lang="en-US" sz="1400" b="1" dirty="0">
              <a:latin typeface="+mj-lt"/>
            </a:endParaRPr>
          </a:p>
        </p:txBody>
      </p:sp>
    </p:spTree>
    <p:extLst>
      <p:ext uri="{BB962C8B-B14F-4D97-AF65-F5344CB8AC3E}">
        <p14:creationId xmlns:p14="http://schemas.microsoft.com/office/powerpoint/2010/main" val="3195120128"/>
      </p:ext>
    </p:extLst>
  </p:cSld>
  <p:clrMapOvr>
    <a:masterClrMapping/>
  </p:clrMapOvr>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Chart of Accounts </a:t>
            </a:r>
          </a:p>
        </p:txBody>
      </p:sp>
      <p:sp>
        <p:nvSpPr>
          <p:cNvPr id="4" name="TextBox 3"/>
          <p:cNvSpPr txBox="1"/>
          <p:nvPr/>
        </p:nvSpPr>
        <p:spPr>
          <a:xfrm>
            <a:off x="304800" y="1490133"/>
            <a:ext cx="4572000" cy="2215991"/>
          </a:xfrm>
          <a:prstGeom prst="rect">
            <a:avLst/>
          </a:prstGeom>
          <a:noFill/>
        </p:spPr>
        <p:txBody>
          <a:bodyPr wrap="square" rtlCol="0">
            <a:spAutoFit/>
          </a:bodyPr>
          <a:lstStyle/>
          <a:p>
            <a:pPr>
              <a:spcBef>
                <a:spcPts val="1200"/>
              </a:spcBef>
            </a:pPr>
            <a:r>
              <a:rPr lang="en-US" sz="1600" dirty="0">
                <a:latin typeface="+mj-lt"/>
              </a:rPr>
              <a:t>The Chart of Accounts provides a road map for accountants, ensuring all financial transactions will be booked consistent with intelligible financial </a:t>
            </a:r>
            <a:r>
              <a:rPr lang="en-US" sz="1600" dirty="0" smtClean="0">
                <a:latin typeface="+mj-lt"/>
              </a:rPr>
              <a:t>reporting</a:t>
            </a:r>
          </a:p>
          <a:p>
            <a:pPr>
              <a:spcBef>
                <a:spcPts val="1200"/>
              </a:spcBef>
            </a:pPr>
            <a:r>
              <a:rPr lang="en-US" sz="1600" dirty="0" smtClean="0">
                <a:latin typeface="+mj-lt"/>
              </a:rPr>
              <a:t>For personal financial management, this means tracking spending categories such as rent, food, and insurance in order to anticipate requirements</a:t>
            </a:r>
            <a:endParaRPr lang="en-US" sz="1400" dirty="0">
              <a:latin typeface="+mj-lt"/>
            </a:endParaRPr>
          </a:p>
        </p:txBody>
      </p:sp>
      <p:grpSp>
        <p:nvGrpSpPr>
          <p:cNvPr id="5" name="Group 4"/>
          <p:cNvGrpSpPr/>
          <p:nvPr/>
        </p:nvGrpSpPr>
        <p:grpSpPr>
          <a:xfrm>
            <a:off x="5181601" y="1461911"/>
            <a:ext cx="3237450" cy="4634089"/>
            <a:chOff x="0" y="0"/>
            <a:chExt cx="1866900" cy="2981325"/>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rcRect b="20959"/>
            <a:stretch>
              <a:fillRect/>
            </a:stretch>
          </p:blipFill>
          <p:spPr bwMode="auto">
            <a:xfrm>
              <a:off x="47625" y="0"/>
              <a:ext cx="1666875" cy="2981325"/>
            </a:xfrm>
            <a:prstGeom prst="rect">
              <a:avLst/>
            </a:prstGeom>
            <a:noFill/>
            <a:ln>
              <a:noFill/>
            </a:ln>
          </p:spPr>
        </p:pic>
        <p:sp>
          <p:nvSpPr>
            <p:cNvPr id="7" name="Right Triangle 6"/>
            <p:cNvSpPr>
              <a:spLocks noChangeArrowheads="1"/>
            </p:cNvSpPr>
            <p:nvPr/>
          </p:nvSpPr>
          <p:spPr bwMode="auto">
            <a:xfrm>
              <a:off x="0" y="2581275"/>
              <a:ext cx="1866900" cy="400050"/>
            </a:xfrm>
            <a:prstGeom prst="rtTriangle">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none" lIns="91440" tIns="45720" rIns="91440" bIns="45720" anchor="ctr" anchorCtr="0" upright="1">
              <a:noAutofit/>
            </a:bodyPr>
            <a:lstStyle/>
            <a:p>
              <a:endParaRPr lang="en-US"/>
            </a:p>
          </p:txBody>
        </p:sp>
      </p:grpSp>
      <p:sp>
        <p:nvSpPr>
          <p:cNvPr id="8" name="TextBox 7"/>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Be Financially Literate</a:t>
            </a:r>
            <a:endParaRPr lang="en-US" sz="1400" b="1" dirty="0">
              <a:latin typeface="+mj-lt"/>
            </a:endParaRPr>
          </a:p>
        </p:txBody>
      </p:sp>
    </p:spTree>
    <p:extLst>
      <p:ext uri="{BB962C8B-B14F-4D97-AF65-F5344CB8AC3E}">
        <p14:creationId xmlns:p14="http://schemas.microsoft.com/office/powerpoint/2010/main" val="734097117"/>
      </p:ext>
    </p:extLst>
  </p:cSld>
  <p:clrMapOvr>
    <a:masterClrMapping/>
  </p:clrMapOvr>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3733800" y="1643063"/>
            <a:ext cx="5048251" cy="4224338"/>
            <a:chOff x="1933575" y="1189038"/>
            <a:chExt cx="5276851" cy="4486275"/>
          </a:xfrm>
        </p:grpSpPr>
        <p:sp>
          <p:nvSpPr>
            <p:cNvPr id="11" name="Rectangle 10"/>
            <p:cNvSpPr/>
            <p:nvPr/>
          </p:nvSpPr>
          <p:spPr>
            <a:xfrm>
              <a:off x="1933576" y="1189038"/>
              <a:ext cx="5276850" cy="4486275"/>
            </a:xfrm>
            <a:prstGeom prst="rect">
              <a:avLst/>
            </a:prstGeom>
            <a:solidFill>
              <a:schemeClr val="bg1"/>
            </a:solidFill>
            <a:ln>
              <a:solidFill>
                <a:schemeClr val="tx1"/>
              </a:solidFill>
            </a:ln>
            <a:effectLst>
              <a:outerShdw blurRad="508000" dist="50800" dir="54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3575" y="1189038"/>
              <a:ext cx="5276850" cy="448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Title 1"/>
          <p:cNvSpPr>
            <a:spLocks noGrp="1"/>
          </p:cNvSpPr>
          <p:nvPr>
            <p:ph type="ctrTitle"/>
          </p:nvPr>
        </p:nvSpPr>
        <p:spPr/>
        <p:txBody>
          <a:bodyPr/>
          <a:lstStyle/>
          <a:p>
            <a:r>
              <a:rPr lang="en-US" dirty="0"/>
              <a:t>Profit &amp; Loss (Income) Statement </a:t>
            </a:r>
          </a:p>
        </p:txBody>
      </p:sp>
      <p:sp>
        <p:nvSpPr>
          <p:cNvPr id="4" name="TextBox 3"/>
          <p:cNvSpPr txBox="1"/>
          <p:nvPr/>
        </p:nvSpPr>
        <p:spPr>
          <a:xfrm>
            <a:off x="304800" y="1371600"/>
            <a:ext cx="2895600" cy="4431983"/>
          </a:xfrm>
          <a:prstGeom prst="rect">
            <a:avLst/>
          </a:prstGeom>
          <a:noFill/>
        </p:spPr>
        <p:txBody>
          <a:bodyPr wrap="square" rtlCol="0">
            <a:spAutoFit/>
          </a:bodyPr>
          <a:lstStyle/>
          <a:p>
            <a:pPr>
              <a:spcBef>
                <a:spcPts val="1200"/>
              </a:spcBef>
            </a:pPr>
            <a:r>
              <a:rPr lang="en-US" sz="1600" dirty="0">
                <a:latin typeface="+mj-lt"/>
              </a:rPr>
              <a:t>The P&amp;L is the standard financial statement that presents revenue, costs, and the resulting profits for one or more fiscal </a:t>
            </a:r>
            <a:r>
              <a:rPr lang="en-US" sz="1600" dirty="0" smtClean="0">
                <a:latin typeface="+mj-lt"/>
              </a:rPr>
              <a:t>periods – showing whether </a:t>
            </a:r>
            <a:r>
              <a:rPr lang="en-US" sz="1600" dirty="0">
                <a:latin typeface="+mj-lt"/>
              </a:rPr>
              <a:t>the company is making or losing </a:t>
            </a:r>
            <a:r>
              <a:rPr lang="en-US" sz="1600" dirty="0" smtClean="0">
                <a:latin typeface="+mj-lt"/>
              </a:rPr>
              <a:t>money</a:t>
            </a:r>
          </a:p>
          <a:p>
            <a:pPr>
              <a:spcBef>
                <a:spcPts val="1200"/>
              </a:spcBef>
            </a:pPr>
            <a:r>
              <a:rPr lang="en-US" sz="1600" dirty="0">
                <a:latin typeface="+mj-lt"/>
              </a:rPr>
              <a:t>One of the most significant lines on this statement is ‘gross profit,’ indicating the amount earned (or lost) on each sale BEFORE any of the overhead (costs of being in business) are factored in. If you’re not making money on this line, raise prices, cut costs, or exit the business!</a:t>
            </a:r>
          </a:p>
        </p:txBody>
      </p:sp>
      <p:sp>
        <p:nvSpPr>
          <p:cNvPr id="3" name="Right Arrow 2"/>
          <p:cNvSpPr/>
          <p:nvPr/>
        </p:nvSpPr>
        <p:spPr>
          <a:xfrm>
            <a:off x="3276600" y="3657600"/>
            <a:ext cx="685800" cy="457200"/>
          </a:xfrm>
          <a:prstGeom prst="rightArrow">
            <a:avLst/>
          </a:prstGeom>
          <a:solidFill>
            <a:schemeClr val="tx2">
              <a:lumMod val="40000"/>
              <a:lumOff val="60000"/>
            </a:schemeClr>
          </a:soli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Be Financially Literate</a:t>
            </a:r>
            <a:endParaRPr lang="en-US" sz="1400" b="1" dirty="0">
              <a:latin typeface="+mj-lt"/>
            </a:endParaRPr>
          </a:p>
        </p:txBody>
      </p:sp>
    </p:spTree>
    <p:extLst>
      <p:ext uri="{BB962C8B-B14F-4D97-AF65-F5344CB8AC3E}">
        <p14:creationId xmlns:p14="http://schemas.microsoft.com/office/powerpoint/2010/main" val="217943567"/>
      </p:ext>
    </p:extLst>
  </p:cSld>
  <p:clrMapOvr>
    <a:masterClrMapping/>
  </p:clrMapOvr>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Balance Sheet </a:t>
            </a:r>
            <a:endParaRPr lang="en-US" b="1" i="1" dirty="0"/>
          </a:p>
        </p:txBody>
      </p:sp>
      <p:sp>
        <p:nvSpPr>
          <p:cNvPr id="4" name="TextBox 3"/>
          <p:cNvSpPr txBox="1"/>
          <p:nvPr/>
        </p:nvSpPr>
        <p:spPr>
          <a:xfrm>
            <a:off x="304800" y="1371600"/>
            <a:ext cx="3429000" cy="4585871"/>
          </a:xfrm>
          <a:prstGeom prst="rect">
            <a:avLst/>
          </a:prstGeom>
          <a:noFill/>
        </p:spPr>
        <p:txBody>
          <a:bodyPr wrap="square" rtlCol="0">
            <a:spAutoFit/>
          </a:bodyPr>
          <a:lstStyle/>
          <a:p>
            <a:pPr>
              <a:spcBef>
                <a:spcPts val="1200"/>
              </a:spcBef>
            </a:pPr>
            <a:r>
              <a:rPr lang="en-US" sz="1600" dirty="0">
                <a:latin typeface="+mj-lt"/>
              </a:rPr>
              <a:t>The Balance Sheet is the standard financial statement that presents assets, liabilities, and equity as of the end of one or more fiscal periods - showing what the company owns and </a:t>
            </a:r>
            <a:r>
              <a:rPr lang="en-US" sz="1600" dirty="0" smtClean="0">
                <a:latin typeface="+mj-lt"/>
              </a:rPr>
              <a:t>owes</a:t>
            </a:r>
          </a:p>
          <a:p>
            <a:pPr>
              <a:spcBef>
                <a:spcPts val="1200"/>
              </a:spcBef>
            </a:pPr>
            <a:r>
              <a:rPr lang="en-US" sz="1600" dirty="0" smtClean="0">
                <a:latin typeface="+mj-lt"/>
              </a:rPr>
              <a:t>It </a:t>
            </a:r>
            <a:r>
              <a:rPr lang="en-US" sz="1600" dirty="0">
                <a:latin typeface="+mj-lt"/>
              </a:rPr>
              <a:t>is ‘balanced’ because the ‘ownership’ – the stockholders and the banks – together own exactly all of the </a:t>
            </a:r>
            <a:r>
              <a:rPr lang="en-US" sz="1600" dirty="0" smtClean="0">
                <a:latin typeface="+mj-lt"/>
              </a:rPr>
              <a:t>assets</a:t>
            </a:r>
          </a:p>
          <a:p>
            <a:pPr>
              <a:spcBef>
                <a:spcPts val="1200"/>
              </a:spcBef>
            </a:pPr>
            <a:r>
              <a:rPr lang="en-US" sz="1600" dirty="0" smtClean="0">
                <a:latin typeface="+mj-lt"/>
              </a:rPr>
              <a:t>The </a:t>
            </a:r>
            <a:r>
              <a:rPr lang="en-US" sz="1600" dirty="0">
                <a:latin typeface="+mj-lt"/>
              </a:rPr>
              <a:t>balance sheet also identifies which assets and liabilities are current (cash will flow within one year) and which are not likely to change in that time period (fixed assets and long-term debt, such as mortgages).</a:t>
            </a:r>
          </a:p>
        </p:txBody>
      </p:sp>
      <p:grpSp>
        <p:nvGrpSpPr>
          <p:cNvPr id="7" name="Group 6"/>
          <p:cNvGrpSpPr/>
          <p:nvPr/>
        </p:nvGrpSpPr>
        <p:grpSpPr>
          <a:xfrm>
            <a:off x="3962400" y="1981201"/>
            <a:ext cx="4857750" cy="3429000"/>
            <a:chOff x="1238250" y="1298575"/>
            <a:chExt cx="6667500" cy="4267200"/>
          </a:xfrm>
        </p:grpSpPr>
        <p:sp>
          <p:nvSpPr>
            <p:cNvPr id="8" name="Rectangle 7"/>
            <p:cNvSpPr/>
            <p:nvPr/>
          </p:nvSpPr>
          <p:spPr>
            <a:xfrm>
              <a:off x="1238250" y="1298575"/>
              <a:ext cx="6667500" cy="4267200"/>
            </a:xfrm>
            <a:prstGeom prst="rect">
              <a:avLst/>
            </a:prstGeom>
            <a:solidFill>
              <a:schemeClr val="bg1"/>
            </a:solidFill>
            <a:ln>
              <a:solidFill>
                <a:schemeClr val="tx1"/>
              </a:solidFill>
            </a:ln>
            <a:effectLst>
              <a:outerShdw blurRad="508000" dist="76200" dir="54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1298575"/>
              <a:ext cx="66675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 name="TextBox 9"/>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Be Financially Literate</a:t>
            </a:r>
            <a:endParaRPr lang="en-US" sz="1400" b="1" dirty="0">
              <a:latin typeface="+mj-lt"/>
            </a:endParaRPr>
          </a:p>
        </p:txBody>
      </p:sp>
    </p:spTree>
    <p:extLst>
      <p:ext uri="{BB962C8B-B14F-4D97-AF65-F5344CB8AC3E}">
        <p14:creationId xmlns:p14="http://schemas.microsoft.com/office/powerpoint/2010/main" val="1397211804"/>
      </p:ext>
    </p:extLst>
  </p:cSld>
  <p:clrMapOvr>
    <a:masterClrMapping/>
  </p:clrMapOvr>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Cash Flow or Funds Flow </a:t>
            </a:r>
          </a:p>
        </p:txBody>
      </p:sp>
      <p:sp>
        <p:nvSpPr>
          <p:cNvPr id="4" name="TextBox 3"/>
          <p:cNvSpPr txBox="1"/>
          <p:nvPr/>
        </p:nvSpPr>
        <p:spPr>
          <a:xfrm>
            <a:off x="304800" y="1371600"/>
            <a:ext cx="3276600" cy="3447098"/>
          </a:xfrm>
          <a:prstGeom prst="rect">
            <a:avLst/>
          </a:prstGeom>
          <a:noFill/>
        </p:spPr>
        <p:txBody>
          <a:bodyPr wrap="square" rtlCol="0">
            <a:spAutoFit/>
          </a:bodyPr>
          <a:lstStyle/>
          <a:p>
            <a:pPr>
              <a:spcBef>
                <a:spcPts val="1200"/>
              </a:spcBef>
            </a:pPr>
            <a:r>
              <a:rPr lang="en-US" sz="1600" dirty="0">
                <a:latin typeface="+mj-lt"/>
              </a:rPr>
              <a:t>The Cash Flow (or Funds Flow, or Sources &amp; Uses) Statement is the standard financial statement that shows how cash was obtained and used in one or more fiscal periods. </a:t>
            </a:r>
            <a:endParaRPr lang="en-US" sz="1600" dirty="0" smtClean="0">
              <a:latin typeface="+mj-lt"/>
            </a:endParaRPr>
          </a:p>
          <a:p>
            <a:pPr>
              <a:spcBef>
                <a:spcPts val="1200"/>
              </a:spcBef>
            </a:pPr>
            <a:r>
              <a:rPr lang="en-US" sz="1600" dirty="0" smtClean="0">
                <a:latin typeface="+mj-lt"/>
              </a:rPr>
              <a:t>“</a:t>
            </a:r>
            <a:r>
              <a:rPr lang="en-US" sz="1600" dirty="0">
                <a:latin typeface="+mj-lt"/>
              </a:rPr>
              <a:t>When you’re out of cash, you’re out of business,” and most companies expend significant energy to design and enforce appropriate controls with supporting metrics to ensure reliable cash flow. </a:t>
            </a:r>
          </a:p>
        </p:txBody>
      </p:sp>
      <p:grpSp>
        <p:nvGrpSpPr>
          <p:cNvPr id="7" name="Group 6"/>
          <p:cNvGrpSpPr/>
          <p:nvPr/>
        </p:nvGrpSpPr>
        <p:grpSpPr>
          <a:xfrm>
            <a:off x="4038600" y="1885507"/>
            <a:ext cx="4035601" cy="3811411"/>
            <a:chOff x="2071688" y="1460500"/>
            <a:chExt cx="4035601" cy="3811411"/>
          </a:xfrm>
        </p:grpSpPr>
        <p:sp>
          <p:nvSpPr>
            <p:cNvPr id="11" name="Rectangle 10"/>
            <p:cNvSpPr/>
            <p:nvPr/>
          </p:nvSpPr>
          <p:spPr>
            <a:xfrm>
              <a:off x="2071688" y="1460500"/>
              <a:ext cx="4035601" cy="3811411"/>
            </a:xfrm>
            <a:prstGeom prst="rect">
              <a:avLst/>
            </a:prstGeom>
            <a:solidFill>
              <a:schemeClr val="bg1"/>
            </a:solidFill>
            <a:ln>
              <a:solidFill>
                <a:schemeClr val="tx1"/>
              </a:solidFill>
            </a:ln>
            <a:effectLst>
              <a:outerShdw blurRad="508000" dist="76200" dir="54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19298" b="3346"/>
            <a:stretch/>
          </p:blipFill>
          <p:spPr bwMode="auto">
            <a:xfrm>
              <a:off x="2071688" y="1460500"/>
              <a:ext cx="4035601" cy="3811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 name="TextBox 7"/>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Be Financially Literate</a:t>
            </a:r>
            <a:endParaRPr lang="en-US" sz="1400" b="1" dirty="0">
              <a:latin typeface="+mj-lt"/>
            </a:endParaRPr>
          </a:p>
        </p:txBody>
      </p:sp>
    </p:spTree>
    <p:extLst>
      <p:ext uri="{BB962C8B-B14F-4D97-AF65-F5344CB8AC3E}">
        <p14:creationId xmlns:p14="http://schemas.microsoft.com/office/powerpoint/2010/main" val="1534733422"/>
      </p:ext>
    </p:extLst>
  </p:cSld>
  <p:clrMapOvr>
    <a:masterClrMapping/>
  </p:clrMapOvr>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6350" y="2590800"/>
            <a:ext cx="6591300" cy="8001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fontAlgn="base">
              <a:spcBef>
                <a:spcPts val="0"/>
              </a:spcBef>
              <a:spcAft>
                <a:spcPct val="0"/>
              </a:spcAft>
            </a:pPr>
            <a:r>
              <a:rPr lang="en-US" sz="1800" b="1" dirty="0">
                <a:solidFill>
                  <a:schemeClr val="tx1"/>
                </a:solidFill>
                <a:latin typeface="Arial" pitchFamily="34" charset="0"/>
                <a:cs typeface="Arial" pitchFamily="34" charset="0"/>
              </a:rPr>
              <a:t>Financial tools help make sense of this often confusing topic, supporting decision-making in a complex world</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276350" y="1555627"/>
            <a:ext cx="6591300" cy="501774"/>
          </a:xfrm>
        </p:spPr>
        <p:txBody>
          <a:bodyPr>
            <a:normAutofit fontScale="90000"/>
          </a:bodyPr>
          <a:lstStyle/>
          <a:p>
            <a:pPr algn="ctr"/>
            <a:r>
              <a:rPr lang="en-US" b="1" dirty="0"/>
              <a:t>Put Finance to Work</a:t>
            </a:r>
          </a:p>
        </p:txBody>
      </p:sp>
      <p:sp>
        <p:nvSpPr>
          <p:cNvPr id="7" name="Title 1"/>
          <p:cNvSpPr txBox="1">
            <a:spLocks/>
          </p:cNvSpPr>
          <p:nvPr/>
        </p:nvSpPr>
        <p:spPr>
          <a:xfrm>
            <a:off x="1276350" y="1981200"/>
            <a:ext cx="6591300" cy="381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9</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393647456"/>
      </p:ext>
    </p:extLst>
  </p:cSld>
  <p:clrMapOvr>
    <a:masterClrMapping/>
  </p:clrMapOvr>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Key Ratios </a:t>
            </a:r>
          </a:p>
        </p:txBody>
      </p:sp>
      <p:sp>
        <p:nvSpPr>
          <p:cNvPr id="2" name="TextBox 1"/>
          <p:cNvSpPr txBox="1"/>
          <p:nvPr/>
        </p:nvSpPr>
        <p:spPr>
          <a:xfrm>
            <a:off x="304800" y="1490133"/>
            <a:ext cx="8458200" cy="4770537"/>
          </a:xfrm>
          <a:prstGeom prst="rect">
            <a:avLst/>
          </a:prstGeom>
          <a:noFill/>
        </p:spPr>
        <p:txBody>
          <a:bodyPr wrap="square" rtlCol="0">
            <a:spAutoFit/>
          </a:bodyPr>
          <a:lstStyle/>
          <a:p>
            <a:pPr>
              <a:spcBef>
                <a:spcPts val="1200"/>
              </a:spcBef>
            </a:pPr>
            <a:r>
              <a:rPr lang="en-US" sz="1600" dirty="0">
                <a:latin typeface="+mj-lt"/>
              </a:rPr>
              <a:t>Various ratios are computed and widely used to evaluate financial strengths and weaknesses, and trends, of a </a:t>
            </a:r>
            <a:r>
              <a:rPr lang="en-US" sz="1600" dirty="0" smtClean="0">
                <a:latin typeface="+mj-lt"/>
              </a:rPr>
              <a:t>company</a:t>
            </a:r>
          </a:p>
          <a:p>
            <a:pPr>
              <a:spcBef>
                <a:spcPts val="1200"/>
              </a:spcBef>
            </a:pPr>
            <a:r>
              <a:rPr lang="en-US" sz="1600" dirty="0" smtClean="0">
                <a:latin typeface="+mj-lt"/>
              </a:rPr>
              <a:t>The </a:t>
            </a:r>
            <a:r>
              <a:rPr lang="en-US" sz="1600" dirty="0">
                <a:latin typeface="+mj-lt"/>
              </a:rPr>
              <a:t>ratios </a:t>
            </a:r>
            <a:r>
              <a:rPr lang="en-US" sz="1600" dirty="0" smtClean="0">
                <a:latin typeface="+mj-lt"/>
              </a:rPr>
              <a:t>on the following pages are typical, and help in understanding:</a:t>
            </a:r>
          </a:p>
          <a:p>
            <a:pPr marL="285750" indent="-285750">
              <a:spcBef>
                <a:spcPts val="1200"/>
              </a:spcBef>
              <a:buFont typeface="Arial" pitchFamily="34" charset="0"/>
              <a:buChar char="•"/>
            </a:pPr>
            <a:r>
              <a:rPr lang="en-US" sz="1400" dirty="0" smtClean="0">
                <a:latin typeface="+mj-lt"/>
              </a:rPr>
              <a:t>Activity</a:t>
            </a:r>
          </a:p>
          <a:p>
            <a:pPr marL="285750" indent="-285750">
              <a:spcBef>
                <a:spcPts val="1200"/>
              </a:spcBef>
              <a:buFont typeface="Arial" pitchFamily="34" charset="0"/>
              <a:buChar char="•"/>
            </a:pPr>
            <a:r>
              <a:rPr lang="en-US" sz="1400" dirty="0" smtClean="0">
                <a:latin typeface="+mj-lt"/>
              </a:rPr>
              <a:t>Leverage/Solvency</a:t>
            </a:r>
          </a:p>
          <a:p>
            <a:pPr marL="285750" indent="-285750">
              <a:spcBef>
                <a:spcPts val="1200"/>
              </a:spcBef>
              <a:buFont typeface="Arial" pitchFamily="34" charset="0"/>
              <a:buChar char="•"/>
            </a:pPr>
            <a:r>
              <a:rPr lang="en-US" sz="1400" dirty="0" smtClean="0">
                <a:latin typeface="+mj-lt"/>
              </a:rPr>
              <a:t>Liquidity</a:t>
            </a:r>
          </a:p>
          <a:p>
            <a:pPr marL="285750" indent="-285750">
              <a:spcBef>
                <a:spcPts val="1200"/>
              </a:spcBef>
              <a:buFont typeface="Arial" pitchFamily="34" charset="0"/>
              <a:buChar char="•"/>
            </a:pPr>
            <a:r>
              <a:rPr lang="en-US" sz="1400" dirty="0" smtClean="0">
                <a:latin typeface="+mj-lt"/>
              </a:rPr>
              <a:t> </a:t>
            </a:r>
            <a:r>
              <a:rPr lang="en-US" sz="1400" dirty="0">
                <a:latin typeface="+mj-lt"/>
              </a:rPr>
              <a:t>Market </a:t>
            </a:r>
            <a:r>
              <a:rPr lang="en-US" sz="1400" dirty="0" smtClean="0">
                <a:latin typeface="+mj-lt"/>
              </a:rPr>
              <a:t>Value</a:t>
            </a:r>
          </a:p>
          <a:p>
            <a:pPr marL="285750" indent="-285750">
              <a:spcBef>
                <a:spcPts val="1200"/>
              </a:spcBef>
              <a:buFont typeface="Arial" pitchFamily="34" charset="0"/>
              <a:buChar char="•"/>
            </a:pPr>
            <a:r>
              <a:rPr lang="en-US" sz="1400" dirty="0" smtClean="0">
                <a:latin typeface="+mj-lt"/>
              </a:rPr>
              <a:t>Productivity</a:t>
            </a:r>
          </a:p>
          <a:p>
            <a:pPr marL="285750" indent="-285750">
              <a:spcBef>
                <a:spcPts val="1200"/>
              </a:spcBef>
              <a:buFont typeface="Arial" pitchFamily="34" charset="0"/>
              <a:buChar char="•"/>
            </a:pPr>
            <a:r>
              <a:rPr lang="en-US" sz="1400" dirty="0" smtClean="0">
                <a:latin typeface="+mj-lt"/>
              </a:rPr>
              <a:t>Profitability Ratio</a:t>
            </a:r>
            <a:r>
              <a:rPr lang="en-US" sz="1600" dirty="0" smtClean="0">
                <a:latin typeface="+mj-lt"/>
              </a:rPr>
              <a:t>s</a:t>
            </a:r>
          </a:p>
          <a:p>
            <a:pPr>
              <a:spcBef>
                <a:spcPts val="1200"/>
              </a:spcBef>
            </a:pPr>
            <a:r>
              <a:rPr lang="en-US" sz="1600" dirty="0" smtClean="0">
                <a:latin typeface="+mj-lt"/>
              </a:rPr>
              <a:t>Their </a:t>
            </a:r>
            <a:r>
              <a:rPr lang="en-US" sz="1600" dirty="0">
                <a:latin typeface="+mj-lt"/>
              </a:rPr>
              <a:t>use depends on the specific concerns of executives, managers, and shareholders. It can be misleading to use such ratios without a context, such as industry norms or period to period comparisons, and few reliable ratio benchmarks exist at levels of granularity meaningful to operating managers, but the higher level ratios in the ratio categories that follow can provide guidance</a:t>
            </a:r>
          </a:p>
        </p:txBody>
      </p:sp>
      <p:sp>
        <p:nvSpPr>
          <p:cNvPr id="4" name="TextBox 3"/>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2070377764"/>
      </p:ext>
    </p:extLst>
  </p:cSld>
  <p:clrMapOvr>
    <a:masterClrMapping/>
  </p:clrMapOvr>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Liquidity Ratios</a:t>
            </a:r>
          </a:p>
        </p:txBody>
      </p:sp>
      <p:graphicFrame>
        <p:nvGraphicFramePr>
          <p:cNvPr id="8" name="Table 7"/>
          <p:cNvGraphicFramePr>
            <a:graphicFrameLocks noGrp="1"/>
          </p:cNvGraphicFramePr>
          <p:nvPr>
            <p:extLst>
              <p:ext uri="{D42A27DB-BD31-4B8C-83A1-F6EECF244321}">
                <p14:modId xmlns:p14="http://schemas.microsoft.com/office/powerpoint/2010/main" val="3398278786"/>
              </p:ext>
            </p:extLst>
          </p:nvPr>
        </p:nvGraphicFramePr>
        <p:xfrm>
          <a:off x="304800" y="1524000"/>
          <a:ext cx="8077200" cy="3997959"/>
        </p:xfrm>
        <a:graphic>
          <a:graphicData uri="http://schemas.openxmlformats.org/drawingml/2006/table">
            <a:tbl>
              <a:tblPr firstRow="1" bandRow="1">
                <a:tableStyleId>{5C22544A-7EE6-4342-B048-85BDC9FD1C3A}</a:tableStyleId>
              </a:tblPr>
              <a:tblGrid>
                <a:gridCol w="1524000"/>
                <a:gridCol w="6553200"/>
              </a:tblGrid>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Ratio</a:t>
                      </a:r>
                      <a:endParaRPr lang="en-US" sz="1200" b="1"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en-US" sz="1200" b="1" i="0" u="none" dirty="0" smtClean="0">
                          <a:solidFill>
                            <a:schemeClr val="tx1"/>
                          </a:solidFill>
                          <a:effectLst/>
                          <a:latin typeface="+mj-lt"/>
                        </a:rPr>
                        <a:t>Description</a:t>
                      </a:r>
                      <a:endParaRPr lang="en-US" sz="1200" b="1"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Current Ratio</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Current Assets divided by Current Liabilities, a measure of liquidity, or the ability to pay current debts out of current assets</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Cash Ratio</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Cash divided by current liabilities (measures the ability to pay current obligations with cash)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Acid Test</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(AKA Quick Ratio) An extreme version of the Current Ratio, the ‘Acid Test’ assumes Inventory cannot be converted to cash </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EBITDA</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(Earnings before Interest, Taxes, Depreciation, and Amortization) is a measure commonly used by investors to understand a company’s ability to incur and service debt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EBIT</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0" i="0" u="none" dirty="0" err="1" smtClean="0">
                          <a:solidFill>
                            <a:schemeClr val="tx1"/>
                          </a:solidFill>
                          <a:effectLst/>
                          <a:latin typeface="+mj-lt"/>
                        </a:rPr>
                        <a:t>Pre-Tax</a:t>
                      </a:r>
                      <a:r>
                        <a:rPr lang="fr-FR" sz="1400" b="0" i="0" u="none" dirty="0" smtClean="0">
                          <a:solidFill>
                            <a:schemeClr val="tx1"/>
                          </a:solidFill>
                          <a:effectLst/>
                          <a:latin typeface="+mj-lt"/>
                        </a:rPr>
                        <a:t> Profit plus </a:t>
                      </a:r>
                      <a:r>
                        <a:rPr lang="fr-FR" sz="1400" b="0" i="0" u="none" dirty="0" err="1" smtClean="0">
                          <a:solidFill>
                            <a:schemeClr val="tx1"/>
                          </a:solidFill>
                          <a:effectLst/>
                          <a:latin typeface="+mj-lt"/>
                        </a:rPr>
                        <a:t>Interest</a:t>
                      </a:r>
                      <a:r>
                        <a:rPr lang="fr-FR" sz="1400" b="0" i="0" u="none" dirty="0" smtClean="0">
                          <a:solidFill>
                            <a:schemeClr val="tx1"/>
                          </a:solidFill>
                          <a:effectLst/>
                          <a:latin typeface="+mj-lt"/>
                        </a:rPr>
                        <a:t> </a:t>
                      </a:r>
                      <a:r>
                        <a:rPr lang="fr-FR" sz="1400" b="0" i="0" u="none" dirty="0" err="1" smtClean="0">
                          <a:solidFill>
                            <a:schemeClr val="tx1"/>
                          </a:solidFill>
                          <a:effectLst/>
                          <a:latin typeface="+mj-lt"/>
                        </a:rPr>
                        <a:t>Expense</a:t>
                      </a:r>
                      <a:endParaRPr lang="fr-FR" sz="1400" b="0" i="0" u="none" dirty="0" smtClean="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Free Cash Flow</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Cash available to pay to owners and lenders, calculated by subtracting Dividends and After Tax Interest from Net Cash Flow for a period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Working Capital</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Capital tied up in Current Assets (such as Cash, Accounts Receivable and Inventories) less Current Liabilities (such as Accounts Payable).</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13640319"/>
      </p:ext>
    </p:extLst>
  </p:cSld>
  <p:clrMapOvr>
    <a:masterClrMapping/>
  </p:clrMapOvr>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Activity Ratios</a:t>
            </a:r>
          </a:p>
        </p:txBody>
      </p:sp>
      <p:graphicFrame>
        <p:nvGraphicFramePr>
          <p:cNvPr id="8" name="Table 7"/>
          <p:cNvGraphicFramePr>
            <a:graphicFrameLocks noGrp="1"/>
          </p:cNvGraphicFramePr>
          <p:nvPr>
            <p:extLst>
              <p:ext uri="{D42A27DB-BD31-4B8C-83A1-F6EECF244321}">
                <p14:modId xmlns:p14="http://schemas.microsoft.com/office/powerpoint/2010/main" val="3943560680"/>
              </p:ext>
            </p:extLst>
          </p:nvPr>
        </p:nvGraphicFramePr>
        <p:xfrm>
          <a:off x="304800" y="1524000"/>
          <a:ext cx="8077200" cy="3840479"/>
        </p:xfrm>
        <a:graphic>
          <a:graphicData uri="http://schemas.openxmlformats.org/drawingml/2006/table">
            <a:tbl>
              <a:tblPr firstRow="1" bandRow="1">
                <a:tableStyleId>{5C22544A-7EE6-4342-B048-85BDC9FD1C3A}</a:tableStyleId>
              </a:tblPr>
              <a:tblGrid>
                <a:gridCol w="1524000"/>
                <a:gridCol w="6553200"/>
              </a:tblGrid>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Ratio</a:t>
                      </a:r>
                      <a:endParaRPr lang="en-US" sz="1200" b="1"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en-US" sz="1200" b="1" i="0" u="none" dirty="0" smtClean="0">
                          <a:solidFill>
                            <a:schemeClr val="tx1"/>
                          </a:solidFill>
                          <a:effectLst/>
                          <a:latin typeface="+mj-lt"/>
                        </a:rPr>
                        <a:t>Description</a:t>
                      </a:r>
                      <a:endParaRPr lang="en-US" sz="1200" b="1"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Asset Leverage</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Use of assets to gain the optimum revenue (measured as Revenue divided by Assets). </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Cash Flow versus Earnings</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An indicator of liquidity trends, computed for a given period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Days Sales Outstanding (DSO)</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A measure of Accounts Receivable, measured as A/R divided by annual Revenue, times 365. DSO theoretically measures how many days we wait after delivering a product to get paid for it. In general, shorter cycles are better</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Days of Supply</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The number of days’ worth of inventory on hand, estimated on the basis of use rate. See also inventory turns, the reciprocal.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Operating Cycle</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The number of days from the time money is spent until it is collected, from the purchases that do into inventory to the collection of receivables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Inventory Turns</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(AKA Turnover) Turns measure how fast inventory is used and replaced. Different categories of inventory can turn at different rates. Computed as Total annual COGS divided by Inventory. Higher turns reduce invested capital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293056769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About Maturity Grids</a:t>
            </a:r>
            <a:endParaRPr lang="en-US" dirty="0"/>
          </a:p>
        </p:txBody>
      </p:sp>
      <p:sp>
        <p:nvSpPr>
          <p:cNvPr id="2" name="TextBox 1"/>
          <p:cNvSpPr txBox="1"/>
          <p:nvPr/>
        </p:nvSpPr>
        <p:spPr>
          <a:xfrm>
            <a:off x="333022" y="1600200"/>
            <a:ext cx="8610600" cy="3631763"/>
          </a:xfrm>
          <a:prstGeom prst="rect">
            <a:avLst/>
          </a:prstGeom>
          <a:noFill/>
        </p:spPr>
        <p:txBody>
          <a:bodyPr wrap="square" rtlCol="0">
            <a:spAutoFit/>
          </a:bodyPr>
          <a:lstStyle/>
          <a:p>
            <a:pPr marL="285750" indent="-285750">
              <a:spcBef>
                <a:spcPts val="1200"/>
              </a:spcBef>
              <a:buFont typeface="Arial" pitchFamily="34" charset="0"/>
              <a:buChar char="•"/>
            </a:pPr>
            <a:r>
              <a:rPr lang="en-US" dirty="0" smtClean="0">
                <a:latin typeface="+mj-lt"/>
              </a:rPr>
              <a:t>Key </a:t>
            </a:r>
            <a:r>
              <a:rPr lang="en-US" dirty="0">
                <a:latin typeface="+mj-lt"/>
              </a:rPr>
              <a:t>attributes </a:t>
            </a:r>
            <a:r>
              <a:rPr lang="en-US" dirty="0" smtClean="0">
                <a:latin typeface="+mj-lt"/>
              </a:rPr>
              <a:t>defined for the business model, systems for management, and operating processes</a:t>
            </a:r>
          </a:p>
          <a:p>
            <a:pPr marL="285750" indent="-285750">
              <a:spcBef>
                <a:spcPts val="1200"/>
              </a:spcBef>
              <a:buFont typeface="Arial" pitchFamily="34" charset="0"/>
              <a:buChar char="•"/>
            </a:pPr>
            <a:r>
              <a:rPr lang="en-US" dirty="0" smtClean="0">
                <a:latin typeface="+mj-lt"/>
              </a:rPr>
              <a:t>For </a:t>
            </a:r>
            <a:r>
              <a:rPr lang="en-US" dirty="0">
                <a:latin typeface="+mj-lt"/>
              </a:rPr>
              <a:t>each attribute, </a:t>
            </a:r>
            <a:r>
              <a:rPr lang="en-US" dirty="0" smtClean="0">
                <a:latin typeface="+mj-lt"/>
              </a:rPr>
              <a:t>five </a:t>
            </a:r>
            <a:r>
              <a:rPr lang="en-US" dirty="0">
                <a:latin typeface="+mj-lt"/>
              </a:rPr>
              <a:t>maturity descriptors </a:t>
            </a:r>
            <a:r>
              <a:rPr lang="en-US" dirty="0" smtClean="0">
                <a:latin typeface="+mj-lt"/>
              </a:rPr>
              <a:t>suggest </a:t>
            </a:r>
            <a:r>
              <a:rPr lang="en-US" dirty="0">
                <a:latin typeface="+mj-lt"/>
              </a:rPr>
              <a:t>a progressively better executed (more mature) operation (1 is low, 5 is </a:t>
            </a:r>
            <a:r>
              <a:rPr lang="en-US" dirty="0" smtClean="0">
                <a:latin typeface="+mj-lt"/>
              </a:rPr>
              <a:t>high)</a:t>
            </a:r>
          </a:p>
          <a:p>
            <a:pPr marL="285750" indent="-285750">
              <a:spcBef>
                <a:spcPts val="1200"/>
              </a:spcBef>
              <a:buFont typeface="Arial" pitchFamily="34" charset="0"/>
              <a:buChar char="•"/>
            </a:pPr>
            <a:r>
              <a:rPr lang="en-US" dirty="0" smtClean="0">
                <a:latin typeface="+mj-lt"/>
              </a:rPr>
              <a:t>Purpose: identify </a:t>
            </a:r>
            <a:r>
              <a:rPr lang="en-US" dirty="0">
                <a:latin typeface="+mj-lt"/>
              </a:rPr>
              <a:t>weaknesses and determine where to focus improvement </a:t>
            </a:r>
            <a:r>
              <a:rPr lang="en-US" dirty="0" smtClean="0">
                <a:latin typeface="+mj-lt"/>
              </a:rPr>
              <a:t>projects</a:t>
            </a:r>
          </a:p>
          <a:p>
            <a:pPr marL="285750" indent="-285750">
              <a:spcBef>
                <a:spcPts val="1200"/>
              </a:spcBef>
              <a:buFont typeface="Arial" pitchFamily="34" charset="0"/>
              <a:buChar char="•"/>
            </a:pPr>
            <a:r>
              <a:rPr lang="en-US" dirty="0" smtClean="0">
                <a:latin typeface="+mj-lt"/>
              </a:rPr>
              <a:t>Insiders are surveyed to provide a </a:t>
            </a:r>
            <a:r>
              <a:rPr lang="en-US" dirty="0">
                <a:latin typeface="+mj-lt"/>
              </a:rPr>
              <a:t>useful analysis starting </a:t>
            </a:r>
            <a:r>
              <a:rPr lang="en-US" dirty="0" smtClean="0">
                <a:latin typeface="+mj-lt"/>
              </a:rPr>
              <a:t>point</a:t>
            </a:r>
          </a:p>
          <a:p>
            <a:pPr marL="742950" lvl="1" indent="-285750">
              <a:spcBef>
                <a:spcPts val="1200"/>
              </a:spcBef>
              <a:buFont typeface="Arial" pitchFamily="34" charset="0"/>
              <a:buChar char="•"/>
            </a:pPr>
            <a:r>
              <a:rPr lang="en-US" dirty="0" smtClean="0">
                <a:latin typeface="+mj-lt"/>
              </a:rPr>
              <a:t>Perceptions </a:t>
            </a:r>
            <a:r>
              <a:rPr lang="en-US" dirty="0">
                <a:latin typeface="+mj-lt"/>
              </a:rPr>
              <a:t>can then be tested against independent </a:t>
            </a:r>
            <a:r>
              <a:rPr lang="en-US" dirty="0" smtClean="0">
                <a:latin typeface="+mj-lt"/>
              </a:rPr>
              <a:t>evaluations</a:t>
            </a:r>
          </a:p>
          <a:p>
            <a:pPr marL="742950" lvl="1" indent="-285750">
              <a:spcBef>
                <a:spcPts val="1200"/>
              </a:spcBef>
              <a:buFont typeface="Arial" pitchFamily="34" charset="0"/>
              <a:buChar char="•"/>
            </a:pPr>
            <a:r>
              <a:rPr lang="en-US" dirty="0" smtClean="0">
                <a:latin typeface="+mj-lt"/>
              </a:rPr>
              <a:t>Misperceptions </a:t>
            </a:r>
            <a:r>
              <a:rPr lang="en-US" dirty="0">
                <a:latin typeface="+mj-lt"/>
              </a:rPr>
              <a:t>can be addressed as part of a change management program</a:t>
            </a:r>
            <a:r>
              <a:rPr lang="en-US" dirty="0" smtClean="0">
                <a:latin typeface="+mj-lt"/>
              </a:rPr>
              <a:t>.</a:t>
            </a:r>
            <a:endParaRPr lang="en-US" dirty="0">
              <a:latin typeface="+mj-lt"/>
            </a:endParaRPr>
          </a:p>
        </p:txBody>
      </p:sp>
      <p:sp>
        <p:nvSpPr>
          <p:cNvPr id="4" name="TextBox 3"/>
          <p:cNvSpPr txBox="1"/>
          <p:nvPr/>
        </p:nvSpPr>
        <p:spPr>
          <a:xfrm>
            <a:off x="7086600" y="914400"/>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3905164217"/>
      </p:ext>
    </p:extLst>
  </p:cSld>
  <p:clrMapOvr>
    <a:masterClrMapping/>
  </p:clrMapOvr>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Leverage/Solvency Ratios</a:t>
            </a:r>
          </a:p>
        </p:txBody>
      </p:sp>
      <p:graphicFrame>
        <p:nvGraphicFramePr>
          <p:cNvPr id="8" name="Table 7"/>
          <p:cNvGraphicFramePr>
            <a:graphicFrameLocks noGrp="1"/>
          </p:cNvGraphicFramePr>
          <p:nvPr>
            <p:extLst>
              <p:ext uri="{D42A27DB-BD31-4B8C-83A1-F6EECF244321}">
                <p14:modId xmlns:p14="http://schemas.microsoft.com/office/powerpoint/2010/main" val="2311214996"/>
              </p:ext>
            </p:extLst>
          </p:nvPr>
        </p:nvGraphicFramePr>
        <p:xfrm>
          <a:off x="304800" y="1524000"/>
          <a:ext cx="8077200" cy="2961639"/>
        </p:xfrm>
        <a:graphic>
          <a:graphicData uri="http://schemas.openxmlformats.org/drawingml/2006/table">
            <a:tbl>
              <a:tblPr firstRow="1" bandRow="1">
                <a:tableStyleId>{5C22544A-7EE6-4342-B048-85BDC9FD1C3A}</a:tableStyleId>
              </a:tblPr>
              <a:tblGrid>
                <a:gridCol w="1524000"/>
                <a:gridCol w="6553200"/>
              </a:tblGrid>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Ratio</a:t>
                      </a:r>
                      <a:endParaRPr lang="en-US" sz="1200" b="1"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en-US" sz="1200" b="1" i="0" u="none" dirty="0" smtClean="0">
                          <a:solidFill>
                            <a:schemeClr val="tx1"/>
                          </a:solidFill>
                          <a:effectLst/>
                          <a:latin typeface="+mj-lt"/>
                        </a:rPr>
                        <a:t>Description</a:t>
                      </a:r>
                      <a:endParaRPr lang="en-US" sz="1200" b="1"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Debt / Equity Ratio</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Total Liabilities divided by Total Equity, indicates the balance of the stakes held between owners and creditors. A ratio of 1:1 suggests lenders see acceptable risk in lending an amount equal to the owners’ equity </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Debt Ratio</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Total Liabilities divided by Total Assets, indicates how much of the company is owed to creditors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Interest Coverage</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Also called Cash Coverage. Ability to meet all interest obligations out of earnings</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Times Interest Earned</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Earnings Before Interest and Taxes divided by Interest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Total Debt Ratio</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The ratio to total assets of all debts of all maturities to all creditors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3038347134"/>
      </p:ext>
    </p:extLst>
  </p:cSld>
  <p:clrMapOvr>
    <a:masterClrMapping/>
  </p:clrMapOvr>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Profitability Ratios</a:t>
            </a:r>
          </a:p>
        </p:txBody>
      </p:sp>
      <p:graphicFrame>
        <p:nvGraphicFramePr>
          <p:cNvPr id="8" name="Table 7"/>
          <p:cNvGraphicFramePr>
            <a:graphicFrameLocks noGrp="1"/>
          </p:cNvGraphicFramePr>
          <p:nvPr>
            <p:extLst>
              <p:ext uri="{D42A27DB-BD31-4B8C-83A1-F6EECF244321}">
                <p14:modId xmlns:p14="http://schemas.microsoft.com/office/powerpoint/2010/main" val="893417308"/>
              </p:ext>
            </p:extLst>
          </p:nvPr>
        </p:nvGraphicFramePr>
        <p:xfrm>
          <a:off x="304800" y="1524000"/>
          <a:ext cx="8077200" cy="4053839"/>
        </p:xfrm>
        <a:graphic>
          <a:graphicData uri="http://schemas.openxmlformats.org/drawingml/2006/table">
            <a:tbl>
              <a:tblPr firstRow="1" bandRow="1">
                <a:tableStyleId>{5C22544A-7EE6-4342-B048-85BDC9FD1C3A}</a:tableStyleId>
              </a:tblPr>
              <a:tblGrid>
                <a:gridCol w="1524000"/>
                <a:gridCol w="6553200"/>
              </a:tblGrid>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Ratio</a:t>
                      </a:r>
                      <a:endParaRPr lang="en-US" sz="1200" b="1"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en-US" sz="1200" b="1" i="0" u="none" dirty="0" smtClean="0">
                          <a:solidFill>
                            <a:schemeClr val="tx1"/>
                          </a:solidFill>
                          <a:effectLst/>
                          <a:latin typeface="+mj-lt"/>
                        </a:rPr>
                        <a:t>Description</a:t>
                      </a:r>
                      <a:endParaRPr lang="en-US" sz="1200" b="1"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Gross Profit Margin</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The contribution made toward corporate expenses by the sale of products, calculated as Revenue less Cost of Goods Sold, expressed as a percentage</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Pre-Tax Profit Margin</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Pre-Tax Profit Margin is a percentage calculated as Net Profit before Tax divided by Revenue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Profit Margin</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Profit Margin is a percentage calculated as Net Profit after Tax (NPAT) divided by Revenue</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Return on Assets</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This is a measure of the efficient use of assets to gain profit (NPAT divided by Total Assets). Other ratios may be more meaningful in certain circumstances, such as Return on Controllable Assets (ROCA), meaning assets under the control of the department or organization responsible for their 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Return on Invested Capital (ROIC)</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This is a measure of the efficient use of assets to gain profit (NPAT divided by Equity)</a:t>
                      </a:r>
                    </a:p>
                    <a:p>
                      <a:endParaRPr lang="fr-FR" sz="1400" b="0" i="0" u="none" dirty="0" smtClean="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Total Asset Turnover</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A measure of how productive assets are at generating revenue</a:t>
                      </a:r>
                    </a:p>
                    <a:p>
                      <a:endParaRPr lang="en-US" sz="1400" b="0" i="0" u="none" dirty="0" smtClean="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4273860005"/>
      </p:ext>
    </p:extLst>
  </p:cSld>
  <p:clrMapOvr>
    <a:masterClrMapping/>
  </p:clrMapOvr>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Market Value Ratios</a:t>
            </a:r>
          </a:p>
        </p:txBody>
      </p:sp>
      <p:graphicFrame>
        <p:nvGraphicFramePr>
          <p:cNvPr id="8" name="Table 7"/>
          <p:cNvGraphicFramePr>
            <a:graphicFrameLocks noGrp="1"/>
          </p:cNvGraphicFramePr>
          <p:nvPr>
            <p:extLst>
              <p:ext uri="{D42A27DB-BD31-4B8C-83A1-F6EECF244321}">
                <p14:modId xmlns:p14="http://schemas.microsoft.com/office/powerpoint/2010/main" val="3655466556"/>
              </p:ext>
            </p:extLst>
          </p:nvPr>
        </p:nvGraphicFramePr>
        <p:xfrm>
          <a:off x="304800" y="1524000"/>
          <a:ext cx="8077200" cy="2870199"/>
        </p:xfrm>
        <a:graphic>
          <a:graphicData uri="http://schemas.openxmlformats.org/drawingml/2006/table">
            <a:tbl>
              <a:tblPr firstRow="1" bandRow="1">
                <a:tableStyleId>{5C22544A-7EE6-4342-B048-85BDC9FD1C3A}</a:tableStyleId>
              </a:tblPr>
              <a:tblGrid>
                <a:gridCol w="1524000"/>
                <a:gridCol w="6553200"/>
              </a:tblGrid>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Ratio</a:t>
                      </a:r>
                      <a:endParaRPr lang="en-US" sz="1200" b="1"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en-US" sz="1200" b="1" i="0" u="none" dirty="0" smtClean="0">
                          <a:solidFill>
                            <a:schemeClr val="tx1"/>
                          </a:solidFill>
                          <a:effectLst/>
                          <a:latin typeface="+mj-lt"/>
                        </a:rPr>
                        <a:t>Description</a:t>
                      </a:r>
                      <a:endParaRPr lang="en-US" sz="1200" b="1"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Dividend Payout</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Per cent of Net Profit after Tax paid out to shareholders in the form of Dividends or Distributions (Dividends divided by NPAT)</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Dividend Yield</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The value of Dividends paid compared to the Market Value of a stock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Market-To-Book Ratio</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Current price of a share of stock divided by the accounting value of that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Price/Earnings (P/E) Ratio</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The value of a stock expressed as a multiple of a company’s earnings, based on expectations in the industry. This ratio is widely used to measure the stock market’s enthusiasm for a stock. High multiples suggest stock buyers see more value than current earnings would suggest, based on business combinations, e-commerce, business efficiency, or other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3581496731"/>
      </p:ext>
    </p:extLst>
  </p:cSld>
  <p:clrMapOvr>
    <a:masterClrMapping/>
  </p:clrMapOvr>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Productivity Ratios </a:t>
            </a:r>
          </a:p>
        </p:txBody>
      </p:sp>
      <p:graphicFrame>
        <p:nvGraphicFramePr>
          <p:cNvPr id="8" name="Table 7"/>
          <p:cNvGraphicFramePr>
            <a:graphicFrameLocks noGrp="1"/>
          </p:cNvGraphicFramePr>
          <p:nvPr>
            <p:extLst>
              <p:ext uri="{D42A27DB-BD31-4B8C-83A1-F6EECF244321}">
                <p14:modId xmlns:p14="http://schemas.microsoft.com/office/powerpoint/2010/main" val="178473093"/>
              </p:ext>
            </p:extLst>
          </p:nvPr>
        </p:nvGraphicFramePr>
        <p:xfrm>
          <a:off x="304800" y="1524000"/>
          <a:ext cx="8077200" cy="2072639"/>
        </p:xfrm>
        <a:graphic>
          <a:graphicData uri="http://schemas.openxmlformats.org/drawingml/2006/table">
            <a:tbl>
              <a:tblPr firstRow="1" bandRow="1">
                <a:tableStyleId>{5C22544A-7EE6-4342-B048-85BDC9FD1C3A}</a:tableStyleId>
              </a:tblPr>
              <a:tblGrid>
                <a:gridCol w="1524000"/>
                <a:gridCol w="6553200"/>
              </a:tblGrid>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Ratio</a:t>
                      </a:r>
                      <a:endParaRPr lang="en-US" sz="1200" b="1"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en-US" sz="1200" b="1" i="0" u="none" dirty="0" smtClean="0">
                          <a:solidFill>
                            <a:schemeClr val="tx1"/>
                          </a:solidFill>
                          <a:effectLst/>
                          <a:latin typeface="+mj-lt"/>
                        </a:rPr>
                        <a:t>Description</a:t>
                      </a:r>
                      <a:endParaRPr lang="en-US" sz="1200" b="1"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Profit / Revenue Per Employee</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This is a measure of the efficient use of human resources in securing profit or income for an organization</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Asset Utilization Ratios</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Any ratios that measure how efficiently a firm uses its assets to generate sales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0" i="0" u="none" dirty="0" smtClean="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0" i="0" u="none" dirty="0" smtClean="0">
                          <a:solidFill>
                            <a:schemeClr val="tx1"/>
                          </a:solidFill>
                          <a:effectLst/>
                          <a:latin typeface="+mj-lt"/>
                        </a:rPr>
                        <a:t>Average Accounting Return</a:t>
                      </a: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Defined as average net income divided by average book value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0" i="0" u="none" dirty="0">
                        <a:solidFill>
                          <a:schemeClr val="tx1"/>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227519597"/>
      </p:ext>
    </p:extLst>
  </p:cSld>
  <p:clrMapOvr>
    <a:masterClrMapping/>
  </p:clrMapOvr>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Return on Invested Capital</a:t>
            </a:r>
          </a:p>
        </p:txBody>
      </p:sp>
      <p:sp>
        <p:nvSpPr>
          <p:cNvPr id="11" name="TextBox 10"/>
          <p:cNvSpPr txBox="1"/>
          <p:nvPr/>
        </p:nvSpPr>
        <p:spPr>
          <a:xfrm>
            <a:off x="304800" y="1490133"/>
            <a:ext cx="3733800" cy="3108543"/>
          </a:xfrm>
          <a:prstGeom prst="rect">
            <a:avLst/>
          </a:prstGeom>
          <a:noFill/>
        </p:spPr>
        <p:txBody>
          <a:bodyPr wrap="square" rtlCol="0">
            <a:spAutoFit/>
          </a:bodyPr>
          <a:lstStyle/>
          <a:p>
            <a:pPr>
              <a:spcBef>
                <a:spcPts val="1200"/>
              </a:spcBef>
            </a:pPr>
            <a:r>
              <a:rPr lang="en-US" sz="1600" dirty="0" smtClean="0">
                <a:latin typeface="+mj-lt"/>
              </a:rPr>
              <a:t>In </a:t>
            </a:r>
            <a:r>
              <a:rPr lang="en-US" sz="1600" dirty="0">
                <a:latin typeface="+mj-lt"/>
              </a:rPr>
              <a:t>the format </a:t>
            </a:r>
            <a:r>
              <a:rPr lang="en-US" sz="1600" dirty="0" smtClean="0">
                <a:latin typeface="+mj-lt"/>
              </a:rPr>
              <a:t>illustrated, ROIC</a:t>
            </a:r>
          </a:p>
          <a:p>
            <a:pPr marL="285750" indent="-285750">
              <a:spcBef>
                <a:spcPts val="1200"/>
              </a:spcBef>
              <a:buFont typeface="Arial" pitchFamily="34" charset="0"/>
              <a:buChar char="•"/>
            </a:pPr>
            <a:r>
              <a:rPr lang="en-US" sz="1400" dirty="0">
                <a:latin typeface="+mj-lt"/>
              </a:rPr>
              <a:t>Shows after-tax earnings on the average assets employed for any period</a:t>
            </a:r>
          </a:p>
          <a:p>
            <a:pPr marL="285750" indent="-285750">
              <a:spcBef>
                <a:spcPts val="1200"/>
              </a:spcBef>
              <a:buFont typeface="Arial" pitchFamily="34" charset="0"/>
              <a:buChar char="•"/>
            </a:pPr>
            <a:r>
              <a:rPr lang="en-US" sz="1400" dirty="0" smtClean="0">
                <a:latin typeface="+mj-lt"/>
              </a:rPr>
              <a:t>Provides </a:t>
            </a:r>
            <a:r>
              <a:rPr lang="en-US" sz="1400" dirty="0">
                <a:latin typeface="+mj-lt"/>
              </a:rPr>
              <a:t>excellent insights into how and where money is made in an organization</a:t>
            </a:r>
          </a:p>
          <a:p>
            <a:pPr marL="285750" indent="-285750">
              <a:spcBef>
                <a:spcPts val="1200"/>
              </a:spcBef>
              <a:buFont typeface="Arial" pitchFamily="34" charset="0"/>
              <a:buChar char="•"/>
            </a:pPr>
            <a:r>
              <a:rPr lang="en-US" sz="1400" dirty="0">
                <a:latin typeface="+mj-lt"/>
              </a:rPr>
              <a:t>Helps executive viewer to assign accountabilities, and operating managers to see how their activities affect the financial health of the company</a:t>
            </a:r>
          </a:p>
          <a:p>
            <a:pPr marL="285750" indent="-285750">
              <a:spcBef>
                <a:spcPts val="1200"/>
              </a:spcBef>
              <a:buFont typeface="Arial" pitchFamily="34" charset="0"/>
              <a:buChar char="•"/>
            </a:pPr>
            <a:r>
              <a:rPr lang="en-US" sz="1400" dirty="0" smtClean="0">
                <a:latin typeface="+mj-lt"/>
              </a:rPr>
              <a:t>Provides effective metrics for holding operating managers accountable </a:t>
            </a:r>
          </a:p>
        </p:txBody>
      </p:sp>
      <p:grpSp>
        <p:nvGrpSpPr>
          <p:cNvPr id="17" name="Group 16"/>
          <p:cNvGrpSpPr/>
          <p:nvPr/>
        </p:nvGrpSpPr>
        <p:grpSpPr>
          <a:xfrm>
            <a:off x="4114800" y="1447800"/>
            <a:ext cx="4724400" cy="4718922"/>
            <a:chOff x="4114800" y="1447800"/>
            <a:chExt cx="4724400" cy="4718922"/>
          </a:xfrm>
        </p:grpSpPr>
        <p:grpSp>
          <p:nvGrpSpPr>
            <p:cNvPr id="10" name="Group 9"/>
            <p:cNvGrpSpPr/>
            <p:nvPr/>
          </p:nvGrpSpPr>
          <p:grpSpPr>
            <a:xfrm>
              <a:off x="4114800" y="1447800"/>
              <a:ext cx="4724400" cy="4718922"/>
              <a:chOff x="3962400" y="1371599"/>
              <a:chExt cx="5181600" cy="4953001"/>
            </a:xfrm>
          </p:grpSpPr>
          <p:sp>
            <p:nvSpPr>
              <p:cNvPr id="9" name="Rectangle 8"/>
              <p:cNvSpPr/>
              <p:nvPr/>
            </p:nvSpPr>
            <p:spPr>
              <a:xfrm>
                <a:off x="3962400" y="1371599"/>
                <a:ext cx="5181600" cy="4953001"/>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1371599"/>
                <a:ext cx="4942791" cy="4834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3" name="Straight Connector 2"/>
            <p:cNvCxnSpPr/>
            <p:nvPr/>
          </p:nvCxnSpPr>
          <p:spPr>
            <a:xfrm>
              <a:off x="8690938" y="4238978"/>
              <a:ext cx="0" cy="2568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5105400" y="6053939"/>
              <a:ext cx="762000"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1019150820"/>
      </p:ext>
    </p:extLst>
  </p:cSld>
  <p:clrMapOvr>
    <a:masterClrMapping/>
  </p:clrMapOvr>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Payback Chart </a:t>
            </a:r>
          </a:p>
        </p:txBody>
      </p:sp>
      <p:sp>
        <p:nvSpPr>
          <p:cNvPr id="11" name="TextBox 10"/>
          <p:cNvSpPr txBox="1"/>
          <p:nvPr/>
        </p:nvSpPr>
        <p:spPr>
          <a:xfrm>
            <a:off x="304800" y="1490133"/>
            <a:ext cx="8416910" cy="830997"/>
          </a:xfrm>
          <a:prstGeom prst="rect">
            <a:avLst/>
          </a:prstGeom>
          <a:noFill/>
        </p:spPr>
        <p:txBody>
          <a:bodyPr wrap="square" rtlCol="0">
            <a:spAutoFit/>
          </a:bodyPr>
          <a:lstStyle/>
          <a:p>
            <a:pPr>
              <a:spcBef>
                <a:spcPts val="1200"/>
              </a:spcBef>
            </a:pPr>
            <a:r>
              <a:rPr lang="en-US" sz="1600" dirty="0">
                <a:latin typeface="+mj-lt"/>
              </a:rPr>
              <a:t>Investor are generally concerned about when they will get their money back. The Payback Chart sets expectations not only for when, but about the deepest </a:t>
            </a:r>
            <a:r>
              <a:rPr lang="en-US" sz="1600" dirty="0" smtClean="0">
                <a:latin typeface="+mj-lt"/>
              </a:rPr>
              <a:t>investment and </a:t>
            </a:r>
            <a:r>
              <a:rPr lang="en-US" sz="1600" dirty="0">
                <a:latin typeface="+mj-lt"/>
              </a:rPr>
              <a:t>the attractiveness over time</a:t>
            </a:r>
            <a:endParaRPr lang="en-US" sz="1400" dirty="0" smtClean="0">
              <a:latin typeface="+mj-lt"/>
            </a:endParaRPr>
          </a:p>
        </p:txBody>
      </p:sp>
      <p:grpSp>
        <p:nvGrpSpPr>
          <p:cNvPr id="13" name="Group 12"/>
          <p:cNvGrpSpPr/>
          <p:nvPr/>
        </p:nvGrpSpPr>
        <p:grpSpPr>
          <a:xfrm>
            <a:off x="1323975" y="2343150"/>
            <a:ext cx="6753225" cy="3600450"/>
            <a:chOff x="0" y="0"/>
            <a:chExt cx="6143625" cy="2876550"/>
          </a:xfrm>
          <a:effectLst>
            <a:outerShdw blurRad="254000" dist="50800" dir="5400000" algn="ctr" rotWithShape="0">
              <a:srgbClr val="000000">
                <a:alpha val="80000"/>
              </a:srgbClr>
            </a:outerShdw>
          </a:effectLst>
        </p:grpSpPr>
        <p:sp>
          <p:nvSpPr>
            <p:cNvPr id="14" name="Rectangle 13"/>
            <p:cNvSpPr/>
            <p:nvPr/>
          </p:nvSpPr>
          <p:spPr>
            <a:xfrm>
              <a:off x="0" y="0"/>
              <a:ext cx="6143625" cy="2876550"/>
            </a:xfrm>
            <a:prstGeom prst="rect">
              <a:avLst/>
            </a:prstGeom>
            <a:solidFill>
              <a:schemeClr val="bg1"/>
            </a:solidFill>
            <a:ln w="9525">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4300" y="114300"/>
              <a:ext cx="5943600" cy="2571750"/>
            </a:xfrm>
            <a:prstGeom prst="rect">
              <a:avLst/>
            </a:prstGeom>
            <a:noFill/>
            <a:ln>
              <a:noFill/>
            </a:ln>
          </p:spPr>
        </p:pic>
      </p:grpSp>
      <p:sp>
        <p:nvSpPr>
          <p:cNvPr id="7" name="TextBox 6"/>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4006384303"/>
      </p:ext>
    </p:extLst>
  </p:cSld>
  <p:clrMapOvr>
    <a:masterClrMapping/>
  </p:clrMapOvr>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Net Present Value (NPV)</a:t>
            </a:r>
          </a:p>
        </p:txBody>
      </p:sp>
      <p:sp>
        <p:nvSpPr>
          <p:cNvPr id="11" name="TextBox 10"/>
          <p:cNvSpPr txBox="1"/>
          <p:nvPr/>
        </p:nvSpPr>
        <p:spPr>
          <a:xfrm>
            <a:off x="304800" y="1490133"/>
            <a:ext cx="8416910" cy="2154436"/>
          </a:xfrm>
          <a:prstGeom prst="rect">
            <a:avLst/>
          </a:prstGeom>
          <a:noFill/>
        </p:spPr>
        <p:txBody>
          <a:bodyPr wrap="square" rtlCol="0">
            <a:spAutoFit/>
          </a:bodyPr>
          <a:lstStyle/>
          <a:p>
            <a:pPr>
              <a:spcBef>
                <a:spcPts val="1200"/>
              </a:spcBef>
            </a:pPr>
            <a:r>
              <a:rPr lang="en-US" sz="1600" dirty="0">
                <a:latin typeface="+mj-lt"/>
              </a:rPr>
              <a:t>Net Present </a:t>
            </a:r>
            <a:r>
              <a:rPr lang="en-US" sz="1600" dirty="0" smtClean="0">
                <a:latin typeface="+mj-lt"/>
              </a:rPr>
              <a:t>Value is </a:t>
            </a:r>
          </a:p>
          <a:p>
            <a:pPr marL="285750" indent="-285750">
              <a:spcBef>
                <a:spcPts val="1200"/>
              </a:spcBef>
              <a:buFont typeface="Arial" pitchFamily="34" charset="0"/>
              <a:buChar char="•"/>
            </a:pPr>
            <a:r>
              <a:rPr lang="en-US" sz="1400" dirty="0">
                <a:latin typeface="+mj-lt"/>
              </a:rPr>
              <a:t>A calculated estimate of the value of an investment's cash outflows and inflows over the life of the investment</a:t>
            </a:r>
          </a:p>
          <a:p>
            <a:pPr marL="285750" indent="-285750">
              <a:spcBef>
                <a:spcPts val="1200"/>
              </a:spcBef>
              <a:buFont typeface="Arial" pitchFamily="34" charset="0"/>
              <a:buChar char="•"/>
            </a:pPr>
            <a:r>
              <a:rPr lang="en-US" sz="1400" dirty="0" smtClean="0">
                <a:latin typeface="+mj-lt"/>
              </a:rPr>
              <a:t>Based </a:t>
            </a:r>
            <a:r>
              <a:rPr lang="en-US" sz="1400" dirty="0">
                <a:latin typeface="+mj-lt"/>
              </a:rPr>
              <a:t>on the concept that money in hand at present is worth more than money in the </a:t>
            </a:r>
            <a:r>
              <a:rPr lang="en-US" sz="1400" dirty="0" smtClean="0">
                <a:latin typeface="+mj-lt"/>
              </a:rPr>
              <a:t>future, and that its value decreases at a set rate</a:t>
            </a:r>
            <a:endParaRPr lang="en-US" sz="1400" dirty="0">
              <a:latin typeface="+mj-lt"/>
            </a:endParaRPr>
          </a:p>
          <a:p>
            <a:pPr>
              <a:spcBef>
                <a:spcPts val="1200"/>
              </a:spcBef>
            </a:pPr>
            <a:r>
              <a:rPr lang="en-US" sz="1600" dirty="0" smtClean="0">
                <a:latin typeface="+mj-lt"/>
              </a:rPr>
              <a:t>Bank </a:t>
            </a:r>
            <a:r>
              <a:rPr lang="en-US" sz="1600" dirty="0">
                <a:latin typeface="+mj-lt"/>
              </a:rPr>
              <a:t>interest reflects this reality and sets one useful Discount Rate as a hurdle - will the investment under consideration pay as much as or more than bank interest? </a:t>
            </a:r>
            <a:endParaRPr lang="en-US" sz="1400" dirty="0" smtClean="0">
              <a:latin typeface="+mj-lt"/>
            </a:endParaRPr>
          </a:p>
        </p:txBody>
      </p:sp>
      <p:grpSp>
        <p:nvGrpSpPr>
          <p:cNvPr id="41" name="Group 40"/>
          <p:cNvGrpSpPr/>
          <p:nvPr/>
        </p:nvGrpSpPr>
        <p:grpSpPr>
          <a:xfrm>
            <a:off x="914400" y="3733800"/>
            <a:ext cx="7162800" cy="2286000"/>
            <a:chOff x="914400" y="3581400"/>
            <a:chExt cx="7162800" cy="2286000"/>
          </a:xfrm>
        </p:grpSpPr>
        <p:sp>
          <p:nvSpPr>
            <p:cNvPr id="2" name="Rectangle 1"/>
            <p:cNvSpPr/>
            <p:nvPr/>
          </p:nvSpPr>
          <p:spPr>
            <a:xfrm>
              <a:off x="914400" y="3581400"/>
              <a:ext cx="7162800" cy="2286000"/>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a:off x="1524000" y="4724400"/>
              <a:ext cx="617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524000" y="3886200"/>
              <a:ext cx="0" cy="1752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143000" y="3733800"/>
              <a:ext cx="228600" cy="369332"/>
            </a:xfrm>
            <a:prstGeom prst="rect">
              <a:avLst/>
            </a:prstGeom>
            <a:noFill/>
          </p:spPr>
          <p:txBody>
            <a:bodyPr wrap="square" rtlCol="0">
              <a:spAutoFit/>
            </a:bodyPr>
            <a:lstStyle/>
            <a:p>
              <a:r>
                <a:rPr lang="en-US" dirty="0" smtClean="0">
                  <a:latin typeface="+mj-lt"/>
                </a:rPr>
                <a:t>$</a:t>
              </a:r>
              <a:endParaRPr lang="en-US" dirty="0">
                <a:latin typeface="+mj-lt"/>
              </a:endParaRPr>
            </a:p>
          </p:txBody>
        </p:sp>
        <p:sp>
          <p:nvSpPr>
            <p:cNvPr id="9" name="Rectangle 8"/>
            <p:cNvSpPr/>
            <p:nvPr/>
          </p:nvSpPr>
          <p:spPr>
            <a:xfrm>
              <a:off x="1981200" y="4724400"/>
              <a:ext cx="304800" cy="914400"/>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667000" y="4231758"/>
              <a:ext cx="304800" cy="492642"/>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352800" y="4103132"/>
              <a:ext cx="304800" cy="621268"/>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038600" y="4413766"/>
              <a:ext cx="304800" cy="310634"/>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724400" y="4569082"/>
              <a:ext cx="304800" cy="155317"/>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410200" y="4231757"/>
              <a:ext cx="304800" cy="492642"/>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096000" y="3733800"/>
              <a:ext cx="304800" cy="990599"/>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705600" y="3733801"/>
              <a:ext cx="304800" cy="990599"/>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3924300" y="5022480"/>
              <a:ext cx="952500" cy="369332"/>
            </a:xfrm>
            <a:prstGeom prst="rect">
              <a:avLst/>
            </a:prstGeom>
            <a:noFill/>
          </p:spPr>
          <p:txBody>
            <a:bodyPr wrap="square" rtlCol="0">
              <a:spAutoFit/>
            </a:bodyPr>
            <a:lstStyle/>
            <a:p>
              <a:r>
                <a:rPr lang="en-US" dirty="0" smtClean="0">
                  <a:latin typeface="+mj-lt"/>
                </a:rPr>
                <a:t>Years</a:t>
              </a:r>
              <a:endParaRPr lang="en-US" dirty="0">
                <a:latin typeface="+mj-lt"/>
              </a:endParaRPr>
            </a:p>
          </p:txBody>
        </p:sp>
        <p:sp>
          <p:nvSpPr>
            <p:cNvPr id="25" name="TextBox 24"/>
            <p:cNvSpPr txBox="1"/>
            <p:nvPr/>
          </p:nvSpPr>
          <p:spPr>
            <a:xfrm>
              <a:off x="1981200" y="4724399"/>
              <a:ext cx="5334000" cy="369332"/>
            </a:xfrm>
            <a:prstGeom prst="rect">
              <a:avLst/>
            </a:prstGeom>
            <a:noFill/>
          </p:spPr>
          <p:txBody>
            <a:bodyPr wrap="square" rtlCol="0">
              <a:spAutoFit/>
            </a:bodyPr>
            <a:lstStyle/>
            <a:p>
              <a:r>
                <a:rPr lang="en-US" dirty="0" smtClean="0">
                  <a:latin typeface="+mj-lt"/>
                </a:rPr>
                <a:t>0         1         2         3         4         5         6        7</a:t>
              </a:r>
              <a:endParaRPr lang="en-US" dirty="0">
                <a:latin typeface="+mj-lt"/>
              </a:endParaRPr>
            </a:p>
          </p:txBody>
        </p:sp>
        <p:sp>
          <p:nvSpPr>
            <p:cNvPr id="26" name="TextBox 25"/>
            <p:cNvSpPr txBox="1"/>
            <p:nvPr/>
          </p:nvSpPr>
          <p:spPr>
            <a:xfrm>
              <a:off x="1158062" y="4114800"/>
              <a:ext cx="336698" cy="369332"/>
            </a:xfrm>
            <a:prstGeom prst="rect">
              <a:avLst/>
            </a:prstGeom>
            <a:noFill/>
          </p:spPr>
          <p:txBody>
            <a:bodyPr wrap="square" rtlCol="0">
              <a:spAutoFit/>
            </a:bodyPr>
            <a:lstStyle/>
            <a:p>
              <a:r>
                <a:rPr lang="en-US" dirty="0" smtClean="0">
                  <a:latin typeface="+mj-lt"/>
                </a:rPr>
                <a:t>+</a:t>
              </a:r>
              <a:endParaRPr lang="en-US" dirty="0">
                <a:latin typeface="+mj-lt"/>
              </a:endParaRPr>
            </a:p>
          </p:txBody>
        </p:sp>
        <p:sp>
          <p:nvSpPr>
            <p:cNvPr id="27" name="TextBox 26"/>
            <p:cNvSpPr txBox="1"/>
            <p:nvPr/>
          </p:nvSpPr>
          <p:spPr>
            <a:xfrm>
              <a:off x="1195276" y="4941275"/>
              <a:ext cx="336698" cy="369332"/>
            </a:xfrm>
            <a:prstGeom prst="rect">
              <a:avLst/>
            </a:prstGeom>
            <a:noFill/>
          </p:spPr>
          <p:txBody>
            <a:bodyPr wrap="square" rtlCol="0">
              <a:spAutoFit/>
            </a:bodyPr>
            <a:lstStyle/>
            <a:p>
              <a:r>
                <a:rPr lang="en-US" dirty="0" smtClean="0">
                  <a:latin typeface="+mj-lt"/>
                </a:rPr>
                <a:t>-</a:t>
              </a:r>
              <a:endParaRPr lang="en-US" dirty="0">
                <a:latin typeface="+mj-lt"/>
              </a:endParaRPr>
            </a:p>
          </p:txBody>
        </p:sp>
        <p:cxnSp>
          <p:nvCxnSpPr>
            <p:cNvPr id="30" name="Straight Connector 29"/>
            <p:cNvCxnSpPr/>
            <p:nvPr/>
          </p:nvCxnSpPr>
          <p:spPr>
            <a:xfrm>
              <a:off x="2667000" y="4267200"/>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352800" y="4191000"/>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38600" y="4483395"/>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24400" y="4641424"/>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410200" y="4413766"/>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096000" y="4038600"/>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705600" y="4103132"/>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2021586407"/>
      </p:ext>
    </p:extLst>
  </p:cSld>
  <p:clrMapOvr>
    <a:masterClrMapping/>
  </p:clrMapOvr>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Internal Rate of Return (IRR)</a:t>
            </a:r>
          </a:p>
        </p:txBody>
      </p:sp>
      <p:sp>
        <p:nvSpPr>
          <p:cNvPr id="11" name="TextBox 10"/>
          <p:cNvSpPr txBox="1"/>
          <p:nvPr/>
        </p:nvSpPr>
        <p:spPr>
          <a:xfrm>
            <a:off x="304800" y="1490133"/>
            <a:ext cx="8416910" cy="1231106"/>
          </a:xfrm>
          <a:prstGeom prst="rect">
            <a:avLst/>
          </a:prstGeom>
          <a:noFill/>
        </p:spPr>
        <p:txBody>
          <a:bodyPr wrap="square" rtlCol="0">
            <a:spAutoFit/>
          </a:bodyPr>
          <a:lstStyle/>
          <a:p>
            <a:pPr>
              <a:spcBef>
                <a:spcPts val="1200"/>
              </a:spcBef>
            </a:pPr>
            <a:r>
              <a:rPr lang="en-US" sz="1600" dirty="0" smtClean="0">
                <a:latin typeface="+mj-lt"/>
              </a:rPr>
              <a:t>IRR is the </a:t>
            </a:r>
            <a:r>
              <a:rPr lang="en-US" sz="1600" dirty="0">
                <a:latin typeface="+mj-lt"/>
              </a:rPr>
              <a:t>Discount Rate at which NPV is equal to zero – the present value of all the inflows exactly equals the present value of all </a:t>
            </a:r>
            <a:r>
              <a:rPr lang="en-US" sz="1600" dirty="0" smtClean="0">
                <a:latin typeface="+mj-lt"/>
              </a:rPr>
              <a:t>outflows</a:t>
            </a:r>
          </a:p>
          <a:p>
            <a:pPr>
              <a:spcBef>
                <a:spcPts val="1200"/>
              </a:spcBef>
            </a:pPr>
            <a:r>
              <a:rPr lang="en-US" sz="1600" dirty="0" smtClean="0">
                <a:latin typeface="+mj-lt"/>
              </a:rPr>
              <a:t>This is a useful measure for comparing the rate of return of multiple investment opportunities, assuming they are of comparable size and strategic interest</a:t>
            </a:r>
            <a:endParaRPr lang="en-US" sz="1400" dirty="0" smtClean="0">
              <a:latin typeface="+mj-lt"/>
            </a:endParaRPr>
          </a:p>
        </p:txBody>
      </p:sp>
      <p:grpSp>
        <p:nvGrpSpPr>
          <p:cNvPr id="41" name="Group 40"/>
          <p:cNvGrpSpPr/>
          <p:nvPr/>
        </p:nvGrpSpPr>
        <p:grpSpPr>
          <a:xfrm>
            <a:off x="1028700" y="3200400"/>
            <a:ext cx="7162800" cy="2286000"/>
            <a:chOff x="914400" y="3581400"/>
            <a:chExt cx="7162800" cy="2286000"/>
          </a:xfrm>
        </p:grpSpPr>
        <p:sp>
          <p:nvSpPr>
            <p:cNvPr id="2" name="Rectangle 1"/>
            <p:cNvSpPr/>
            <p:nvPr/>
          </p:nvSpPr>
          <p:spPr>
            <a:xfrm>
              <a:off x="914400" y="3581400"/>
              <a:ext cx="7162800" cy="2286000"/>
            </a:xfrm>
            <a:prstGeom prst="rect">
              <a:avLst/>
            </a:prstGeom>
            <a:solidFill>
              <a:schemeClr val="bg1"/>
            </a:soli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a:off x="1524000" y="4724400"/>
              <a:ext cx="617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524000" y="3886200"/>
              <a:ext cx="0" cy="1752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143000" y="3733800"/>
              <a:ext cx="228600" cy="369332"/>
            </a:xfrm>
            <a:prstGeom prst="rect">
              <a:avLst/>
            </a:prstGeom>
            <a:noFill/>
          </p:spPr>
          <p:txBody>
            <a:bodyPr wrap="square" rtlCol="0">
              <a:spAutoFit/>
            </a:bodyPr>
            <a:lstStyle/>
            <a:p>
              <a:r>
                <a:rPr lang="en-US" dirty="0" smtClean="0">
                  <a:latin typeface="+mj-lt"/>
                </a:rPr>
                <a:t>$</a:t>
              </a:r>
              <a:endParaRPr lang="en-US" dirty="0">
                <a:latin typeface="+mj-lt"/>
              </a:endParaRPr>
            </a:p>
          </p:txBody>
        </p:sp>
        <p:sp>
          <p:nvSpPr>
            <p:cNvPr id="9" name="Rectangle 8"/>
            <p:cNvSpPr/>
            <p:nvPr/>
          </p:nvSpPr>
          <p:spPr>
            <a:xfrm>
              <a:off x="1981200" y="4724400"/>
              <a:ext cx="304800" cy="914400"/>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667000" y="4231758"/>
              <a:ext cx="304800" cy="492642"/>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352800" y="4103132"/>
              <a:ext cx="304800" cy="621268"/>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038600" y="4413766"/>
              <a:ext cx="304800" cy="310634"/>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724400" y="4569082"/>
              <a:ext cx="304800" cy="155317"/>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410200" y="4231757"/>
              <a:ext cx="304800" cy="492642"/>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096000" y="3733800"/>
              <a:ext cx="304800" cy="990599"/>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705600" y="3733801"/>
              <a:ext cx="304800" cy="990599"/>
            </a:xfrm>
            <a:prstGeom prst="rect">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3924300" y="5022480"/>
              <a:ext cx="952500" cy="369332"/>
            </a:xfrm>
            <a:prstGeom prst="rect">
              <a:avLst/>
            </a:prstGeom>
            <a:noFill/>
          </p:spPr>
          <p:txBody>
            <a:bodyPr wrap="square" rtlCol="0">
              <a:spAutoFit/>
            </a:bodyPr>
            <a:lstStyle/>
            <a:p>
              <a:r>
                <a:rPr lang="en-US" dirty="0" smtClean="0">
                  <a:latin typeface="+mj-lt"/>
                </a:rPr>
                <a:t>Years</a:t>
              </a:r>
              <a:endParaRPr lang="en-US" dirty="0">
                <a:latin typeface="+mj-lt"/>
              </a:endParaRPr>
            </a:p>
          </p:txBody>
        </p:sp>
        <p:sp>
          <p:nvSpPr>
            <p:cNvPr id="25" name="TextBox 24"/>
            <p:cNvSpPr txBox="1"/>
            <p:nvPr/>
          </p:nvSpPr>
          <p:spPr>
            <a:xfrm>
              <a:off x="1981200" y="4724399"/>
              <a:ext cx="5334000" cy="369332"/>
            </a:xfrm>
            <a:prstGeom prst="rect">
              <a:avLst/>
            </a:prstGeom>
            <a:noFill/>
          </p:spPr>
          <p:txBody>
            <a:bodyPr wrap="square" rtlCol="0">
              <a:spAutoFit/>
            </a:bodyPr>
            <a:lstStyle/>
            <a:p>
              <a:r>
                <a:rPr lang="en-US" dirty="0" smtClean="0">
                  <a:latin typeface="+mj-lt"/>
                </a:rPr>
                <a:t>0         1         2         3         4         5         6        7</a:t>
              </a:r>
              <a:endParaRPr lang="en-US" dirty="0">
                <a:latin typeface="+mj-lt"/>
              </a:endParaRPr>
            </a:p>
          </p:txBody>
        </p:sp>
        <p:sp>
          <p:nvSpPr>
            <p:cNvPr id="26" name="TextBox 25"/>
            <p:cNvSpPr txBox="1"/>
            <p:nvPr/>
          </p:nvSpPr>
          <p:spPr>
            <a:xfrm>
              <a:off x="1158062" y="4114800"/>
              <a:ext cx="336698" cy="369332"/>
            </a:xfrm>
            <a:prstGeom prst="rect">
              <a:avLst/>
            </a:prstGeom>
            <a:noFill/>
          </p:spPr>
          <p:txBody>
            <a:bodyPr wrap="square" rtlCol="0">
              <a:spAutoFit/>
            </a:bodyPr>
            <a:lstStyle/>
            <a:p>
              <a:r>
                <a:rPr lang="en-US" dirty="0" smtClean="0">
                  <a:latin typeface="+mj-lt"/>
                </a:rPr>
                <a:t>+</a:t>
              </a:r>
              <a:endParaRPr lang="en-US" dirty="0">
                <a:latin typeface="+mj-lt"/>
              </a:endParaRPr>
            </a:p>
          </p:txBody>
        </p:sp>
        <p:sp>
          <p:nvSpPr>
            <p:cNvPr id="27" name="TextBox 26"/>
            <p:cNvSpPr txBox="1"/>
            <p:nvPr/>
          </p:nvSpPr>
          <p:spPr>
            <a:xfrm>
              <a:off x="1195276" y="4941275"/>
              <a:ext cx="336698" cy="369332"/>
            </a:xfrm>
            <a:prstGeom prst="rect">
              <a:avLst/>
            </a:prstGeom>
            <a:noFill/>
          </p:spPr>
          <p:txBody>
            <a:bodyPr wrap="square" rtlCol="0">
              <a:spAutoFit/>
            </a:bodyPr>
            <a:lstStyle/>
            <a:p>
              <a:r>
                <a:rPr lang="en-US" dirty="0" smtClean="0">
                  <a:latin typeface="+mj-lt"/>
                </a:rPr>
                <a:t>-</a:t>
              </a:r>
              <a:endParaRPr lang="en-US" dirty="0">
                <a:latin typeface="+mj-lt"/>
              </a:endParaRPr>
            </a:p>
          </p:txBody>
        </p:sp>
        <p:cxnSp>
          <p:nvCxnSpPr>
            <p:cNvPr id="30" name="Straight Connector 29"/>
            <p:cNvCxnSpPr/>
            <p:nvPr/>
          </p:nvCxnSpPr>
          <p:spPr>
            <a:xfrm>
              <a:off x="2667000" y="4267200"/>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352800" y="4191000"/>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38600" y="4483395"/>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24400" y="4641424"/>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410200" y="4413766"/>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096000" y="4038600"/>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705600" y="4103132"/>
              <a:ext cx="304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176990043"/>
      </p:ext>
    </p:extLst>
  </p:cSld>
  <p:clrMapOvr>
    <a:masterClrMapping/>
  </p:clrMapOvr>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Breakeven Chart</a:t>
            </a:r>
          </a:p>
        </p:txBody>
      </p:sp>
      <p:sp>
        <p:nvSpPr>
          <p:cNvPr id="11" name="TextBox 10"/>
          <p:cNvSpPr txBox="1"/>
          <p:nvPr/>
        </p:nvSpPr>
        <p:spPr>
          <a:xfrm>
            <a:off x="294167" y="2036119"/>
            <a:ext cx="3363433" cy="4001095"/>
          </a:xfrm>
          <a:prstGeom prst="rect">
            <a:avLst/>
          </a:prstGeom>
          <a:noFill/>
        </p:spPr>
        <p:txBody>
          <a:bodyPr wrap="square" rtlCol="0">
            <a:spAutoFit/>
          </a:bodyPr>
          <a:lstStyle/>
          <a:p>
            <a:pPr>
              <a:spcBef>
                <a:spcPts val="1200"/>
              </a:spcBef>
            </a:pPr>
            <a:r>
              <a:rPr lang="en-US" sz="1400" dirty="0" smtClean="0">
                <a:latin typeface="+mj-lt"/>
              </a:rPr>
              <a:t>Some </a:t>
            </a:r>
            <a:r>
              <a:rPr lang="en-US" sz="1400" dirty="0">
                <a:latin typeface="+mj-lt"/>
              </a:rPr>
              <a:t>costs related to each sale are Variable </a:t>
            </a:r>
            <a:r>
              <a:rPr lang="en-US" sz="1400" dirty="0" smtClean="0">
                <a:latin typeface="+mj-lt"/>
              </a:rPr>
              <a:t>(vary </a:t>
            </a:r>
            <a:r>
              <a:rPr lang="en-US" sz="1400" dirty="0">
                <a:latin typeface="+mj-lt"/>
              </a:rPr>
              <a:t>in direct proportion to the number of units </a:t>
            </a:r>
            <a:r>
              <a:rPr lang="en-US" sz="1400" dirty="0" smtClean="0">
                <a:latin typeface="+mj-lt"/>
              </a:rPr>
              <a:t>sold) </a:t>
            </a:r>
            <a:r>
              <a:rPr lang="en-US" sz="1400" dirty="0">
                <a:latin typeface="+mj-lt"/>
              </a:rPr>
              <a:t>For example, the material used in each item has the same cost </a:t>
            </a:r>
            <a:endParaRPr lang="en-US" sz="1400" dirty="0" smtClean="0">
              <a:latin typeface="+mj-lt"/>
            </a:endParaRPr>
          </a:p>
          <a:p>
            <a:pPr>
              <a:spcBef>
                <a:spcPts val="1200"/>
              </a:spcBef>
            </a:pPr>
            <a:r>
              <a:rPr lang="en-US" sz="1400" dirty="0" smtClean="0">
                <a:latin typeface="+mj-lt"/>
              </a:rPr>
              <a:t>Other </a:t>
            </a:r>
            <a:r>
              <a:rPr lang="en-US" sz="1400" dirty="0">
                <a:latin typeface="+mj-lt"/>
              </a:rPr>
              <a:t>costs are Fixed – unchanged by volume. For instance, factory rent is not changed for higher </a:t>
            </a:r>
            <a:r>
              <a:rPr lang="en-US" sz="1400" dirty="0" smtClean="0">
                <a:latin typeface="+mj-lt"/>
              </a:rPr>
              <a:t>throughput</a:t>
            </a:r>
          </a:p>
          <a:p>
            <a:pPr>
              <a:spcBef>
                <a:spcPts val="1200"/>
              </a:spcBef>
            </a:pPr>
            <a:r>
              <a:rPr lang="en-US" sz="1400" dirty="0">
                <a:latin typeface="+mj-lt"/>
              </a:rPr>
              <a:t>Breakeven Analysis involves computation of the point at which profit contribution </a:t>
            </a:r>
            <a:r>
              <a:rPr lang="en-US" sz="1400" dirty="0" smtClean="0">
                <a:latin typeface="+mj-lt"/>
              </a:rPr>
              <a:t>(the total sale price minus the total variable cost) exactly </a:t>
            </a:r>
            <a:r>
              <a:rPr lang="en-US" sz="1400" dirty="0">
                <a:latin typeface="+mj-lt"/>
              </a:rPr>
              <a:t>equals the fixed costs of a </a:t>
            </a:r>
            <a:r>
              <a:rPr lang="en-US" sz="1400" dirty="0" smtClean="0">
                <a:latin typeface="+mj-lt"/>
              </a:rPr>
              <a:t>company</a:t>
            </a:r>
          </a:p>
          <a:p>
            <a:pPr>
              <a:spcBef>
                <a:spcPts val="1200"/>
              </a:spcBef>
            </a:pPr>
            <a:r>
              <a:rPr lang="en-US" sz="1400" dirty="0">
                <a:latin typeface="+mj-lt"/>
              </a:rPr>
              <a:t>The breakeven point is calculated as </a:t>
            </a:r>
            <a:r>
              <a:rPr lang="en-US" sz="1400" dirty="0" smtClean="0">
                <a:latin typeface="+mj-lt"/>
              </a:rPr>
              <a:t>Breakeven </a:t>
            </a:r>
            <a:r>
              <a:rPr lang="en-US" sz="1400" dirty="0">
                <a:latin typeface="+mj-lt"/>
              </a:rPr>
              <a:t>Units = Fixed Cost / (Unit Price - Unit Cost</a:t>
            </a:r>
            <a:r>
              <a:rPr lang="en-US" sz="1400" dirty="0" smtClean="0">
                <a:latin typeface="+mj-lt"/>
              </a:rPr>
              <a:t>)</a:t>
            </a:r>
            <a:endParaRPr lang="en-US" sz="1400" dirty="0">
              <a:latin typeface="+mj-lt"/>
            </a:endParaRPr>
          </a:p>
        </p:txBody>
      </p:sp>
      <p:grpSp>
        <p:nvGrpSpPr>
          <p:cNvPr id="28" name="Group 27"/>
          <p:cNvGrpSpPr/>
          <p:nvPr/>
        </p:nvGrpSpPr>
        <p:grpSpPr>
          <a:xfrm>
            <a:off x="3723167" y="2379614"/>
            <a:ext cx="5181600" cy="3657600"/>
            <a:chOff x="0" y="0"/>
            <a:chExt cx="6096000" cy="3581400"/>
          </a:xfrm>
          <a:effectLst>
            <a:outerShdw blurRad="254000" dist="50800" dir="5400000" algn="ctr" rotWithShape="0">
              <a:srgbClr val="000000">
                <a:alpha val="80000"/>
              </a:srgbClr>
            </a:outerShdw>
          </a:effectLst>
        </p:grpSpPr>
        <p:sp>
          <p:nvSpPr>
            <p:cNvPr id="29" name="Rectangle 28"/>
            <p:cNvSpPr>
              <a:spLocks noChangeArrowheads="1"/>
            </p:cNvSpPr>
            <p:nvPr/>
          </p:nvSpPr>
          <p:spPr bwMode="auto">
            <a:xfrm>
              <a:off x="0" y="0"/>
              <a:ext cx="6096000" cy="3581400"/>
            </a:xfrm>
            <a:prstGeom prst="rect">
              <a:avLst/>
            </a:prstGeom>
            <a:solidFill>
              <a:srgbClr val="F8F8F8"/>
            </a:solidFill>
            <a:ln w="9525">
              <a:solidFill>
                <a:srgbClr val="000000"/>
              </a:solidFill>
              <a:miter lim="800000"/>
              <a:headEnd/>
              <a:tailEnd/>
            </a:ln>
            <a:effectLst>
              <a:outerShdw dist="107763" dir="2700000" algn="ctr" rotWithShape="0">
                <a:srgbClr val="808080">
                  <a:alpha val="50000"/>
                </a:srgbClr>
              </a:outerShdw>
            </a:effectLst>
          </p:spPr>
          <p:txBody>
            <a:bodyPr rot="0" vert="horz" wrap="none" lIns="91440" tIns="45720" rIns="91440" bIns="45720" anchor="ctr" anchorCtr="0" upright="1">
              <a:noAutofit/>
            </a:bodyPr>
            <a:lstStyle/>
            <a:p>
              <a:endParaRPr lang="en-US"/>
            </a:p>
          </p:txBody>
        </p:sp>
        <p:pic>
          <p:nvPicPr>
            <p:cNvPr id="32" name="Picture 3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2875" y="76200"/>
              <a:ext cx="5772150" cy="3362325"/>
            </a:xfrm>
            <a:prstGeom prst="rect">
              <a:avLst/>
            </a:prstGeom>
            <a:noFill/>
            <a:ln>
              <a:noFill/>
            </a:ln>
          </p:spPr>
        </p:pic>
      </p:grpSp>
      <p:sp>
        <p:nvSpPr>
          <p:cNvPr id="38" name="TextBox 37"/>
          <p:cNvSpPr txBox="1"/>
          <p:nvPr/>
        </p:nvSpPr>
        <p:spPr>
          <a:xfrm>
            <a:off x="294167" y="1447800"/>
            <a:ext cx="8610600" cy="584775"/>
          </a:xfrm>
          <a:prstGeom prst="rect">
            <a:avLst/>
          </a:prstGeom>
          <a:noFill/>
        </p:spPr>
        <p:txBody>
          <a:bodyPr wrap="square" rtlCol="0">
            <a:spAutoFit/>
          </a:bodyPr>
          <a:lstStyle/>
          <a:p>
            <a:pPr>
              <a:spcBef>
                <a:spcPts val="1200"/>
              </a:spcBef>
            </a:pPr>
            <a:r>
              <a:rPr lang="en-US" sz="1600" dirty="0">
                <a:latin typeface="+mj-lt"/>
              </a:rPr>
              <a:t>For a new business or a new product, it is critical to know how many units must be sold to avoid losing </a:t>
            </a:r>
            <a:r>
              <a:rPr lang="en-US" sz="1600" dirty="0" smtClean="0">
                <a:latin typeface="+mj-lt"/>
              </a:rPr>
              <a:t>money</a:t>
            </a:r>
            <a:endParaRPr lang="en-US" sz="1600" dirty="0">
              <a:latin typeface="+mj-lt"/>
            </a:endParaRPr>
          </a:p>
        </p:txBody>
      </p:sp>
      <p:sp>
        <p:nvSpPr>
          <p:cNvPr id="8" name="TextBox 7"/>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1138778356"/>
      </p:ext>
    </p:extLst>
  </p:cSld>
  <p:clrMapOvr>
    <a:masterClrMapping/>
  </p:clrMapOvr>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Insourcing and Outsourcing </a:t>
            </a:r>
          </a:p>
        </p:txBody>
      </p:sp>
      <p:sp>
        <p:nvSpPr>
          <p:cNvPr id="38" name="TextBox 37"/>
          <p:cNvSpPr txBox="1"/>
          <p:nvPr/>
        </p:nvSpPr>
        <p:spPr>
          <a:xfrm>
            <a:off x="294167" y="1447800"/>
            <a:ext cx="8610600" cy="4124206"/>
          </a:xfrm>
          <a:prstGeom prst="rect">
            <a:avLst/>
          </a:prstGeom>
          <a:noFill/>
        </p:spPr>
        <p:txBody>
          <a:bodyPr wrap="square" rtlCol="0">
            <a:spAutoFit/>
          </a:bodyPr>
          <a:lstStyle/>
          <a:p>
            <a:pPr>
              <a:spcBef>
                <a:spcPts val="1200"/>
              </a:spcBef>
            </a:pPr>
            <a:r>
              <a:rPr lang="en-US" sz="1600" dirty="0">
                <a:latin typeface="+mj-lt"/>
              </a:rPr>
              <a:t>In our flat world competitors win by producing quality goods efficiently </a:t>
            </a:r>
            <a:r>
              <a:rPr lang="en-US" sz="1600" dirty="0" smtClean="0">
                <a:latin typeface="+mj-lt"/>
              </a:rPr>
              <a:t>anywhere</a:t>
            </a:r>
          </a:p>
          <a:p>
            <a:pPr>
              <a:spcBef>
                <a:spcPts val="1200"/>
              </a:spcBef>
            </a:pPr>
            <a:r>
              <a:rPr lang="en-US" sz="1600" dirty="0" smtClean="0">
                <a:latin typeface="+mj-lt"/>
              </a:rPr>
              <a:t>Goods we make might be purchased if:</a:t>
            </a:r>
            <a:endParaRPr lang="en-US" sz="1600" dirty="0">
              <a:latin typeface="+mj-lt"/>
            </a:endParaRPr>
          </a:p>
          <a:p>
            <a:pPr marL="285750" indent="-285750">
              <a:spcBef>
                <a:spcPts val="1200"/>
              </a:spcBef>
              <a:buFont typeface="Arial" pitchFamily="34" charset="0"/>
              <a:buChar char="•"/>
            </a:pPr>
            <a:r>
              <a:rPr lang="en-US" sz="1400" dirty="0" smtClean="0">
                <a:latin typeface="+mj-lt"/>
              </a:rPr>
              <a:t>We are utilizing </a:t>
            </a:r>
            <a:r>
              <a:rPr lang="en-US" sz="1400" dirty="0">
                <a:latin typeface="+mj-lt"/>
              </a:rPr>
              <a:t>our dedicated resources </a:t>
            </a:r>
            <a:r>
              <a:rPr lang="en-US" sz="1400" dirty="0" smtClean="0">
                <a:latin typeface="+mj-lt"/>
              </a:rPr>
              <a:t>less than 65</a:t>
            </a:r>
            <a:r>
              <a:rPr lang="en-US" sz="1400" dirty="0">
                <a:latin typeface="+mj-lt"/>
              </a:rPr>
              <a:t>%? </a:t>
            </a:r>
            <a:r>
              <a:rPr lang="en-US" sz="1400" dirty="0" smtClean="0">
                <a:latin typeface="+mj-lt"/>
              </a:rPr>
              <a:t>(We </a:t>
            </a:r>
            <a:r>
              <a:rPr lang="en-US" sz="1400" dirty="0">
                <a:latin typeface="+mj-lt"/>
              </a:rPr>
              <a:t>might not be at critical mass.)</a:t>
            </a:r>
          </a:p>
          <a:p>
            <a:pPr marL="285750" indent="-285750">
              <a:spcBef>
                <a:spcPts val="1200"/>
              </a:spcBef>
              <a:buFont typeface="Arial" pitchFamily="34" charset="0"/>
              <a:buChar char="•"/>
            </a:pPr>
            <a:r>
              <a:rPr lang="en-US" sz="1400" dirty="0" smtClean="0">
                <a:latin typeface="+mj-lt"/>
              </a:rPr>
              <a:t>Someone does it </a:t>
            </a:r>
            <a:r>
              <a:rPr lang="en-US" sz="1400" dirty="0">
                <a:latin typeface="+mj-lt"/>
              </a:rPr>
              <a:t>so much better that our cost would decrease if we bought </a:t>
            </a:r>
            <a:r>
              <a:rPr lang="en-US" sz="1400" dirty="0" smtClean="0">
                <a:latin typeface="+mj-lt"/>
              </a:rPr>
              <a:t>outside. </a:t>
            </a:r>
            <a:r>
              <a:rPr lang="en-US" sz="1400" dirty="0">
                <a:latin typeface="+mj-lt"/>
              </a:rPr>
              <a:t>(Remember to factor in the cost of poor quality!)</a:t>
            </a:r>
          </a:p>
          <a:p>
            <a:pPr marL="285750" indent="-285750">
              <a:spcBef>
                <a:spcPts val="1200"/>
              </a:spcBef>
              <a:buFont typeface="Arial" pitchFamily="34" charset="0"/>
              <a:buChar char="•"/>
            </a:pPr>
            <a:r>
              <a:rPr lang="en-US" sz="1400" dirty="0" smtClean="0">
                <a:latin typeface="+mj-lt"/>
              </a:rPr>
              <a:t>The item is not a </a:t>
            </a:r>
            <a:r>
              <a:rPr lang="en-US" sz="1400" dirty="0">
                <a:latin typeface="+mj-lt"/>
              </a:rPr>
              <a:t>critical core competence or scarce commodity that we can’t afford to lose for its significant competitive </a:t>
            </a:r>
            <a:r>
              <a:rPr lang="en-US" sz="1400" dirty="0" smtClean="0">
                <a:latin typeface="+mj-lt"/>
              </a:rPr>
              <a:t>advantage</a:t>
            </a:r>
            <a:endParaRPr lang="en-US" sz="1400" dirty="0">
              <a:latin typeface="+mj-lt"/>
            </a:endParaRPr>
          </a:p>
          <a:p>
            <a:pPr>
              <a:spcBef>
                <a:spcPts val="1200"/>
              </a:spcBef>
            </a:pPr>
            <a:r>
              <a:rPr lang="en-US" sz="1600" dirty="0" smtClean="0">
                <a:latin typeface="+mj-lt"/>
              </a:rPr>
              <a:t>Goods we purchase might be better made in house if:</a:t>
            </a:r>
            <a:endParaRPr lang="en-US" sz="1600" dirty="0">
              <a:latin typeface="+mj-lt"/>
            </a:endParaRPr>
          </a:p>
          <a:p>
            <a:pPr marL="285750" indent="-285750">
              <a:spcBef>
                <a:spcPts val="1200"/>
              </a:spcBef>
              <a:buFont typeface="Arial" pitchFamily="34" charset="0"/>
              <a:buChar char="•"/>
            </a:pPr>
            <a:r>
              <a:rPr lang="en-US" sz="1400" dirty="0" smtClean="0">
                <a:latin typeface="+mj-lt"/>
              </a:rPr>
              <a:t>We </a:t>
            </a:r>
            <a:r>
              <a:rPr lang="en-US" sz="1400" dirty="0">
                <a:latin typeface="+mj-lt"/>
              </a:rPr>
              <a:t>have underutilized resources that could be applied efficiently to this </a:t>
            </a:r>
            <a:r>
              <a:rPr lang="en-US" sz="1400" dirty="0" smtClean="0">
                <a:latin typeface="+mj-lt"/>
              </a:rPr>
              <a:t>component </a:t>
            </a:r>
            <a:endParaRPr lang="en-US" sz="1400" dirty="0">
              <a:latin typeface="+mj-lt"/>
            </a:endParaRPr>
          </a:p>
          <a:p>
            <a:pPr marL="285750" indent="-285750">
              <a:spcBef>
                <a:spcPts val="1200"/>
              </a:spcBef>
              <a:buFont typeface="Arial" pitchFamily="34" charset="0"/>
              <a:buChar char="•"/>
            </a:pPr>
            <a:r>
              <a:rPr lang="en-US" sz="1400" dirty="0" smtClean="0">
                <a:latin typeface="+mj-lt"/>
              </a:rPr>
              <a:t>We can do </a:t>
            </a:r>
            <a:r>
              <a:rPr lang="en-US" sz="1400" dirty="0">
                <a:latin typeface="+mj-lt"/>
              </a:rPr>
              <a:t>it well enough that our cost would decrease if we made it </a:t>
            </a:r>
            <a:r>
              <a:rPr lang="en-US" sz="1400" dirty="0" smtClean="0">
                <a:latin typeface="+mj-lt"/>
              </a:rPr>
              <a:t>inside</a:t>
            </a:r>
            <a:endParaRPr lang="en-US" sz="1400" dirty="0">
              <a:latin typeface="+mj-lt"/>
            </a:endParaRPr>
          </a:p>
          <a:p>
            <a:pPr marL="285750" indent="-285750">
              <a:spcBef>
                <a:spcPts val="1200"/>
              </a:spcBef>
              <a:buFont typeface="Arial" pitchFamily="34" charset="0"/>
              <a:buChar char="•"/>
            </a:pPr>
            <a:r>
              <a:rPr lang="en-US" sz="1400" dirty="0" smtClean="0">
                <a:latin typeface="+mj-lt"/>
              </a:rPr>
              <a:t>This is a </a:t>
            </a:r>
            <a:r>
              <a:rPr lang="en-US" sz="1400" dirty="0">
                <a:latin typeface="+mj-lt"/>
              </a:rPr>
              <a:t>critical core competence or scarce commodity that we need to better control for its significant competitive </a:t>
            </a:r>
            <a:r>
              <a:rPr lang="en-US" sz="1400" dirty="0" smtClean="0">
                <a:latin typeface="+mj-lt"/>
              </a:rPr>
              <a:t>advantage</a:t>
            </a:r>
            <a:endParaRPr lang="en-US" sz="1400" dirty="0">
              <a:latin typeface="+mj-lt"/>
            </a:endParaRPr>
          </a:p>
        </p:txBody>
      </p:sp>
      <p:sp>
        <p:nvSpPr>
          <p:cNvPr id="4" name="TextBox 3"/>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116568689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Business Model Maturity Grid</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845828898"/>
              </p:ext>
            </p:extLst>
          </p:nvPr>
        </p:nvGraphicFramePr>
        <p:xfrm>
          <a:off x="152399" y="1371600"/>
          <a:ext cx="8610601" cy="4577080"/>
        </p:xfrm>
        <a:graphic>
          <a:graphicData uri="http://schemas.openxmlformats.org/drawingml/2006/table">
            <a:tbl>
              <a:tblPr firstRow="1" bandRow="1">
                <a:tableStyleId>{5C22544A-7EE6-4342-B048-85BDC9FD1C3A}</a:tableStyleId>
              </a:tblPr>
              <a:tblGrid>
                <a:gridCol w="304801"/>
                <a:gridCol w="1371600"/>
                <a:gridCol w="1371600"/>
                <a:gridCol w="1371600"/>
                <a:gridCol w="1371600"/>
                <a:gridCol w="1371600"/>
                <a:gridCol w="1447800"/>
              </a:tblGrid>
              <a:tr h="370840">
                <a:tc gridSpan="2">
                  <a:txBody>
                    <a:bodyPr/>
                    <a:lstStyle/>
                    <a:p>
                      <a:pPr marL="0" marR="0" algn="ctr">
                        <a:lnSpc>
                          <a:spcPct val="115000"/>
                        </a:lnSpc>
                        <a:spcBef>
                          <a:spcPts val="0"/>
                        </a:spcBef>
                        <a:spcAft>
                          <a:spcPts val="0"/>
                        </a:spcAft>
                      </a:pPr>
                      <a:r>
                        <a:rPr lang="en-US" sz="1100" b="1" dirty="0">
                          <a:solidFill>
                            <a:srgbClr val="000000"/>
                          </a:solidFill>
                          <a:effectLst/>
                          <a:latin typeface="Arial"/>
                          <a:ea typeface="Calibri"/>
                          <a:cs typeface="Arial"/>
                        </a:rPr>
                        <a:t> </a:t>
                      </a:r>
                      <a:endParaRPr lang="en-US" sz="1100" b="1"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1 - Weak</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2</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3</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4</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dirty="0">
                          <a:solidFill>
                            <a:srgbClr val="000000"/>
                          </a:solidFill>
                          <a:effectLst/>
                          <a:latin typeface="Arial"/>
                          <a:ea typeface="Calibri"/>
                          <a:cs typeface="Arial"/>
                        </a:rPr>
                        <a:t>5 - Strong</a:t>
                      </a:r>
                      <a:endParaRPr lang="en-US" sz="1200" b="1"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840">
                <a:tc>
                  <a:txBody>
                    <a:bodyPr/>
                    <a:lstStyle/>
                    <a:p>
                      <a:pPr marL="0" marR="0">
                        <a:lnSpc>
                          <a:spcPct val="115000"/>
                        </a:lnSpc>
                        <a:spcBef>
                          <a:spcPts val="0"/>
                        </a:spcBef>
                        <a:spcAft>
                          <a:spcPts val="0"/>
                        </a:spcAft>
                      </a:pPr>
                      <a:r>
                        <a:rPr lang="en-US" sz="1100" b="1">
                          <a:solidFill>
                            <a:srgbClr val="000000"/>
                          </a:solidFill>
                          <a:effectLst/>
                          <a:latin typeface="Arial"/>
                          <a:ea typeface="Calibri"/>
                          <a:cs typeface="Arial"/>
                        </a:rPr>
                        <a:t>1</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solidFill>
                            <a:srgbClr val="000000"/>
                          </a:solidFill>
                          <a:effectLst/>
                          <a:latin typeface="Arial"/>
                          <a:ea typeface="Calibri"/>
                          <a:cs typeface="Arial"/>
                        </a:rPr>
                        <a:t>Business Intelligence </a:t>
                      </a:r>
                      <a:r>
                        <a:rPr lang="en-US" sz="900">
                          <a:effectLst/>
                          <a:latin typeface="Arial"/>
                          <a:ea typeface="Calibri"/>
                          <a:cs typeface="Arial"/>
                        </a:rPr>
                        <a:t>- competitive analysis and Benchmarking to ensure optimum capabilities</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Little concept of competing companies or technologies. No benchmarks for any aspect of the business.</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Occasional competitive analysis and benchmarking.</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Benchmarks are commonly used to ensure practices are competitive.</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Ongoing competitive analysis and benchmarking provide assurance that the organization is effective and efficient.</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All competitive actions and capabilities are analyzed and incorporated in strategic plans.</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nSpc>
                          <a:spcPct val="115000"/>
                        </a:lnSpc>
                        <a:spcBef>
                          <a:spcPts val="0"/>
                        </a:spcBef>
                        <a:spcAft>
                          <a:spcPts val="0"/>
                        </a:spcAft>
                      </a:pPr>
                      <a:r>
                        <a:rPr lang="en-US" sz="1100" b="1">
                          <a:solidFill>
                            <a:srgbClr val="000000"/>
                          </a:solidFill>
                          <a:effectLst/>
                          <a:latin typeface="Arial"/>
                          <a:ea typeface="Calibri"/>
                          <a:cs typeface="Arial"/>
                        </a:rPr>
                        <a:t>2</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solidFill>
                            <a:srgbClr val="000000"/>
                          </a:solidFill>
                          <a:effectLst/>
                          <a:latin typeface="Arial"/>
                          <a:ea typeface="Calibri"/>
                          <a:cs typeface="Arial"/>
                        </a:rPr>
                        <a:t>Voice of the Customer </a:t>
                      </a:r>
                      <a:r>
                        <a:rPr lang="en-US" sz="900">
                          <a:effectLst/>
                          <a:latin typeface="Arial"/>
                          <a:ea typeface="Calibri"/>
                          <a:cs typeface="Arial"/>
                        </a:rPr>
                        <a:t>- customer feedback and market analysis to ensure products and services are well targeted</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Little understanding of what customers / potential customers want or what they need.</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Customer satisfaction surveys are used occasionally to deal with suspected problems.</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Customer feedback informs all major product and market actions.</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Customer surveys include rewards to customers for providing product improvement insights.</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Formal programs ensure that customer attitudes, wants and needs are fully understood and used in product / market plans.</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nSpc>
                          <a:spcPct val="115000"/>
                        </a:lnSpc>
                        <a:spcBef>
                          <a:spcPts val="0"/>
                        </a:spcBef>
                        <a:spcAft>
                          <a:spcPts val="0"/>
                        </a:spcAft>
                      </a:pPr>
                      <a:r>
                        <a:rPr lang="en-US" sz="1100" b="1">
                          <a:solidFill>
                            <a:srgbClr val="000000"/>
                          </a:solidFill>
                          <a:effectLst/>
                          <a:latin typeface="Arial"/>
                          <a:ea typeface="Calibri"/>
                          <a:cs typeface="Arial"/>
                        </a:rPr>
                        <a:t>3</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solidFill>
                            <a:srgbClr val="000000"/>
                          </a:solidFill>
                          <a:effectLst/>
                          <a:latin typeface="Arial"/>
                          <a:ea typeface="Calibri"/>
                          <a:cs typeface="Arial"/>
                        </a:rPr>
                        <a:t>Strategic Direction </a:t>
                      </a:r>
                      <a:r>
                        <a:rPr lang="en-US" sz="900">
                          <a:effectLst/>
                          <a:latin typeface="Arial"/>
                          <a:ea typeface="Calibri"/>
                          <a:cs typeface="Arial"/>
                        </a:rPr>
                        <a:t>- vision, and the strategies to achieve it</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No clearly articulated vision of the future or strategy to ensure success.</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Executives have a shared vision and a published strategy, but not widely shared.</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The vision and strategy are clearly articulated to the organization.</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Vision and strategy are developed with input from leaders throughout the organization.</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Strategic direction is set using processes that ensure the best intelligence and ideas of the whole organization are incorporated.</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nSpc>
                          <a:spcPct val="115000"/>
                        </a:lnSpc>
                        <a:spcBef>
                          <a:spcPts val="0"/>
                        </a:spcBef>
                        <a:spcAft>
                          <a:spcPts val="0"/>
                        </a:spcAft>
                      </a:pPr>
                      <a:r>
                        <a:rPr lang="en-US" sz="1100" b="1">
                          <a:solidFill>
                            <a:srgbClr val="000000"/>
                          </a:solidFill>
                          <a:effectLst/>
                          <a:latin typeface="Arial"/>
                          <a:ea typeface="Calibri"/>
                          <a:cs typeface="Arial"/>
                        </a:rPr>
                        <a:t>4</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solidFill>
                            <a:srgbClr val="000000"/>
                          </a:solidFill>
                          <a:effectLst/>
                          <a:latin typeface="Arial"/>
                          <a:ea typeface="Calibri"/>
                          <a:cs typeface="Arial"/>
                        </a:rPr>
                        <a:t>Financial Management</a:t>
                      </a:r>
                      <a:r>
                        <a:rPr lang="en-US" sz="900">
                          <a:effectLst/>
                          <a:latin typeface="Arial"/>
                          <a:ea typeface="Calibri"/>
                          <a:cs typeface="Arial"/>
                        </a:rPr>
                        <a:t>- accounting, control, cash planning, and profitability analysis</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Bookkeeping, basic financial statements, limited financial metric tracking.</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Strong accounting and control disciplines ensure accurate and timely information.</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Budgets, variance reports and key ratios ensure spending is controlled and sensible.</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A clear and well-designed financial analysis package provides the right metrics at the right time to each decision maker.</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a:solidFill>
                            <a:srgbClr val="000000"/>
                          </a:solidFill>
                          <a:effectLst/>
                          <a:latin typeface="Arial"/>
                          <a:ea typeface="Calibri"/>
                          <a:cs typeface="Arial"/>
                        </a:rPr>
                        <a:t>Focus is on shareholder value through ongoing analysis of operations, investments, and capital sourcing.</a:t>
                      </a:r>
                      <a:endParaRPr lang="en-US" sz="105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nSpc>
                          <a:spcPct val="115000"/>
                        </a:lnSpc>
                        <a:spcBef>
                          <a:spcPts val="0"/>
                        </a:spcBef>
                        <a:spcAft>
                          <a:spcPts val="0"/>
                        </a:spcAft>
                      </a:pPr>
                      <a:r>
                        <a:rPr lang="en-US" sz="1100" b="1" dirty="0">
                          <a:solidFill>
                            <a:srgbClr val="000000"/>
                          </a:solidFill>
                          <a:effectLst/>
                          <a:latin typeface="Arial"/>
                          <a:ea typeface="Calibri"/>
                          <a:cs typeface="Arial"/>
                        </a:rPr>
                        <a:t>5</a:t>
                      </a:r>
                      <a:endParaRPr lang="en-US" sz="1100"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solidFill>
                            <a:srgbClr val="000000"/>
                          </a:solidFill>
                          <a:effectLst/>
                          <a:latin typeface="Arial"/>
                          <a:ea typeface="Calibri"/>
                          <a:cs typeface="Arial"/>
                        </a:rPr>
                        <a:t>Capital Investments </a:t>
                      </a:r>
                      <a:r>
                        <a:rPr lang="en-US" sz="900">
                          <a:effectLst/>
                          <a:latin typeface="Arial"/>
                          <a:ea typeface="Calibri"/>
                          <a:cs typeface="Arial"/>
                        </a:rPr>
                        <a:t>- capital productivity analysis and ROI analysis</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dirty="0">
                          <a:solidFill>
                            <a:srgbClr val="000000"/>
                          </a:solidFill>
                          <a:effectLst/>
                          <a:latin typeface="Arial"/>
                          <a:ea typeface="Calibri"/>
                          <a:cs typeface="Arial"/>
                        </a:rPr>
                        <a:t>Limited capital planning, without substantial business cases for CAPEX.</a:t>
                      </a:r>
                      <a:endParaRPr lang="en-US" sz="105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dirty="0">
                          <a:solidFill>
                            <a:srgbClr val="000000"/>
                          </a:solidFill>
                          <a:effectLst/>
                          <a:latin typeface="Arial"/>
                          <a:ea typeface="Calibri"/>
                          <a:cs typeface="Arial"/>
                        </a:rPr>
                        <a:t>Business cases are used for spending decisions, but each case is treated as unique and analysis approaches are often reinvented.</a:t>
                      </a:r>
                      <a:endParaRPr lang="en-US" sz="105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dirty="0">
                          <a:solidFill>
                            <a:srgbClr val="000000"/>
                          </a:solidFill>
                          <a:effectLst/>
                          <a:latin typeface="Arial"/>
                          <a:ea typeface="Calibri"/>
                          <a:cs typeface="Arial"/>
                        </a:rPr>
                        <a:t>Major investments are evaluated using sophisticated business cases.</a:t>
                      </a:r>
                      <a:endParaRPr lang="en-US" sz="105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dirty="0">
                          <a:solidFill>
                            <a:srgbClr val="000000"/>
                          </a:solidFill>
                          <a:effectLst/>
                          <a:latin typeface="Arial"/>
                          <a:ea typeface="Calibri"/>
                          <a:cs typeface="Arial"/>
                        </a:rPr>
                        <a:t>Standardized business cases provide a level playing field for all capital investment decisions.</a:t>
                      </a:r>
                      <a:endParaRPr lang="en-US" sz="105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800" dirty="0">
                          <a:solidFill>
                            <a:srgbClr val="000000"/>
                          </a:solidFill>
                          <a:effectLst/>
                          <a:latin typeface="Arial"/>
                          <a:ea typeface="Calibri"/>
                          <a:cs typeface="Arial"/>
                        </a:rPr>
                        <a:t>Capital investments are continuously analyzed to ensure optimum configuration for return on investment.</a:t>
                      </a:r>
                      <a:endParaRPr lang="en-US" sz="105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1838365895"/>
      </p:ext>
    </p:extLst>
  </p:cSld>
  <p:clrMapOvr>
    <a:masterClrMapping/>
  </p:clrMapOvr>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Price Sensitivity</a:t>
            </a:r>
          </a:p>
        </p:txBody>
      </p:sp>
      <p:sp>
        <p:nvSpPr>
          <p:cNvPr id="38" name="TextBox 37"/>
          <p:cNvSpPr txBox="1"/>
          <p:nvPr/>
        </p:nvSpPr>
        <p:spPr>
          <a:xfrm>
            <a:off x="294167" y="1447800"/>
            <a:ext cx="8610600" cy="1384995"/>
          </a:xfrm>
          <a:prstGeom prst="rect">
            <a:avLst/>
          </a:prstGeom>
          <a:noFill/>
        </p:spPr>
        <p:txBody>
          <a:bodyPr wrap="square" rtlCol="0">
            <a:spAutoFit/>
          </a:bodyPr>
          <a:lstStyle/>
          <a:p>
            <a:pPr>
              <a:spcBef>
                <a:spcPts val="1200"/>
              </a:spcBef>
            </a:pPr>
            <a:r>
              <a:rPr lang="en-US" sz="1600" dirty="0">
                <a:latin typeface="+mj-lt"/>
              </a:rPr>
              <a:t>There is an optimum price point for every </a:t>
            </a:r>
            <a:r>
              <a:rPr lang="en-US" sz="1600" dirty="0" smtClean="0">
                <a:latin typeface="+mj-lt"/>
              </a:rPr>
              <a:t>product</a:t>
            </a:r>
          </a:p>
          <a:p>
            <a:pPr>
              <a:spcBef>
                <a:spcPts val="1200"/>
              </a:spcBef>
            </a:pPr>
            <a:r>
              <a:rPr lang="en-US" sz="1600" dirty="0" smtClean="0">
                <a:latin typeface="+mj-lt"/>
              </a:rPr>
              <a:t>Priced </a:t>
            </a:r>
            <a:r>
              <a:rPr lang="en-US" sz="1600" dirty="0">
                <a:latin typeface="+mj-lt"/>
              </a:rPr>
              <a:t>above that point, fewer customers will buy and sales volume will be degraded, driving down revenue and potentially increasing unit </a:t>
            </a:r>
            <a:r>
              <a:rPr lang="en-US" sz="1600" dirty="0" smtClean="0">
                <a:latin typeface="+mj-lt"/>
              </a:rPr>
              <a:t>cost</a:t>
            </a:r>
          </a:p>
          <a:p>
            <a:pPr>
              <a:spcBef>
                <a:spcPts val="1200"/>
              </a:spcBef>
            </a:pPr>
            <a:r>
              <a:rPr lang="en-US" sz="1600" dirty="0" smtClean="0">
                <a:latin typeface="+mj-lt"/>
              </a:rPr>
              <a:t>Below </a:t>
            </a:r>
            <a:r>
              <a:rPr lang="en-US" sz="1600" dirty="0">
                <a:latin typeface="+mj-lt"/>
              </a:rPr>
              <a:t>that point, increased demand will not cover the revenue lost</a:t>
            </a:r>
            <a:endParaRPr lang="en-US" sz="1400" dirty="0">
              <a:latin typeface="+mj-lt"/>
            </a:endParaRPr>
          </a:p>
        </p:txBody>
      </p:sp>
      <p:sp>
        <p:nvSpPr>
          <p:cNvPr id="4" name="TextBox 3"/>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420808788"/>
      </p:ext>
    </p:extLst>
  </p:cSld>
  <p:clrMapOvr>
    <a:masterClrMapping/>
  </p:clrMapOvr>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Shareholder Value </a:t>
            </a:r>
          </a:p>
        </p:txBody>
      </p:sp>
      <p:sp>
        <p:nvSpPr>
          <p:cNvPr id="38" name="TextBox 37"/>
          <p:cNvSpPr txBox="1"/>
          <p:nvPr/>
        </p:nvSpPr>
        <p:spPr>
          <a:xfrm>
            <a:off x="294167" y="1447800"/>
            <a:ext cx="8610600" cy="1231106"/>
          </a:xfrm>
          <a:prstGeom prst="rect">
            <a:avLst/>
          </a:prstGeom>
          <a:noFill/>
        </p:spPr>
        <p:txBody>
          <a:bodyPr wrap="square" rtlCol="0">
            <a:spAutoFit/>
          </a:bodyPr>
          <a:lstStyle/>
          <a:p>
            <a:pPr>
              <a:spcBef>
                <a:spcPts val="1200"/>
              </a:spcBef>
            </a:pPr>
            <a:r>
              <a:rPr lang="en-US" sz="1600" dirty="0">
                <a:latin typeface="+mj-lt"/>
              </a:rPr>
              <a:t>Shareholder Value can be measured by the premium over book value that people will pay to own a company’s </a:t>
            </a:r>
            <a:r>
              <a:rPr lang="en-US" sz="1600" dirty="0" smtClean="0">
                <a:latin typeface="+mj-lt"/>
              </a:rPr>
              <a:t>stock</a:t>
            </a:r>
          </a:p>
          <a:p>
            <a:pPr>
              <a:spcBef>
                <a:spcPts val="1200"/>
              </a:spcBef>
            </a:pPr>
            <a:r>
              <a:rPr lang="en-US" sz="1600" dirty="0" smtClean="0">
                <a:latin typeface="+mj-lt"/>
              </a:rPr>
              <a:t>The </a:t>
            </a:r>
            <a:r>
              <a:rPr lang="en-US" sz="1600" dirty="0">
                <a:latin typeface="+mj-lt"/>
              </a:rPr>
              <a:t>model </a:t>
            </a:r>
            <a:r>
              <a:rPr lang="en-US" sz="1600" dirty="0" smtClean="0">
                <a:latin typeface="+mj-lt"/>
              </a:rPr>
              <a:t>illustrated is </a:t>
            </a:r>
            <a:r>
              <a:rPr lang="en-US" sz="1600" dirty="0">
                <a:latin typeface="+mj-lt"/>
              </a:rPr>
              <a:t>based on a series of managed leverages, multiplied together, indicating how </a:t>
            </a:r>
            <a:r>
              <a:rPr lang="en-US" sz="1600" dirty="0" smtClean="0">
                <a:latin typeface="+mj-lt"/>
              </a:rPr>
              <a:t>well</a:t>
            </a:r>
            <a:endParaRPr lang="en-US" sz="1400" dirty="0">
              <a:latin typeface="+mj-lt"/>
            </a:endParaRPr>
          </a:p>
        </p:txBody>
      </p:sp>
      <p:grpSp>
        <p:nvGrpSpPr>
          <p:cNvPr id="4" name="Group 3"/>
          <p:cNvGrpSpPr/>
          <p:nvPr/>
        </p:nvGrpSpPr>
        <p:grpSpPr>
          <a:xfrm>
            <a:off x="2884967" y="2858909"/>
            <a:ext cx="6019800" cy="2437071"/>
            <a:chOff x="0" y="0"/>
            <a:chExt cx="6019800" cy="2152650"/>
          </a:xfrm>
          <a:effectLst>
            <a:outerShdw blurRad="254000" dist="50800" dir="5400000" algn="ctr" rotWithShape="0">
              <a:srgbClr val="000000">
                <a:alpha val="80000"/>
              </a:srgbClr>
            </a:outerShdw>
          </a:effectLst>
        </p:grpSpPr>
        <p:sp>
          <p:nvSpPr>
            <p:cNvPr id="5" name="Rectangle 4"/>
            <p:cNvSpPr>
              <a:spLocks noChangeArrowheads="1"/>
            </p:cNvSpPr>
            <p:nvPr/>
          </p:nvSpPr>
          <p:spPr bwMode="auto">
            <a:xfrm>
              <a:off x="0" y="0"/>
              <a:ext cx="6019800" cy="2152650"/>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rot="0" vert="horz" wrap="none" lIns="91440" tIns="45720" rIns="91440" bIns="45720" anchor="ctr" anchorCtr="0" upright="1">
              <a:noAutofit/>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725" y="19050"/>
              <a:ext cx="5819775" cy="2000250"/>
            </a:xfrm>
            <a:prstGeom prst="rect">
              <a:avLst/>
            </a:prstGeom>
            <a:noFill/>
            <a:ln>
              <a:noFill/>
            </a:ln>
          </p:spPr>
        </p:pic>
      </p:grpSp>
      <p:sp>
        <p:nvSpPr>
          <p:cNvPr id="7" name="TextBox 6"/>
          <p:cNvSpPr txBox="1"/>
          <p:nvPr/>
        </p:nvSpPr>
        <p:spPr>
          <a:xfrm>
            <a:off x="294167" y="2766476"/>
            <a:ext cx="2449033" cy="2923877"/>
          </a:xfrm>
          <a:prstGeom prst="rect">
            <a:avLst/>
          </a:prstGeom>
          <a:noFill/>
        </p:spPr>
        <p:txBody>
          <a:bodyPr wrap="square" rtlCol="0">
            <a:spAutoFit/>
          </a:bodyPr>
          <a:lstStyle/>
          <a:p>
            <a:pPr marL="285750" indent="-285750">
              <a:spcBef>
                <a:spcPts val="1200"/>
              </a:spcBef>
              <a:buFont typeface="Arial" pitchFamily="34" charset="0"/>
              <a:buChar char="•"/>
            </a:pPr>
            <a:r>
              <a:rPr lang="en-US" sz="1400" dirty="0" smtClean="0">
                <a:latin typeface="+mj-lt"/>
              </a:rPr>
              <a:t>The </a:t>
            </a:r>
            <a:r>
              <a:rPr lang="en-US" sz="1400" dirty="0">
                <a:latin typeface="+mj-lt"/>
              </a:rPr>
              <a:t>operating team sells and produces for a profit</a:t>
            </a:r>
          </a:p>
          <a:p>
            <a:pPr marL="285750" indent="-285750">
              <a:spcBef>
                <a:spcPts val="1200"/>
              </a:spcBef>
              <a:buFont typeface="Arial" pitchFamily="34" charset="0"/>
              <a:buChar char="•"/>
            </a:pPr>
            <a:r>
              <a:rPr lang="en-US" sz="1400" dirty="0">
                <a:latin typeface="+mj-lt"/>
              </a:rPr>
              <a:t>The executive team deploys assets to drive revenue</a:t>
            </a:r>
          </a:p>
          <a:p>
            <a:pPr marL="285750" indent="-285750">
              <a:spcBef>
                <a:spcPts val="1200"/>
              </a:spcBef>
              <a:buFont typeface="Arial" pitchFamily="34" charset="0"/>
              <a:buChar char="•"/>
            </a:pPr>
            <a:r>
              <a:rPr lang="en-US" sz="1400" dirty="0">
                <a:latin typeface="+mj-lt"/>
              </a:rPr>
              <a:t>The financial team uses borrowed money to gain financial leverage</a:t>
            </a:r>
          </a:p>
          <a:p>
            <a:pPr marL="285750" indent="-285750">
              <a:spcBef>
                <a:spcPts val="1200"/>
              </a:spcBef>
              <a:buFont typeface="Arial" pitchFamily="34" charset="0"/>
              <a:buChar char="•"/>
            </a:pPr>
            <a:r>
              <a:rPr lang="en-US" sz="1400" dirty="0">
                <a:latin typeface="+mj-lt"/>
              </a:rPr>
              <a:t>The CEO and PR team sell the company to the equity markets</a:t>
            </a:r>
          </a:p>
        </p:txBody>
      </p:sp>
      <p:sp>
        <p:nvSpPr>
          <p:cNvPr id="8" name="TextBox 7"/>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1160487869"/>
      </p:ext>
    </p:extLst>
  </p:cSld>
  <p:clrMapOvr>
    <a:masterClrMapping/>
  </p:clrMapOvr>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Executive Highlights </a:t>
            </a:r>
          </a:p>
        </p:txBody>
      </p:sp>
      <p:sp>
        <p:nvSpPr>
          <p:cNvPr id="38" name="TextBox 37"/>
          <p:cNvSpPr txBox="1"/>
          <p:nvPr/>
        </p:nvSpPr>
        <p:spPr>
          <a:xfrm>
            <a:off x="294167" y="1447800"/>
            <a:ext cx="8610600" cy="738664"/>
          </a:xfrm>
          <a:prstGeom prst="rect">
            <a:avLst/>
          </a:prstGeom>
          <a:noFill/>
        </p:spPr>
        <p:txBody>
          <a:bodyPr wrap="square" rtlCol="0">
            <a:spAutoFit/>
          </a:bodyPr>
          <a:lstStyle/>
          <a:p>
            <a:pPr>
              <a:spcBef>
                <a:spcPts val="1200"/>
              </a:spcBef>
            </a:pPr>
            <a:r>
              <a:rPr lang="en-US" sz="1600" dirty="0" smtClean="0">
                <a:latin typeface="+mj-lt"/>
              </a:rPr>
              <a:t>What financial data will most succinctly tell executives how the business is doing?</a:t>
            </a:r>
          </a:p>
          <a:p>
            <a:pPr>
              <a:spcBef>
                <a:spcPts val="1200"/>
              </a:spcBef>
            </a:pPr>
            <a:r>
              <a:rPr lang="en-US" sz="1600" dirty="0" smtClean="0">
                <a:latin typeface="+mj-lt"/>
              </a:rPr>
              <a:t>Here is a suggested first cut</a:t>
            </a:r>
            <a:endParaRPr lang="en-US" sz="1400" dirty="0">
              <a:latin typeface="+mj-lt"/>
            </a:endParaRPr>
          </a:p>
        </p:txBody>
      </p:sp>
      <p:grpSp>
        <p:nvGrpSpPr>
          <p:cNvPr id="2" name="Group 1"/>
          <p:cNvGrpSpPr/>
          <p:nvPr/>
        </p:nvGrpSpPr>
        <p:grpSpPr>
          <a:xfrm>
            <a:off x="3068250" y="1839778"/>
            <a:ext cx="5481638" cy="4181475"/>
            <a:chOff x="2214562" y="1685925"/>
            <a:chExt cx="4714875" cy="3486150"/>
          </a:xfrm>
        </p:grpSpPr>
        <p:sp>
          <p:nvSpPr>
            <p:cNvPr id="8" name="Rectangle 7"/>
            <p:cNvSpPr/>
            <p:nvPr/>
          </p:nvSpPr>
          <p:spPr>
            <a:xfrm>
              <a:off x="2214562" y="1685925"/>
              <a:ext cx="4714875" cy="3486150"/>
            </a:xfrm>
            <a:prstGeom prst="rect">
              <a:avLst/>
            </a:prstGeom>
            <a:solidFill>
              <a:schemeClr val="bg1"/>
            </a:solidFill>
            <a:ln w="12700">
              <a:solidFill>
                <a:schemeClr val="tx1"/>
              </a:solidFill>
            </a:ln>
            <a:effectLst>
              <a:outerShdw blurRad="254000" dist="381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2319337" y="1800225"/>
              <a:ext cx="4496435" cy="3285490"/>
            </a:xfrm>
            <a:prstGeom prst="rect">
              <a:avLst/>
            </a:prstGeom>
            <a:noFill/>
            <a:ln>
              <a:noFill/>
            </a:ln>
          </p:spPr>
        </p:pic>
      </p:grpSp>
      <p:sp>
        <p:nvSpPr>
          <p:cNvPr id="7" name="TextBox 6"/>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1988350819"/>
      </p:ext>
    </p:extLst>
  </p:cSld>
  <p:clrMapOvr>
    <a:masterClrMapping/>
  </p:clrMapOvr>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Activity Based Costing (ABC)</a:t>
            </a:r>
          </a:p>
        </p:txBody>
      </p:sp>
      <p:sp>
        <p:nvSpPr>
          <p:cNvPr id="38" name="TextBox 37"/>
          <p:cNvSpPr txBox="1"/>
          <p:nvPr/>
        </p:nvSpPr>
        <p:spPr>
          <a:xfrm>
            <a:off x="294167" y="1447800"/>
            <a:ext cx="8610600" cy="830997"/>
          </a:xfrm>
          <a:prstGeom prst="rect">
            <a:avLst/>
          </a:prstGeom>
          <a:noFill/>
        </p:spPr>
        <p:txBody>
          <a:bodyPr wrap="square" rtlCol="0">
            <a:spAutoFit/>
          </a:bodyPr>
          <a:lstStyle/>
          <a:p>
            <a:pPr>
              <a:spcBef>
                <a:spcPts val="1200"/>
              </a:spcBef>
            </a:pPr>
            <a:r>
              <a:rPr lang="en-US" sz="1600" dirty="0" smtClean="0">
                <a:latin typeface="+mj-lt"/>
              </a:rPr>
              <a:t>ABC </a:t>
            </a:r>
            <a:r>
              <a:rPr lang="en-US" sz="1600" dirty="0">
                <a:latin typeface="+mj-lt"/>
              </a:rPr>
              <a:t>is applied when management suspects some products or customers cost more than they are worth due to customization or special </a:t>
            </a:r>
            <a:r>
              <a:rPr lang="en-US" sz="1600" dirty="0" smtClean="0">
                <a:latin typeface="+mj-lt"/>
              </a:rPr>
              <a:t>handling, with accounting allocations masking the true costs</a:t>
            </a:r>
            <a:endParaRPr lang="en-US" sz="1400" dirty="0">
              <a:latin typeface="+mj-lt"/>
            </a:endParaRPr>
          </a:p>
        </p:txBody>
      </p:sp>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3919870" y="2362200"/>
            <a:ext cx="4766930" cy="3657600"/>
          </a:xfrm>
          <a:prstGeom prst="rect">
            <a:avLst/>
          </a:prstGeom>
          <a:noFill/>
          <a:ln>
            <a:noFill/>
          </a:ln>
          <a:effectLst>
            <a:outerShdw blurRad="254000" dist="38100" dir="2700000" algn="tl" rotWithShape="0">
              <a:prstClr val="black">
                <a:alpha val="80000"/>
              </a:prstClr>
            </a:outerShdw>
          </a:effectLst>
        </p:spPr>
      </p:pic>
      <p:sp>
        <p:nvSpPr>
          <p:cNvPr id="10" name="TextBox 9"/>
          <p:cNvSpPr txBox="1"/>
          <p:nvPr/>
        </p:nvSpPr>
        <p:spPr>
          <a:xfrm>
            <a:off x="295939" y="2310586"/>
            <a:ext cx="3592033" cy="2185214"/>
          </a:xfrm>
          <a:prstGeom prst="rect">
            <a:avLst/>
          </a:prstGeom>
          <a:noFill/>
        </p:spPr>
        <p:txBody>
          <a:bodyPr wrap="square" rtlCol="0">
            <a:spAutoFit/>
          </a:bodyPr>
          <a:lstStyle/>
          <a:p>
            <a:pPr marL="285750" indent="-285750">
              <a:spcBef>
                <a:spcPts val="1200"/>
              </a:spcBef>
              <a:buFont typeface="Arial" pitchFamily="34" charset="0"/>
              <a:buChar char="•"/>
            </a:pPr>
            <a:r>
              <a:rPr lang="en-US" sz="1400" dirty="0" smtClean="0">
                <a:latin typeface="+mj-lt"/>
              </a:rPr>
              <a:t>Cost drivers are identified and actual use of the driving resources are accurately counted to generate a list of products and customers ranked by profitability</a:t>
            </a:r>
          </a:p>
          <a:p>
            <a:pPr marL="285750" indent="-285750">
              <a:spcBef>
                <a:spcPts val="1200"/>
              </a:spcBef>
              <a:buFont typeface="Arial" pitchFamily="34" charset="0"/>
              <a:buChar char="•"/>
            </a:pPr>
            <a:r>
              <a:rPr lang="en-US" sz="1400" dirty="0" smtClean="0">
                <a:latin typeface="+mj-lt"/>
              </a:rPr>
              <a:t>Products or customers with the lowest profitability may be dropped, or prices raised, or better understood from a marketing strategy position</a:t>
            </a:r>
            <a:endParaRPr lang="en-US" sz="1200" dirty="0">
              <a:latin typeface="+mj-lt"/>
            </a:endParaRPr>
          </a:p>
        </p:txBody>
      </p:sp>
      <p:sp>
        <p:nvSpPr>
          <p:cNvPr id="6" name="TextBox 5"/>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Put Finance to Work</a:t>
            </a:r>
            <a:endParaRPr lang="en-US" sz="1400" b="1" dirty="0">
              <a:latin typeface="+mj-lt"/>
            </a:endParaRPr>
          </a:p>
        </p:txBody>
      </p:sp>
    </p:spTree>
    <p:extLst>
      <p:ext uri="{BB962C8B-B14F-4D97-AF65-F5344CB8AC3E}">
        <p14:creationId xmlns:p14="http://schemas.microsoft.com/office/powerpoint/2010/main" val="3951000132"/>
      </p:ext>
    </p:extLst>
  </p:cSld>
  <p:clrMapOvr>
    <a:masterClrMapping/>
  </p:clrMapOvr>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6350" y="2590800"/>
            <a:ext cx="6591300" cy="28194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fontAlgn="base">
              <a:spcBef>
                <a:spcPts val="0"/>
              </a:spcBef>
              <a:spcAft>
                <a:spcPct val="0"/>
              </a:spcAft>
            </a:pPr>
            <a:r>
              <a:rPr lang="en-US" sz="1800" b="1" dirty="0">
                <a:solidFill>
                  <a:schemeClr val="tx1"/>
                </a:solidFill>
                <a:latin typeface="Arial" pitchFamily="34" charset="0"/>
                <a:cs typeface="Arial" pitchFamily="34" charset="0"/>
              </a:rPr>
              <a:t>In any change program, the Financial Business Case is essential to determine the value of the investment and to keep everyone focused throughout the </a:t>
            </a:r>
            <a:r>
              <a:rPr lang="en-US" sz="1800" b="1" dirty="0" smtClean="0">
                <a:solidFill>
                  <a:schemeClr val="tx1"/>
                </a:solidFill>
                <a:latin typeface="Arial" pitchFamily="34" charset="0"/>
                <a:cs typeface="Arial" pitchFamily="34" charset="0"/>
              </a:rPr>
              <a:t>implementation</a:t>
            </a:r>
          </a:p>
          <a:p>
            <a:pPr fontAlgn="base">
              <a:spcBef>
                <a:spcPts val="0"/>
              </a:spcBef>
              <a:spcAft>
                <a:spcPct val="0"/>
              </a:spcAft>
            </a:pPr>
            <a:endParaRPr lang="en-US" sz="1800" b="1" dirty="0">
              <a:solidFill>
                <a:schemeClr val="tx1"/>
              </a:solidFill>
              <a:latin typeface="Arial" pitchFamily="34" charset="0"/>
              <a:cs typeface="Arial" pitchFamily="34" charset="0"/>
            </a:endParaRPr>
          </a:p>
          <a:p>
            <a:pPr fontAlgn="base">
              <a:spcBef>
                <a:spcPts val="0"/>
              </a:spcBef>
              <a:spcAft>
                <a:spcPct val="0"/>
              </a:spcAft>
            </a:pPr>
            <a:r>
              <a:rPr lang="en-US" sz="1800" b="1" dirty="0">
                <a:solidFill>
                  <a:schemeClr val="tx1"/>
                </a:solidFill>
                <a:latin typeface="Arial" pitchFamily="34" charset="0"/>
                <a:cs typeface="Arial" pitchFamily="34" charset="0"/>
              </a:rPr>
              <a:t>A Business Case estimates the financial benefits supporting any investment, such as equipment installations, business acquisitions, focused Six Sigma projects, broad Lean Production Culture projects, or any other initiatives aimed at improving business process efficiency</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276350" y="1663453"/>
            <a:ext cx="6591300" cy="470148"/>
          </a:xfrm>
        </p:spPr>
        <p:txBody>
          <a:bodyPr>
            <a:normAutofit fontScale="90000"/>
          </a:bodyPr>
          <a:lstStyle/>
          <a:p>
            <a:pPr algn="ctr"/>
            <a:r>
              <a:rPr lang="en-US" b="1" dirty="0"/>
              <a:t>Make the Business Case for Change</a:t>
            </a:r>
          </a:p>
        </p:txBody>
      </p:sp>
      <p:sp>
        <p:nvSpPr>
          <p:cNvPr id="7" name="Title 1"/>
          <p:cNvSpPr txBox="1">
            <a:spLocks/>
          </p:cNvSpPr>
          <p:nvPr/>
        </p:nvSpPr>
        <p:spPr>
          <a:xfrm>
            <a:off x="1276350" y="2057400"/>
            <a:ext cx="6591300"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10</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2141624857"/>
      </p:ext>
    </p:extLst>
  </p:cSld>
  <p:clrMapOvr>
    <a:masterClrMapping/>
  </p:clrMapOvr>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Benefits Case</a:t>
            </a:r>
          </a:p>
        </p:txBody>
      </p:sp>
      <p:sp>
        <p:nvSpPr>
          <p:cNvPr id="2" name="TextBox 1"/>
          <p:cNvSpPr txBox="1"/>
          <p:nvPr/>
        </p:nvSpPr>
        <p:spPr>
          <a:xfrm>
            <a:off x="304800" y="1490133"/>
            <a:ext cx="6705600" cy="738664"/>
          </a:xfrm>
          <a:prstGeom prst="rect">
            <a:avLst/>
          </a:prstGeom>
          <a:noFill/>
        </p:spPr>
        <p:txBody>
          <a:bodyPr wrap="square" rtlCol="0">
            <a:spAutoFit/>
          </a:bodyPr>
          <a:lstStyle/>
          <a:p>
            <a:pPr>
              <a:spcBef>
                <a:spcPts val="1200"/>
              </a:spcBef>
            </a:pPr>
            <a:r>
              <a:rPr lang="en-US" sz="1600" dirty="0">
                <a:latin typeface="+mj-lt"/>
              </a:rPr>
              <a:t>The first question to ask of any project is, “what will the benefits be?” </a:t>
            </a:r>
            <a:endParaRPr lang="en-US" sz="1600" dirty="0" smtClean="0">
              <a:latin typeface="+mj-lt"/>
            </a:endParaRPr>
          </a:p>
          <a:p>
            <a:pPr>
              <a:spcBef>
                <a:spcPts val="1200"/>
              </a:spcBef>
            </a:pPr>
            <a:r>
              <a:rPr lang="en-US" sz="1600" dirty="0" smtClean="0">
                <a:latin typeface="+mj-lt"/>
              </a:rPr>
              <a:t>Financial </a:t>
            </a:r>
            <a:r>
              <a:rPr lang="en-US" sz="1600" dirty="0">
                <a:latin typeface="+mj-lt"/>
              </a:rPr>
              <a:t>benefits may include</a:t>
            </a:r>
            <a:r>
              <a:rPr lang="en-US" sz="1600" dirty="0" smtClean="0">
                <a:latin typeface="+mj-lt"/>
              </a:rPr>
              <a:t>:</a:t>
            </a:r>
            <a:endParaRPr lang="en-US" sz="1600" dirty="0">
              <a:latin typeface="+mj-lt"/>
            </a:endParaRPr>
          </a:p>
        </p:txBody>
      </p:sp>
      <p:pic>
        <p:nvPicPr>
          <p:cNvPr id="4" name="Picture 3"/>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267200" y="1905000"/>
            <a:ext cx="3657600" cy="3962400"/>
          </a:xfrm>
          <a:prstGeom prst="rect">
            <a:avLst/>
          </a:prstGeom>
        </p:spPr>
      </p:pic>
      <p:sp>
        <p:nvSpPr>
          <p:cNvPr id="5" name="TextBox 4"/>
          <p:cNvSpPr txBox="1"/>
          <p:nvPr/>
        </p:nvSpPr>
        <p:spPr>
          <a:xfrm>
            <a:off x="304800" y="2307610"/>
            <a:ext cx="3124200" cy="2492990"/>
          </a:xfrm>
          <a:prstGeom prst="rect">
            <a:avLst/>
          </a:prstGeom>
          <a:noFill/>
        </p:spPr>
        <p:txBody>
          <a:bodyPr wrap="square" rtlCol="0">
            <a:spAutoFit/>
          </a:bodyPr>
          <a:lstStyle/>
          <a:p>
            <a:pPr marL="285750" indent="-285750">
              <a:spcBef>
                <a:spcPts val="1200"/>
              </a:spcBef>
              <a:buFont typeface="Arial" pitchFamily="34" charset="0"/>
              <a:buChar char="•"/>
            </a:pPr>
            <a:r>
              <a:rPr lang="en-US" sz="1400" dirty="0" smtClean="0">
                <a:latin typeface="+mj-lt"/>
              </a:rPr>
              <a:t>New </a:t>
            </a:r>
            <a:r>
              <a:rPr lang="en-US" sz="1400" dirty="0">
                <a:latin typeface="+mj-lt"/>
              </a:rPr>
              <a:t>or enhanced revenue </a:t>
            </a:r>
          </a:p>
          <a:p>
            <a:pPr marL="285750" indent="-285750">
              <a:spcBef>
                <a:spcPts val="1200"/>
              </a:spcBef>
              <a:buFont typeface="Arial" pitchFamily="34" charset="0"/>
              <a:buChar char="•"/>
            </a:pPr>
            <a:r>
              <a:rPr lang="en-US" sz="1400" dirty="0" smtClean="0">
                <a:latin typeface="+mj-lt"/>
              </a:rPr>
              <a:t>Lower </a:t>
            </a:r>
            <a:r>
              <a:rPr lang="en-US" sz="1400" dirty="0">
                <a:latin typeface="+mj-lt"/>
              </a:rPr>
              <a:t>cost of goods (labor, material, or factory efficiency improvements)</a:t>
            </a:r>
          </a:p>
          <a:p>
            <a:pPr marL="285750" indent="-285750">
              <a:spcBef>
                <a:spcPts val="1200"/>
              </a:spcBef>
              <a:buFont typeface="Arial" pitchFamily="34" charset="0"/>
              <a:buChar char="•"/>
            </a:pPr>
            <a:r>
              <a:rPr lang="en-US" sz="1400" dirty="0" smtClean="0">
                <a:latin typeface="+mj-lt"/>
              </a:rPr>
              <a:t>Lower </a:t>
            </a:r>
            <a:r>
              <a:rPr lang="en-US" sz="1400" dirty="0">
                <a:latin typeface="+mj-lt"/>
              </a:rPr>
              <a:t>corporate overhead</a:t>
            </a:r>
          </a:p>
          <a:p>
            <a:pPr marL="285750" indent="-285750">
              <a:spcBef>
                <a:spcPts val="1200"/>
              </a:spcBef>
              <a:buFont typeface="Arial" pitchFamily="34" charset="0"/>
              <a:buChar char="•"/>
            </a:pPr>
            <a:r>
              <a:rPr lang="en-US" sz="1400" dirty="0" smtClean="0">
                <a:latin typeface="+mj-lt"/>
              </a:rPr>
              <a:t>Better </a:t>
            </a:r>
            <a:r>
              <a:rPr lang="en-US" sz="1400" dirty="0">
                <a:latin typeface="+mj-lt"/>
              </a:rPr>
              <a:t>asset utilization (for example, improved inventory turns) providing one-time balance sheet improvements</a:t>
            </a:r>
          </a:p>
        </p:txBody>
      </p:sp>
      <p:sp>
        <p:nvSpPr>
          <p:cNvPr id="6" name="TextBox 5"/>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 Business Case for Change</a:t>
            </a:r>
            <a:endParaRPr lang="en-US" sz="1400" b="1" dirty="0">
              <a:latin typeface="+mj-lt"/>
            </a:endParaRPr>
          </a:p>
        </p:txBody>
      </p:sp>
    </p:spTree>
    <p:extLst>
      <p:ext uri="{BB962C8B-B14F-4D97-AF65-F5344CB8AC3E}">
        <p14:creationId xmlns:p14="http://schemas.microsoft.com/office/powerpoint/2010/main" val="1938388299"/>
      </p:ext>
    </p:extLst>
  </p:cSld>
  <p:clrMapOvr>
    <a:masterClrMapping/>
  </p:clrMapOvr>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Cost Considerations </a:t>
            </a:r>
          </a:p>
        </p:txBody>
      </p:sp>
      <p:sp>
        <p:nvSpPr>
          <p:cNvPr id="4" name="TextBox 3"/>
          <p:cNvSpPr txBox="1"/>
          <p:nvPr/>
        </p:nvSpPr>
        <p:spPr>
          <a:xfrm>
            <a:off x="304800" y="1490133"/>
            <a:ext cx="8305800" cy="3631763"/>
          </a:xfrm>
          <a:prstGeom prst="rect">
            <a:avLst/>
          </a:prstGeom>
          <a:noFill/>
        </p:spPr>
        <p:txBody>
          <a:bodyPr wrap="square" rtlCol="0">
            <a:spAutoFit/>
          </a:bodyPr>
          <a:lstStyle/>
          <a:p>
            <a:pPr>
              <a:spcBef>
                <a:spcPts val="1200"/>
              </a:spcBef>
            </a:pPr>
            <a:r>
              <a:rPr lang="en-US" sz="1600" dirty="0">
                <a:latin typeface="+mj-lt"/>
              </a:rPr>
              <a:t>Costs are often more reliably estimated and more controllable than expected benefits, but still leave plenty of room for judgment. </a:t>
            </a:r>
            <a:endParaRPr lang="en-US" sz="1600" dirty="0" smtClean="0">
              <a:latin typeface="+mj-lt"/>
            </a:endParaRPr>
          </a:p>
          <a:p>
            <a:pPr>
              <a:spcBef>
                <a:spcPts val="1200"/>
              </a:spcBef>
            </a:pPr>
            <a:r>
              <a:rPr lang="en-US" sz="1600" dirty="0" smtClean="0">
                <a:latin typeface="+mj-lt"/>
              </a:rPr>
              <a:t>Business case costs typically include</a:t>
            </a:r>
            <a:r>
              <a:rPr lang="en-US" sz="1600" dirty="0">
                <a:latin typeface="+mj-lt"/>
              </a:rPr>
              <a:t>:</a:t>
            </a:r>
          </a:p>
          <a:p>
            <a:pPr marL="285750" indent="-285750">
              <a:spcBef>
                <a:spcPts val="1200"/>
              </a:spcBef>
              <a:buFont typeface="Arial" pitchFamily="34" charset="0"/>
              <a:buChar char="•"/>
            </a:pPr>
            <a:r>
              <a:rPr lang="en-US" sz="1400" dirty="0" smtClean="0">
                <a:latin typeface="+mj-lt"/>
              </a:rPr>
              <a:t>The </a:t>
            </a:r>
            <a:r>
              <a:rPr lang="en-US" sz="1400" dirty="0">
                <a:latin typeface="+mj-lt"/>
              </a:rPr>
              <a:t>time of people whose work will need to be done by others</a:t>
            </a:r>
          </a:p>
          <a:p>
            <a:pPr marL="285750" indent="-285750">
              <a:spcBef>
                <a:spcPts val="1200"/>
              </a:spcBef>
              <a:buFont typeface="Arial" pitchFamily="34" charset="0"/>
              <a:buChar char="•"/>
            </a:pPr>
            <a:r>
              <a:rPr lang="en-US" sz="1400" dirty="0" smtClean="0">
                <a:latin typeface="+mj-lt"/>
              </a:rPr>
              <a:t>Costs </a:t>
            </a:r>
            <a:r>
              <a:rPr lang="en-US" sz="1400" dirty="0">
                <a:latin typeface="+mj-lt"/>
              </a:rPr>
              <a:t>of internal and external experts / consultants</a:t>
            </a:r>
          </a:p>
          <a:p>
            <a:pPr marL="285750" indent="-285750">
              <a:spcBef>
                <a:spcPts val="1200"/>
              </a:spcBef>
              <a:buFont typeface="Arial" pitchFamily="34" charset="0"/>
              <a:buChar char="•"/>
            </a:pPr>
            <a:r>
              <a:rPr lang="en-US" sz="1400" dirty="0" smtClean="0">
                <a:latin typeface="+mj-lt"/>
              </a:rPr>
              <a:t>Any </a:t>
            </a:r>
            <a:r>
              <a:rPr lang="en-US" sz="1400" dirty="0">
                <a:latin typeface="+mj-lt"/>
              </a:rPr>
              <a:t>equipment required</a:t>
            </a:r>
          </a:p>
          <a:p>
            <a:pPr>
              <a:spcBef>
                <a:spcPts val="1200"/>
              </a:spcBef>
            </a:pPr>
            <a:r>
              <a:rPr lang="en-US" sz="1600" dirty="0" smtClean="0">
                <a:latin typeface="+mj-lt"/>
              </a:rPr>
              <a:t>One </a:t>
            </a:r>
            <a:r>
              <a:rPr lang="en-US" sz="1600" dirty="0">
                <a:latin typeface="+mj-lt"/>
              </a:rPr>
              <a:t>should also consider ‘Opportunity Cost’ – the cost of NOT gaining an alternative financial benefit of an </a:t>
            </a:r>
            <a:r>
              <a:rPr lang="en-US" sz="1600" dirty="0" smtClean="0">
                <a:latin typeface="+mj-lt"/>
              </a:rPr>
              <a:t>investment (for </a:t>
            </a:r>
            <a:r>
              <a:rPr lang="en-US" sz="1600" dirty="0">
                <a:latin typeface="+mj-lt"/>
              </a:rPr>
              <a:t>example, if an owned asset or resource is applied to project A, it will not be available for an alternative project </a:t>
            </a:r>
            <a:r>
              <a:rPr lang="en-US" sz="1600" dirty="0" smtClean="0">
                <a:latin typeface="+mj-lt"/>
              </a:rPr>
              <a:t>B) </a:t>
            </a:r>
            <a:endParaRPr lang="en-US" sz="1600" dirty="0">
              <a:latin typeface="+mj-lt"/>
            </a:endParaRPr>
          </a:p>
          <a:p>
            <a:pPr>
              <a:spcBef>
                <a:spcPts val="1200"/>
              </a:spcBef>
            </a:pPr>
            <a:r>
              <a:rPr lang="en-US" sz="1600" dirty="0">
                <a:latin typeface="+mj-lt"/>
              </a:rPr>
              <a:t>It’s also important to recognize ‘sunk’ costs – costs already incurred (paid or obligated), and therefore not relevant to an investment </a:t>
            </a:r>
            <a:r>
              <a:rPr lang="en-US" sz="1600" dirty="0" smtClean="0">
                <a:latin typeface="+mj-lt"/>
              </a:rPr>
              <a:t>decision</a:t>
            </a:r>
            <a:endParaRPr lang="en-US" sz="1600" dirty="0">
              <a:latin typeface="+mj-lt"/>
            </a:endParaRPr>
          </a:p>
        </p:txBody>
      </p:sp>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 Business Case for Change</a:t>
            </a:r>
            <a:endParaRPr lang="en-US" sz="1400" b="1" dirty="0">
              <a:latin typeface="+mj-lt"/>
            </a:endParaRPr>
          </a:p>
        </p:txBody>
      </p:sp>
    </p:spTree>
    <p:extLst>
      <p:ext uri="{BB962C8B-B14F-4D97-AF65-F5344CB8AC3E}">
        <p14:creationId xmlns:p14="http://schemas.microsoft.com/office/powerpoint/2010/main" val="3946879017"/>
      </p:ext>
    </p:extLst>
  </p:cSld>
  <p:clrMapOvr>
    <a:masterClrMapping/>
  </p:clrMapOvr>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The Base Case</a:t>
            </a:r>
          </a:p>
        </p:txBody>
      </p:sp>
      <p:sp>
        <p:nvSpPr>
          <p:cNvPr id="4" name="TextBox 3"/>
          <p:cNvSpPr txBox="1"/>
          <p:nvPr/>
        </p:nvSpPr>
        <p:spPr>
          <a:xfrm>
            <a:off x="304800" y="1490133"/>
            <a:ext cx="8305800" cy="1231106"/>
          </a:xfrm>
          <a:prstGeom prst="rect">
            <a:avLst/>
          </a:prstGeom>
          <a:noFill/>
        </p:spPr>
        <p:txBody>
          <a:bodyPr wrap="square" rtlCol="0">
            <a:spAutoFit/>
          </a:bodyPr>
          <a:lstStyle/>
          <a:p>
            <a:pPr>
              <a:spcBef>
                <a:spcPts val="1200"/>
              </a:spcBef>
            </a:pPr>
            <a:r>
              <a:rPr lang="en-US" sz="1600" dirty="0" smtClean="0">
                <a:latin typeface="+mj-lt"/>
              </a:rPr>
              <a:t>One </a:t>
            </a:r>
            <a:r>
              <a:rPr lang="en-US" sz="1600" dirty="0">
                <a:latin typeface="+mj-lt"/>
              </a:rPr>
              <a:t>of the key factors in prioritizing improvements is affordability and financial return – start with focus on where the money </a:t>
            </a:r>
            <a:r>
              <a:rPr lang="en-US" sz="1600" dirty="0" smtClean="0">
                <a:latin typeface="+mj-lt"/>
              </a:rPr>
              <a:t>is</a:t>
            </a:r>
          </a:p>
          <a:p>
            <a:pPr>
              <a:spcBef>
                <a:spcPts val="1200"/>
              </a:spcBef>
            </a:pPr>
            <a:r>
              <a:rPr lang="en-US" sz="1600" dirty="0" smtClean="0">
                <a:latin typeface="+mj-lt"/>
              </a:rPr>
              <a:t>Analyze </a:t>
            </a:r>
            <a:r>
              <a:rPr lang="en-US" sz="1600" dirty="0">
                <a:latin typeface="+mj-lt"/>
              </a:rPr>
              <a:t>the financial landscape before developing a diagnostic plan and committing resources to expensive research.</a:t>
            </a:r>
          </a:p>
        </p:txBody>
      </p:sp>
      <p:pic>
        <p:nvPicPr>
          <p:cNvPr id="5" name="Picture 4"/>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83" t="-296" r="38138" b="15385"/>
          <a:stretch/>
        </p:blipFill>
        <p:spPr bwMode="auto">
          <a:xfrm>
            <a:off x="4724400" y="2514600"/>
            <a:ext cx="3886200" cy="3657600"/>
          </a:xfrm>
          <a:prstGeom prst="rect">
            <a:avLst/>
          </a:prstGeom>
          <a:noFill/>
          <a:ln>
            <a:noFill/>
          </a:ln>
          <a:extLst>
            <a:ext uri="{53640926-AAD7-44d8-BBD7-CCE9431645EC}">
              <a14:shadowObscured xmlns:a14="http://schemas.microsoft.com/office/drawing/2010/main"/>
            </a:ext>
          </a:extLst>
        </p:spPr>
      </p:pic>
      <p:sp>
        <p:nvSpPr>
          <p:cNvPr id="6" name="TextBox 5"/>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 Business Case for Change</a:t>
            </a:r>
            <a:endParaRPr lang="en-US" sz="1400" b="1" dirty="0">
              <a:latin typeface="+mj-lt"/>
            </a:endParaRPr>
          </a:p>
        </p:txBody>
      </p:sp>
    </p:spTree>
    <p:extLst>
      <p:ext uri="{BB962C8B-B14F-4D97-AF65-F5344CB8AC3E}">
        <p14:creationId xmlns:p14="http://schemas.microsoft.com/office/powerpoint/2010/main" val="1535098157"/>
      </p:ext>
    </p:extLst>
  </p:cSld>
  <p:clrMapOvr>
    <a:masterClrMapping/>
  </p:clrMapOvr>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Opportunity Charts</a:t>
            </a:r>
          </a:p>
        </p:txBody>
      </p:sp>
      <p:sp>
        <p:nvSpPr>
          <p:cNvPr id="4" name="TextBox 3"/>
          <p:cNvSpPr txBox="1"/>
          <p:nvPr/>
        </p:nvSpPr>
        <p:spPr>
          <a:xfrm>
            <a:off x="304800" y="1490133"/>
            <a:ext cx="3048000" cy="3693319"/>
          </a:xfrm>
          <a:prstGeom prst="rect">
            <a:avLst/>
          </a:prstGeom>
          <a:noFill/>
        </p:spPr>
        <p:txBody>
          <a:bodyPr wrap="square" rtlCol="0">
            <a:spAutoFit/>
          </a:bodyPr>
          <a:lstStyle/>
          <a:p>
            <a:pPr>
              <a:spcBef>
                <a:spcPts val="1200"/>
              </a:spcBef>
            </a:pPr>
            <a:r>
              <a:rPr lang="en-US" sz="1600" dirty="0">
                <a:latin typeface="+mj-lt"/>
              </a:rPr>
              <a:t>As an analysis team investigates an operation, it is important to keep </a:t>
            </a:r>
            <a:r>
              <a:rPr lang="en-US" sz="1600" dirty="0" smtClean="0">
                <a:latin typeface="+mj-lt"/>
              </a:rPr>
              <a:t>focus </a:t>
            </a:r>
            <a:r>
              <a:rPr lang="en-US" sz="1600" dirty="0">
                <a:latin typeface="+mj-lt"/>
              </a:rPr>
              <a:t>on the potential financial impacts of their </a:t>
            </a:r>
            <a:r>
              <a:rPr lang="en-US" sz="1600" dirty="0" smtClean="0">
                <a:latin typeface="+mj-lt"/>
              </a:rPr>
              <a:t>findings</a:t>
            </a:r>
          </a:p>
          <a:p>
            <a:pPr>
              <a:spcBef>
                <a:spcPts val="1200"/>
              </a:spcBef>
            </a:pPr>
            <a:r>
              <a:rPr lang="en-US" sz="1600" dirty="0" smtClean="0">
                <a:latin typeface="+mj-lt"/>
              </a:rPr>
              <a:t>Opportunity Charts </a:t>
            </a:r>
            <a:r>
              <a:rPr lang="en-US" sz="1600" dirty="0">
                <a:latin typeface="+mj-lt"/>
              </a:rPr>
              <a:t>such as that illustrated </a:t>
            </a:r>
            <a:r>
              <a:rPr lang="en-US" sz="1600" dirty="0" smtClean="0">
                <a:latin typeface="+mj-lt"/>
              </a:rPr>
              <a:t>here are </a:t>
            </a:r>
            <a:r>
              <a:rPr lang="en-US" sz="1600" dirty="0">
                <a:latin typeface="+mj-lt"/>
              </a:rPr>
              <a:t>integral to an iterative series of ‘findings’ presentations early in an analysis, in which decision makers vet the team’s observations and conclusions, and continuously redirect the investigations</a:t>
            </a:r>
          </a:p>
        </p:txBody>
      </p:sp>
      <p:grpSp>
        <p:nvGrpSpPr>
          <p:cNvPr id="6" name="Group 5"/>
          <p:cNvGrpSpPr/>
          <p:nvPr/>
        </p:nvGrpSpPr>
        <p:grpSpPr>
          <a:xfrm>
            <a:off x="3352800" y="1600200"/>
            <a:ext cx="5438775" cy="4429125"/>
            <a:chOff x="0" y="0"/>
            <a:chExt cx="4448175" cy="3048000"/>
          </a:xfrm>
        </p:grpSpPr>
        <p:sp>
          <p:nvSpPr>
            <p:cNvPr id="7" name="Rectangle 6"/>
            <p:cNvSpPr/>
            <p:nvPr/>
          </p:nvSpPr>
          <p:spPr>
            <a:xfrm>
              <a:off x="0" y="0"/>
              <a:ext cx="4448175" cy="3048000"/>
            </a:xfrm>
            <a:prstGeom prst="rect">
              <a:avLst/>
            </a:prstGeom>
            <a:solidFill>
              <a:schemeClr val="bg1"/>
            </a:solidFill>
            <a:ln w="9525">
              <a:solidFill>
                <a:schemeClr val="tx1"/>
              </a:solidFill>
            </a:ln>
            <a:effectLst>
              <a:outerShdw blurRad="254000" dist="381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448175" cy="3038475"/>
            </a:xfrm>
            <a:prstGeom prst="rect">
              <a:avLst/>
            </a:prstGeom>
            <a:noFill/>
            <a:ln>
              <a:noFill/>
            </a:ln>
          </p:spPr>
        </p:pic>
      </p:grpSp>
      <p:sp>
        <p:nvSpPr>
          <p:cNvPr id="9" name="TextBox 8"/>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 Business Case for Change</a:t>
            </a:r>
            <a:endParaRPr lang="en-US" sz="1400" b="1" dirty="0">
              <a:latin typeface="+mj-lt"/>
            </a:endParaRPr>
          </a:p>
        </p:txBody>
      </p:sp>
    </p:spTree>
    <p:extLst>
      <p:ext uri="{BB962C8B-B14F-4D97-AF65-F5344CB8AC3E}">
        <p14:creationId xmlns:p14="http://schemas.microsoft.com/office/powerpoint/2010/main" val="2989028662"/>
      </p:ext>
    </p:extLst>
  </p:cSld>
  <p:clrMapOvr>
    <a:masterClrMapping/>
  </p:clrMapOvr>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Business Case Presentation </a:t>
            </a:r>
          </a:p>
        </p:txBody>
      </p:sp>
      <p:sp>
        <p:nvSpPr>
          <p:cNvPr id="4" name="TextBox 3"/>
          <p:cNvSpPr txBox="1"/>
          <p:nvPr/>
        </p:nvSpPr>
        <p:spPr>
          <a:xfrm>
            <a:off x="304800" y="1490133"/>
            <a:ext cx="3048000" cy="2523768"/>
          </a:xfrm>
          <a:prstGeom prst="rect">
            <a:avLst/>
          </a:prstGeom>
          <a:noFill/>
        </p:spPr>
        <p:txBody>
          <a:bodyPr wrap="square" rtlCol="0">
            <a:spAutoFit/>
          </a:bodyPr>
          <a:lstStyle/>
          <a:p>
            <a:pPr>
              <a:spcBef>
                <a:spcPts val="1200"/>
              </a:spcBef>
            </a:pPr>
            <a:r>
              <a:rPr lang="en-US" sz="1600" dirty="0" smtClean="0">
                <a:latin typeface="+mj-lt"/>
              </a:rPr>
              <a:t>This typical presentation shows </a:t>
            </a:r>
          </a:p>
          <a:p>
            <a:pPr marL="285750" indent="-285750">
              <a:spcBef>
                <a:spcPts val="1200"/>
              </a:spcBef>
              <a:buFont typeface="Arial" pitchFamily="34" charset="0"/>
              <a:buChar char="•"/>
            </a:pPr>
            <a:r>
              <a:rPr lang="en-US" sz="1400" dirty="0" smtClean="0">
                <a:latin typeface="+mj-lt"/>
              </a:rPr>
              <a:t>Cash </a:t>
            </a:r>
            <a:r>
              <a:rPr lang="en-US" sz="1400" dirty="0">
                <a:latin typeface="+mj-lt"/>
              </a:rPr>
              <a:t>Flow Payback Curve showing high, expected, and low cases for two years by month</a:t>
            </a:r>
          </a:p>
          <a:p>
            <a:pPr marL="285750" indent="-285750">
              <a:spcBef>
                <a:spcPts val="1200"/>
              </a:spcBef>
              <a:buFont typeface="Arial" pitchFamily="34" charset="0"/>
              <a:buChar char="•"/>
            </a:pPr>
            <a:r>
              <a:rPr lang="en-US" sz="1400" dirty="0" smtClean="0">
                <a:latin typeface="+mj-lt"/>
              </a:rPr>
              <a:t>Five </a:t>
            </a:r>
            <a:r>
              <a:rPr lang="en-US" sz="1400" dirty="0">
                <a:latin typeface="+mj-lt"/>
              </a:rPr>
              <a:t>year summary of expected case benefits, investments and net impact</a:t>
            </a:r>
          </a:p>
          <a:p>
            <a:pPr marL="285750" indent="-285750">
              <a:spcBef>
                <a:spcPts val="1200"/>
              </a:spcBef>
              <a:buFont typeface="Arial" pitchFamily="34" charset="0"/>
              <a:buChar char="•"/>
            </a:pPr>
            <a:r>
              <a:rPr lang="en-US" sz="1400" dirty="0" smtClean="0">
                <a:latin typeface="+mj-lt"/>
              </a:rPr>
              <a:t>Internal </a:t>
            </a:r>
            <a:r>
              <a:rPr lang="en-US" sz="1400" dirty="0">
                <a:latin typeface="+mj-lt"/>
              </a:rPr>
              <a:t>Rate of Return (IRR) and Net Present Value (NPV)</a:t>
            </a:r>
          </a:p>
        </p:txBody>
      </p:sp>
      <p:grpSp>
        <p:nvGrpSpPr>
          <p:cNvPr id="2" name="Group 1"/>
          <p:cNvGrpSpPr/>
          <p:nvPr/>
        </p:nvGrpSpPr>
        <p:grpSpPr>
          <a:xfrm>
            <a:off x="3505200" y="1371600"/>
            <a:ext cx="5381625" cy="4724400"/>
            <a:chOff x="3505200" y="1371600"/>
            <a:chExt cx="5381625" cy="4724400"/>
          </a:xfrm>
        </p:grpSpPr>
        <p:sp>
          <p:nvSpPr>
            <p:cNvPr id="12" name="Rectangle 11"/>
            <p:cNvSpPr/>
            <p:nvPr/>
          </p:nvSpPr>
          <p:spPr>
            <a:xfrm>
              <a:off x="3505200" y="1371600"/>
              <a:ext cx="5381624" cy="4724400"/>
            </a:xfrm>
            <a:prstGeom prst="rect">
              <a:avLst/>
            </a:prstGeom>
            <a:solidFill>
              <a:schemeClr val="bg1"/>
            </a:solidFill>
            <a:ln w="6350">
              <a:solidFill>
                <a:schemeClr val="tx1"/>
              </a:solidFill>
            </a:ln>
            <a:effectLst>
              <a:outerShdw blurRad="254000" dist="381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9" name="Group 8"/>
            <p:cNvGrpSpPr/>
            <p:nvPr/>
          </p:nvGrpSpPr>
          <p:grpSpPr>
            <a:xfrm>
              <a:off x="3733800" y="1490132"/>
              <a:ext cx="5153025" cy="4453468"/>
              <a:chOff x="0" y="125698"/>
              <a:chExt cx="3838576" cy="2874677"/>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814" y="125698"/>
                <a:ext cx="3554762" cy="1388776"/>
              </a:xfrm>
              <a:prstGeom prst="rect">
                <a:avLst/>
              </a:prstGeom>
              <a:noFill/>
              <a:ln>
                <a:noFill/>
              </a:ln>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514475"/>
                <a:ext cx="3762375" cy="1485900"/>
              </a:xfrm>
              <a:prstGeom prst="rect">
                <a:avLst/>
              </a:prstGeom>
              <a:noFill/>
              <a:ln>
                <a:noFill/>
              </a:ln>
            </p:spPr>
          </p:pic>
        </p:grpSp>
      </p:grpSp>
      <p:sp>
        <p:nvSpPr>
          <p:cNvPr id="13" name="TextBox 12"/>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 Business Case for Change</a:t>
            </a:r>
            <a:endParaRPr lang="en-US" sz="1400" b="1" dirty="0">
              <a:latin typeface="+mj-lt"/>
            </a:endParaRPr>
          </a:p>
        </p:txBody>
      </p:sp>
    </p:spTree>
    <p:extLst>
      <p:ext uri="{BB962C8B-B14F-4D97-AF65-F5344CB8AC3E}">
        <p14:creationId xmlns:p14="http://schemas.microsoft.com/office/powerpoint/2010/main" val="179796548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Business Model</a:t>
            </a:r>
            <a:endParaRPr lang="en-US" dirty="0"/>
          </a:p>
        </p:txBody>
      </p:sp>
      <p:sp>
        <p:nvSpPr>
          <p:cNvPr id="2" name="TextBox 1"/>
          <p:cNvSpPr txBox="1"/>
          <p:nvPr/>
        </p:nvSpPr>
        <p:spPr>
          <a:xfrm>
            <a:off x="304800" y="1447800"/>
            <a:ext cx="8610600" cy="1661993"/>
          </a:xfrm>
          <a:prstGeom prst="rect">
            <a:avLst/>
          </a:prstGeom>
          <a:noFill/>
        </p:spPr>
        <p:txBody>
          <a:bodyPr wrap="square" rtlCol="0">
            <a:spAutoFit/>
          </a:bodyPr>
          <a:lstStyle/>
          <a:p>
            <a:pPr>
              <a:spcBef>
                <a:spcPts val="1200"/>
              </a:spcBef>
            </a:pPr>
            <a:r>
              <a:rPr lang="en-US" dirty="0" smtClean="0">
                <a:latin typeface="+mj-lt"/>
              </a:rPr>
              <a:t>What to look for:</a:t>
            </a:r>
          </a:p>
          <a:p>
            <a:pPr marL="285750" indent="-285750">
              <a:spcBef>
                <a:spcPts val="1200"/>
              </a:spcBef>
              <a:buFont typeface="Arial" pitchFamily="34" charset="0"/>
              <a:buChar char="•"/>
            </a:pPr>
            <a:r>
              <a:rPr lang="en-US" dirty="0" smtClean="0">
                <a:latin typeface="+mj-lt"/>
              </a:rPr>
              <a:t>Clarity </a:t>
            </a:r>
            <a:r>
              <a:rPr lang="en-US" dirty="0">
                <a:latin typeface="+mj-lt"/>
              </a:rPr>
              <a:t>and intuitive nature of the </a:t>
            </a:r>
            <a:r>
              <a:rPr lang="en-US" dirty="0" smtClean="0">
                <a:latin typeface="+mj-lt"/>
              </a:rPr>
              <a:t>model</a:t>
            </a:r>
          </a:p>
          <a:p>
            <a:pPr marL="285750" indent="-285750">
              <a:spcBef>
                <a:spcPts val="1200"/>
              </a:spcBef>
              <a:buFont typeface="Arial" pitchFamily="34" charset="0"/>
              <a:buChar char="•"/>
            </a:pPr>
            <a:r>
              <a:rPr lang="en-US" dirty="0" smtClean="0">
                <a:latin typeface="+mj-lt"/>
              </a:rPr>
              <a:t>Broad </a:t>
            </a:r>
            <a:r>
              <a:rPr lang="en-US" dirty="0">
                <a:latin typeface="+mj-lt"/>
              </a:rPr>
              <a:t>understanding and alignment with cultural </a:t>
            </a:r>
            <a:r>
              <a:rPr lang="en-US" dirty="0" smtClean="0">
                <a:latin typeface="+mj-lt"/>
              </a:rPr>
              <a:t>norms</a:t>
            </a:r>
          </a:p>
          <a:p>
            <a:pPr marL="285750" indent="-285750">
              <a:spcBef>
                <a:spcPts val="1200"/>
              </a:spcBef>
              <a:buFont typeface="Arial" pitchFamily="34" charset="0"/>
              <a:buChar char="•"/>
            </a:pPr>
            <a:r>
              <a:rPr lang="en-US" dirty="0" smtClean="0">
                <a:latin typeface="+mj-lt"/>
              </a:rPr>
              <a:t>Resources </a:t>
            </a:r>
            <a:r>
              <a:rPr lang="en-US" dirty="0">
                <a:latin typeface="+mj-lt"/>
              </a:rPr>
              <a:t>allocated to each attribute</a:t>
            </a:r>
            <a:r>
              <a:rPr lang="en-US" dirty="0" smtClean="0">
                <a:latin typeface="+mj-lt"/>
              </a:rPr>
              <a:t>.</a:t>
            </a:r>
            <a:endParaRPr lang="en-US" dirty="0">
              <a:latin typeface="+mj-lt"/>
            </a:endParaRPr>
          </a:p>
        </p:txBody>
      </p:sp>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2931794758"/>
      </p:ext>
    </p:extLst>
  </p:cSld>
  <p:clrMapOvr>
    <a:masterClrMapping/>
  </p:clrMapOvr>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67490" y="2895600"/>
            <a:ext cx="6591300" cy="4572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fontAlgn="base">
              <a:spcBef>
                <a:spcPts val="0"/>
              </a:spcBef>
              <a:spcAft>
                <a:spcPct val="0"/>
              </a:spcAft>
            </a:pPr>
            <a:r>
              <a:rPr lang="en-US" sz="1800" b="1" dirty="0">
                <a:solidFill>
                  <a:schemeClr val="tx1"/>
                </a:solidFill>
                <a:latin typeface="Arial" pitchFamily="34" charset="0"/>
                <a:cs typeface="Arial" pitchFamily="34" charset="0"/>
              </a:rPr>
              <a:t>What you measure determines what you will achieve</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276350" y="1587253"/>
            <a:ext cx="6591300" cy="546348"/>
          </a:xfrm>
        </p:spPr>
        <p:txBody>
          <a:bodyPr>
            <a:normAutofit/>
          </a:bodyPr>
          <a:lstStyle/>
          <a:p>
            <a:pPr algn="ctr"/>
            <a:r>
              <a:rPr lang="en-US" b="1" dirty="0"/>
              <a:t>Make Them Care with Metrics</a:t>
            </a:r>
          </a:p>
        </p:txBody>
      </p:sp>
      <p:sp>
        <p:nvSpPr>
          <p:cNvPr id="7" name="Title 1"/>
          <p:cNvSpPr txBox="1">
            <a:spLocks/>
          </p:cNvSpPr>
          <p:nvPr/>
        </p:nvSpPr>
        <p:spPr>
          <a:xfrm>
            <a:off x="1276350" y="2057400"/>
            <a:ext cx="6591300"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11</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3628174472"/>
      </p:ext>
    </p:extLst>
  </p:cSld>
  <p:clrMapOvr>
    <a:masterClrMapping/>
  </p:clrMapOvr>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Strategic Metrics</a:t>
            </a:r>
          </a:p>
        </p:txBody>
      </p:sp>
      <p:sp>
        <p:nvSpPr>
          <p:cNvPr id="2" name="TextBox 1"/>
          <p:cNvSpPr txBox="1"/>
          <p:nvPr/>
        </p:nvSpPr>
        <p:spPr>
          <a:xfrm>
            <a:off x="304800" y="1490133"/>
            <a:ext cx="8229600" cy="1477328"/>
          </a:xfrm>
          <a:prstGeom prst="rect">
            <a:avLst/>
          </a:prstGeom>
          <a:noFill/>
        </p:spPr>
        <p:txBody>
          <a:bodyPr wrap="square" rtlCol="0">
            <a:spAutoFit/>
          </a:bodyPr>
          <a:lstStyle/>
          <a:p>
            <a:pPr>
              <a:spcBef>
                <a:spcPts val="1200"/>
              </a:spcBef>
            </a:pPr>
            <a:r>
              <a:rPr lang="en-US" sz="1600" dirty="0">
                <a:latin typeface="+mj-lt"/>
              </a:rPr>
              <a:t>An effective system of key metrics will provide a view that makes sense top to bottom, side to side in an </a:t>
            </a:r>
            <a:r>
              <a:rPr lang="en-US" sz="1600" dirty="0" smtClean="0">
                <a:latin typeface="+mj-lt"/>
              </a:rPr>
              <a:t>organization</a:t>
            </a:r>
          </a:p>
          <a:p>
            <a:pPr>
              <a:spcBef>
                <a:spcPts val="1200"/>
              </a:spcBef>
            </a:pPr>
            <a:r>
              <a:rPr lang="en-US" sz="1600" dirty="0" smtClean="0">
                <a:latin typeface="+mj-lt"/>
              </a:rPr>
              <a:t>The </a:t>
            </a:r>
            <a:r>
              <a:rPr lang="en-US" sz="1600" dirty="0">
                <a:latin typeface="+mj-lt"/>
              </a:rPr>
              <a:t>most important indicators will be clearly visible at the top of the organization, as an index or a combined value, and it will be easy to investigate successive lower levels to identify the sources of problems</a:t>
            </a:r>
          </a:p>
        </p:txBody>
      </p:sp>
      <p:grpSp>
        <p:nvGrpSpPr>
          <p:cNvPr id="3" name="Group 2"/>
          <p:cNvGrpSpPr/>
          <p:nvPr/>
        </p:nvGrpSpPr>
        <p:grpSpPr>
          <a:xfrm>
            <a:off x="3048000" y="3200400"/>
            <a:ext cx="4923155" cy="2743199"/>
            <a:chOff x="2773045" y="2502853"/>
            <a:chExt cx="3597910" cy="1852295"/>
          </a:xfrm>
        </p:grpSpPr>
        <p:sp>
          <p:nvSpPr>
            <p:cNvPr id="6" name="Rectangle 5"/>
            <p:cNvSpPr/>
            <p:nvPr/>
          </p:nvSpPr>
          <p:spPr>
            <a:xfrm>
              <a:off x="2773045" y="2502853"/>
              <a:ext cx="3597910" cy="1852295"/>
            </a:xfrm>
            <a:prstGeom prst="rect">
              <a:avLst/>
            </a:prstGeom>
            <a:solidFill>
              <a:schemeClr val="bg1"/>
            </a:solidFill>
            <a:ln w="6350">
              <a:solidFill>
                <a:schemeClr val="tx1"/>
              </a:solidFill>
            </a:ln>
            <a:effectLst>
              <a:outerShdw blurRad="254000" dist="381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2816225" y="2600325"/>
              <a:ext cx="3511550" cy="1657350"/>
            </a:xfrm>
            <a:prstGeom prst="rect">
              <a:avLst/>
            </a:prstGeom>
            <a:noFill/>
            <a:ln>
              <a:noFill/>
            </a:ln>
          </p:spPr>
        </p:pic>
      </p:grpSp>
      <p:sp>
        <p:nvSpPr>
          <p:cNvPr id="8" name="TextBox 7"/>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Them Care with Metrics</a:t>
            </a:r>
            <a:endParaRPr lang="en-US" sz="1400" b="1" dirty="0">
              <a:latin typeface="+mj-lt"/>
            </a:endParaRPr>
          </a:p>
        </p:txBody>
      </p:sp>
    </p:spTree>
    <p:extLst>
      <p:ext uri="{BB962C8B-B14F-4D97-AF65-F5344CB8AC3E}">
        <p14:creationId xmlns:p14="http://schemas.microsoft.com/office/powerpoint/2010/main" val="3122583411"/>
      </p:ext>
    </p:extLst>
  </p:cSld>
  <p:clrMapOvr>
    <a:masterClrMapping/>
  </p:clrMapOvr>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Hierarchy of Metrics </a:t>
            </a:r>
          </a:p>
        </p:txBody>
      </p:sp>
      <p:sp>
        <p:nvSpPr>
          <p:cNvPr id="4" name="TextBox 3"/>
          <p:cNvSpPr txBox="1"/>
          <p:nvPr/>
        </p:nvSpPr>
        <p:spPr>
          <a:xfrm>
            <a:off x="304800" y="1490133"/>
            <a:ext cx="8305800" cy="4062651"/>
          </a:xfrm>
          <a:prstGeom prst="rect">
            <a:avLst/>
          </a:prstGeom>
          <a:noFill/>
        </p:spPr>
        <p:txBody>
          <a:bodyPr wrap="square" rtlCol="0">
            <a:spAutoFit/>
          </a:bodyPr>
          <a:lstStyle/>
          <a:p>
            <a:pPr>
              <a:spcBef>
                <a:spcPts val="1200"/>
              </a:spcBef>
            </a:pPr>
            <a:r>
              <a:rPr lang="en-US" sz="1600" dirty="0">
                <a:latin typeface="+mj-lt"/>
              </a:rPr>
              <a:t>An effective system of metrics has several characteristics:</a:t>
            </a:r>
          </a:p>
          <a:p>
            <a:pPr marL="285750" indent="-285750">
              <a:spcBef>
                <a:spcPts val="1200"/>
              </a:spcBef>
              <a:buFont typeface="Arial" pitchFamily="34" charset="0"/>
              <a:buChar char="•"/>
            </a:pPr>
            <a:r>
              <a:rPr lang="en-US" sz="1400" dirty="0" smtClean="0">
                <a:latin typeface="+mj-lt"/>
              </a:rPr>
              <a:t>It </a:t>
            </a:r>
            <a:r>
              <a:rPr lang="en-US" sz="1400" dirty="0">
                <a:latin typeface="+mj-lt"/>
              </a:rPr>
              <a:t>fosters a balanced view, preventing sub-optimization among departments and helping to resolve conflicts between functions or </a:t>
            </a:r>
            <a:r>
              <a:rPr lang="en-US" sz="1400" dirty="0" smtClean="0">
                <a:latin typeface="+mj-lt"/>
              </a:rPr>
              <a:t>departments</a:t>
            </a:r>
            <a:endParaRPr lang="en-US" sz="1400" dirty="0">
              <a:latin typeface="+mj-lt"/>
            </a:endParaRPr>
          </a:p>
          <a:p>
            <a:pPr marL="285750" indent="-285750">
              <a:spcBef>
                <a:spcPts val="1200"/>
              </a:spcBef>
              <a:buFont typeface="Arial" pitchFamily="34" charset="0"/>
              <a:buChar char="•"/>
            </a:pPr>
            <a:r>
              <a:rPr lang="en-US" sz="1400" dirty="0" smtClean="0">
                <a:latin typeface="+mj-lt"/>
              </a:rPr>
              <a:t>It </a:t>
            </a:r>
            <a:r>
              <a:rPr lang="en-US" sz="1400" dirty="0">
                <a:latin typeface="+mj-lt"/>
              </a:rPr>
              <a:t>recognizes the role of processes in accomplishing work, and fosters immediate resolution of process issues by operators in the area </a:t>
            </a:r>
            <a:r>
              <a:rPr lang="en-US" sz="1400" dirty="0" smtClean="0">
                <a:latin typeface="+mj-lt"/>
              </a:rPr>
              <a:t>affected</a:t>
            </a:r>
            <a:endParaRPr lang="en-US" sz="1400" dirty="0">
              <a:latin typeface="+mj-lt"/>
            </a:endParaRPr>
          </a:p>
          <a:p>
            <a:pPr marL="285750" indent="-285750">
              <a:spcBef>
                <a:spcPts val="1200"/>
              </a:spcBef>
              <a:buFont typeface="Arial" pitchFamily="34" charset="0"/>
              <a:buChar char="•"/>
            </a:pPr>
            <a:r>
              <a:rPr lang="en-US" sz="1400" dirty="0" smtClean="0">
                <a:latin typeface="+mj-lt"/>
              </a:rPr>
              <a:t>It </a:t>
            </a:r>
            <a:r>
              <a:rPr lang="en-US" sz="1400" dirty="0">
                <a:latin typeface="+mj-lt"/>
              </a:rPr>
              <a:t>is hierarchical. Indicators at the highest level can be peeled back to the lowest level with no loss of directional </a:t>
            </a:r>
            <a:r>
              <a:rPr lang="en-US" sz="1400" dirty="0" smtClean="0">
                <a:latin typeface="+mj-lt"/>
              </a:rPr>
              <a:t>integrity</a:t>
            </a:r>
            <a:endParaRPr lang="en-US" sz="1400" dirty="0">
              <a:latin typeface="+mj-lt"/>
            </a:endParaRPr>
          </a:p>
          <a:p>
            <a:pPr marL="285750" indent="-285750">
              <a:spcBef>
                <a:spcPts val="1200"/>
              </a:spcBef>
              <a:buFont typeface="Arial" pitchFamily="34" charset="0"/>
              <a:buChar char="•"/>
            </a:pPr>
            <a:r>
              <a:rPr lang="en-US" sz="1400" dirty="0" smtClean="0">
                <a:latin typeface="+mj-lt"/>
              </a:rPr>
              <a:t>It </a:t>
            </a:r>
            <a:r>
              <a:rPr lang="en-US" sz="1400" dirty="0">
                <a:latin typeface="+mj-lt"/>
              </a:rPr>
              <a:t>is minimalist. There are no unnecessary metrics to generate information overload. Metrics are for communication and decision-making  - </a:t>
            </a:r>
            <a:r>
              <a:rPr lang="en-US" sz="1400" dirty="0" smtClean="0">
                <a:latin typeface="+mj-lt"/>
              </a:rPr>
              <a:t>only</a:t>
            </a:r>
            <a:endParaRPr lang="en-US" sz="1400" dirty="0">
              <a:latin typeface="+mj-lt"/>
            </a:endParaRPr>
          </a:p>
          <a:p>
            <a:pPr marL="285750" indent="-285750">
              <a:spcBef>
                <a:spcPts val="1200"/>
              </a:spcBef>
              <a:buFont typeface="Arial" pitchFamily="34" charset="0"/>
              <a:buChar char="•"/>
            </a:pPr>
            <a:r>
              <a:rPr lang="en-US" sz="1400" dirty="0" smtClean="0">
                <a:latin typeface="+mj-lt"/>
              </a:rPr>
              <a:t>The </a:t>
            </a:r>
            <a:r>
              <a:rPr lang="en-US" sz="1400" dirty="0">
                <a:latin typeface="+mj-lt"/>
              </a:rPr>
              <a:t>mathematics </a:t>
            </a:r>
            <a:r>
              <a:rPr lang="en-US" sz="1400" dirty="0" smtClean="0">
                <a:latin typeface="+mj-lt"/>
              </a:rPr>
              <a:t>is simple</a:t>
            </a:r>
            <a:r>
              <a:rPr lang="en-US" sz="1400" dirty="0">
                <a:latin typeface="+mj-lt"/>
              </a:rPr>
              <a:t>. Wherever possible, it is better to simply add department results than to create complex algorithms that confuse managers and </a:t>
            </a:r>
            <a:r>
              <a:rPr lang="en-US" sz="1400" dirty="0" smtClean="0">
                <a:latin typeface="+mj-lt"/>
              </a:rPr>
              <a:t>executives</a:t>
            </a:r>
            <a:endParaRPr lang="en-US" sz="1400" dirty="0">
              <a:latin typeface="+mj-lt"/>
            </a:endParaRPr>
          </a:p>
          <a:p>
            <a:pPr marL="285750" indent="-285750">
              <a:spcBef>
                <a:spcPts val="1200"/>
              </a:spcBef>
              <a:buFont typeface="Arial" pitchFamily="34" charset="0"/>
              <a:buChar char="•"/>
            </a:pPr>
            <a:r>
              <a:rPr lang="en-US" sz="1400" dirty="0" smtClean="0">
                <a:latin typeface="+mj-lt"/>
              </a:rPr>
              <a:t>It </a:t>
            </a:r>
            <a:r>
              <a:rPr lang="en-US" sz="1400" dirty="0">
                <a:latin typeface="+mj-lt"/>
              </a:rPr>
              <a:t>is as visible side-to-side and top-to-bottom as is prudent. The more people can know about the metric structure and actual performance, the better they will understand what drives the business and the better their decisions will </a:t>
            </a:r>
            <a:r>
              <a:rPr lang="en-US" sz="1400" dirty="0" smtClean="0">
                <a:latin typeface="+mj-lt"/>
              </a:rPr>
              <a:t>be</a:t>
            </a:r>
            <a:endParaRPr lang="en-US" sz="1400" dirty="0">
              <a:latin typeface="+mj-lt"/>
            </a:endParaRPr>
          </a:p>
        </p:txBody>
      </p:sp>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Them Care with Metrics</a:t>
            </a:r>
            <a:endParaRPr lang="en-US" sz="1400" b="1" dirty="0">
              <a:latin typeface="+mj-lt"/>
            </a:endParaRPr>
          </a:p>
        </p:txBody>
      </p:sp>
    </p:spTree>
    <p:extLst>
      <p:ext uri="{BB962C8B-B14F-4D97-AF65-F5344CB8AC3E}">
        <p14:creationId xmlns:p14="http://schemas.microsoft.com/office/powerpoint/2010/main" val="2522484822"/>
      </p:ext>
    </p:extLst>
  </p:cSld>
  <p:clrMapOvr>
    <a:masterClrMapping/>
  </p:clrMapOvr>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Hierarchy of Metrics </a:t>
            </a: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Them Care with Metrics</a:t>
            </a:r>
            <a:endParaRPr lang="en-US" sz="1400" b="1" dirty="0">
              <a:latin typeface="+mj-lt"/>
            </a:endParaRPr>
          </a:p>
        </p:txBody>
      </p:sp>
      <p:grpSp>
        <p:nvGrpSpPr>
          <p:cNvPr id="5" name="Group 4"/>
          <p:cNvGrpSpPr/>
          <p:nvPr/>
        </p:nvGrpSpPr>
        <p:grpSpPr>
          <a:xfrm>
            <a:off x="1638300" y="1447800"/>
            <a:ext cx="5867400" cy="4648200"/>
            <a:chOff x="0" y="0"/>
            <a:chExt cx="6833870" cy="8426450"/>
          </a:xfrm>
          <a:effectLst/>
        </p:grpSpPr>
        <p:sp>
          <p:nvSpPr>
            <p:cNvPr id="7" name="Rectangle 6"/>
            <p:cNvSpPr>
              <a:spLocks noChangeArrowheads="1"/>
            </p:cNvSpPr>
            <p:nvPr/>
          </p:nvSpPr>
          <p:spPr bwMode="auto">
            <a:xfrm flipH="1">
              <a:off x="0" y="1917700"/>
              <a:ext cx="3139440" cy="17653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r>
                <a:rPr lang="en-US" sz="900" b="1" i="1" dirty="0" smtClean="0">
                  <a:latin typeface="Arial"/>
                  <a:ea typeface="Calibri"/>
                  <a:cs typeface="Times New Roman"/>
                </a:rPr>
                <a:t>Customer Metrics</a:t>
              </a:r>
            </a:p>
            <a:p>
              <a:pPr marL="171450" indent="-171450">
                <a:buFont typeface="Courier New"/>
                <a:buChar char="o"/>
              </a:pPr>
              <a:r>
                <a:rPr lang="en-US" sz="800" dirty="0" smtClean="0">
                  <a:latin typeface="Arial"/>
                  <a:ea typeface="Calibri"/>
                  <a:cs typeface="Times New Roman"/>
                </a:rPr>
                <a:t>Profitability by customer</a:t>
              </a:r>
            </a:p>
            <a:p>
              <a:pPr marL="171450" indent="-171450">
                <a:buFont typeface="Courier New"/>
                <a:buChar char="o"/>
              </a:pPr>
              <a:r>
                <a:rPr lang="en-US" sz="800" dirty="0" smtClean="0">
                  <a:latin typeface="Arial"/>
                  <a:ea typeface="Calibri"/>
                  <a:cs typeface="Times New Roman"/>
                </a:rPr>
                <a:t>Sales funnel and projections</a:t>
              </a:r>
            </a:p>
            <a:p>
              <a:pPr marL="171450" indent="-171450">
                <a:buFont typeface="Courier New"/>
                <a:buChar char="o"/>
              </a:pPr>
              <a:r>
                <a:rPr lang="en-US" sz="800" dirty="0" smtClean="0">
                  <a:latin typeface="Arial"/>
                  <a:ea typeface="Calibri"/>
                  <a:cs typeface="Times New Roman"/>
                </a:rPr>
                <a:t>Time to get to market</a:t>
              </a:r>
            </a:p>
            <a:p>
              <a:pPr marL="171450" indent="-171450">
                <a:buFont typeface="Courier New"/>
                <a:buChar char="o"/>
              </a:pPr>
              <a:r>
                <a:rPr lang="en-US" sz="800" dirty="0" smtClean="0">
                  <a:latin typeface="Arial"/>
                  <a:ea typeface="Calibri"/>
                  <a:cs typeface="Times New Roman"/>
                </a:rPr>
                <a:t>Order to delivery time</a:t>
              </a:r>
            </a:p>
            <a:p>
              <a:pPr marL="171450" indent="-171450">
                <a:buFont typeface="Courier New"/>
                <a:buChar char="o"/>
              </a:pPr>
              <a:r>
                <a:rPr lang="en-US" sz="800" dirty="0" smtClean="0">
                  <a:latin typeface="Arial"/>
                  <a:ea typeface="Calibri"/>
                  <a:cs typeface="Times New Roman"/>
                </a:rPr>
                <a:t>Price competitiveness</a:t>
              </a:r>
            </a:p>
            <a:p>
              <a:pPr marL="171450" indent="-171450">
                <a:buFont typeface="Courier New"/>
                <a:buChar char="o"/>
              </a:pPr>
              <a:r>
                <a:rPr lang="en-US" sz="800" dirty="0" smtClean="0">
                  <a:latin typeface="Arial"/>
                  <a:ea typeface="Calibri"/>
                  <a:cs typeface="Times New Roman"/>
                </a:rPr>
                <a:t>Customer satisfaction</a:t>
              </a:r>
              <a:endParaRPr lang="en-US" sz="800" dirty="0">
                <a:latin typeface="Arial"/>
                <a:ea typeface="Calibri"/>
                <a:cs typeface="Times New Roman"/>
              </a:endParaRPr>
            </a:p>
          </p:txBody>
        </p:sp>
        <p:sp>
          <p:nvSpPr>
            <p:cNvPr id="8" name="Rectangle 7"/>
            <p:cNvSpPr>
              <a:spLocks noChangeArrowheads="1"/>
            </p:cNvSpPr>
            <p:nvPr/>
          </p:nvSpPr>
          <p:spPr bwMode="auto">
            <a:xfrm flipH="1">
              <a:off x="1840231" y="0"/>
              <a:ext cx="3139440" cy="1320797"/>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r>
                <a:rPr lang="en-US" sz="900" b="1" i="1" dirty="0" smtClean="0">
                  <a:latin typeface="Arial"/>
                  <a:ea typeface="Calibri"/>
                  <a:cs typeface="Times New Roman"/>
                </a:rPr>
                <a:t>Owner and Chief Executive Focus</a:t>
              </a:r>
            </a:p>
            <a:p>
              <a:pPr marL="171450" indent="-171450">
                <a:buFont typeface="Courier New"/>
                <a:buChar char="o"/>
              </a:pPr>
              <a:r>
                <a:rPr lang="en-US" sz="800" dirty="0" smtClean="0">
                  <a:latin typeface="Arial"/>
                  <a:ea typeface="Calibri"/>
                  <a:cs typeface="Times New Roman"/>
                </a:rPr>
                <a:t>Financial statements and key ratios</a:t>
              </a:r>
            </a:p>
            <a:p>
              <a:pPr marL="171450" indent="-171450">
                <a:buFont typeface="Courier New"/>
                <a:buChar char="o"/>
              </a:pPr>
              <a:r>
                <a:rPr lang="en-US" sz="800" dirty="0" smtClean="0">
                  <a:latin typeface="Arial"/>
                  <a:ea typeface="Calibri"/>
                  <a:cs typeface="Times New Roman"/>
                </a:rPr>
                <a:t>Customer satisfaction index</a:t>
              </a:r>
            </a:p>
            <a:p>
              <a:pPr marL="171450" indent="-171450">
                <a:buFont typeface="Courier New"/>
                <a:buChar char="o"/>
              </a:pPr>
              <a:r>
                <a:rPr lang="en-US" sz="800" dirty="0" smtClean="0">
                  <a:latin typeface="Arial"/>
                  <a:ea typeface="Calibri"/>
                  <a:cs typeface="Times New Roman"/>
                </a:rPr>
                <a:t>Employee satisfaction index</a:t>
              </a:r>
            </a:p>
            <a:p>
              <a:pPr marL="171450" indent="-171450">
                <a:buFont typeface="Courier New"/>
                <a:buChar char="o"/>
              </a:pPr>
              <a:r>
                <a:rPr lang="en-US" sz="800" dirty="0" smtClean="0">
                  <a:latin typeface="Arial"/>
                  <a:ea typeface="Calibri"/>
                  <a:cs typeface="Times New Roman"/>
                </a:rPr>
                <a:t>Production effectiveness metrics</a:t>
              </a:r>
              <a:endParaRPr lang="en-US" sz="800" dirty="0">
                <a:latin typeface="Arial"/>
                <a:ea typeface="Calibri"/>
                <a:cs typeface="Times New Roman"/>
              </a:endParaRPr>
            </a:p>
          </p:txBody>
        </p:sp>
        <p:sp>
          <p:nvSpPr>
            <p:cNvPr id="9" name="Rectangle 8"/>
            <p:cNvSpPr>
              <a:spLocks noChangeArrowheads="1"/>
            </p:cNvSpPr>
            <p:nvPr/>
          </p:nvSpPr>
          <p:spPr bwMode="auto">
            <a:xfrm flipH="1">
              <a:off x="0" y="4000500"/>
              <a:ext cx="3139440" cy="17653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r>
                <a:rPr lang="en-US" sz="900" b="1" i="1" dirty="0" smtClean="0">
                  <a:latin typeface="Arial"/>
                  <a:ea typeface="Calibri"/>
                  <a:cs typeface="Times New Roman"/>
                </a:rPr>
                <a:t>Employee Metrics</a:t>
              </a:r>
            </a:p>
            <a:p>
              <a:pPr marL="171450" indent="-171450">
                <a:buFont typeface="Courier New"/>
                <a:buChar char="o"/>
              </a:pPr>
              <a:r>
                <a:rPr lang="en-US" sz="800" dirty="0" smtClean="0">
                  <a:latin typeface="Arial"/>
                  <a:ea typeface="Calibri"/>
                  <a:cs typeface="Times New Roman"/>
                </a:rPr>
                <a:t>Employee satisfaction</a:t>
              </a:r>
            </a:p>
            <a:p>
              <a:pPr marL="171450" indent="-171450">
                <a:buFont typeface="Courier New"/>
                <a:buChar char="o"/>
              </a:pPr>
              <a:r>
                <a:rPr lang="en-US" sz="800" dirty="0" smtClean="0">
                  <a:latin typeface="Arial"/>
                  <a:ea typeface="Calibri"/>
                  <a:cs typeface="Times New Roman"/>
                </a:rPr>
                <a:t>Retention</a:t>
              </a:r>
            </a:p>
            <a:p>
              <a:pPr marL="171450" indent="-171450">
                <a:buFont typeface="Courier New"/>
                <a:buChar char="o"/>
              </a:pPr>
              <a:r>
                <a:rPr lang="en-US" sz="800" dirty="0" smtClean="0">
                  <a:latin typeface="Arial"/>
                  <a:ea typeface="Calibri"/>
                  <a:cs typeface="Times New Roman"/>
                </a:rPr>
                <a:t>Wage / salary structure versus the </a:t>
              </a:r>
              <a:r>
                <a:rPr lang="en-US" sz="800" dirty="0" err="1" smtClean="0">
                  <a:latin typeface="Arial"/>
                  <a:ea typeface="Calibri"/>
                  <a:cs typeface="Times New Roman"/>
                </a:rPr>
                <a:t>industryTraining</a:t>
              </a:r>
              <a:r>
                <a:rPr lang="en-US" sz="800" dirty="0" smtClean="0">
                  <a:latin typeface="Arial"/>
                  <a:ea typeface="Calibri"/>
                  <a:cs typeface="Times New Roman"/>
                </a:rPr>
                <a:t> investments</a:t>
              </a:r>
            </a:p>
            <a:p>
              <a:pPr marL="171450" indent="-171450">
                <a:buFont typeface="Courier New"/>
                <a:buChar char="o"/>
              </a:pPr>
              <a:r>
                <a:rPr lang="en-US" sz="800" dirty="0" smtClean="0">
                  <a:latin typeface="Arial"/>
                  <a:ea typeface="Calibri"/>
                  <a:cs typeface="Times New Roman"/>
                </a:rPr>
                <a:t>Skills survey</a:t>
              </a:r>
            </a:p>
            <a:p>
              <a:pPr marL="171450" indent="-171450">
                <a:buFont typeface="Courier New"/>
                <a:buChar char="o"/>
              </a:pPr>
              <a:r>
                <a:rPr lang="en-US" sz="800" dirty="0" smtClean="0">
                  <a:latin typeface="Arial"/>
                  <a:ea typeface="Calibri"/>
                  <a:cs typeface="Times New Roman"/>
                </a:rPr>
                <a:t>Union grievances / actions</a:t>
              </a:r>
              <a:endParaRPr lang="en-US" sz="800" dirty="0">
                <a:latin typeface="Arial"/>
                <a:ea typeface="Calibri"/>
                <a:cs typeface="Times New Roman"/>
              </a:endParaRPr>
            </a:p>
          </p:txBody>
        </p:sp>
        <p:sp>
          <p:nvSpPr>
            <p:cNvPr id="10" name="Rectangle 9"/>
            <p:cNvSpPr>
              <a:spLocks noChangeArrowheads="1"/>
            </p:cNvSpPr>
            <p:nvPr/>
          </p:nvSpPr>
          <p:spPr bwMode="auto">
            <a:xfrm flipH="1">
              <a:off x="3694430" y="1917700"/>
              <a:ext cx="3139440" cy="13208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r>
                <a:rPr lang="en-US" sz="900" b="1" i="1" dirty="0" smtClean="0">
                  <a:latin typeface="Arial"/>
                  <a:ea typeface="Calibri"/>
                  <a:cs typeface="Times New Roman"/>
                </a:rPr>
                <a:t>Financial Metrics</a:t>
              </a:r>
            </a:p>
            <a:p>
              <a:pPr marL="171450" indent="-171450">
                <a:buFont typeface="Courier New"/>
                <a:buChar char="o"/>
              </a:pPr>
              <a:r>
                <a:rPr lang="en-US" sz="800" dirty="0" smtClean="0">
                  <a:latin typeface="Arial"/>
                  <a:ea typeface="Calibri"/>
                  <a:cs typeface="Times New Roman"/>
                </a:rPr>
                <a:t>Profitability by product, product line, and customer</a:t>
              </a:r>
            </a:p>
            <a:p>
              <a:pPr marL="171450" indent="-171450">
                <a:buFont typeface="Courier New"/>
                <a:buChar char="o"/>
              </a:pPr>
              <a:r>
                <a:rPr lang="en-US" sz="800" dirty="0" smtClean="0">
                  <a:latin typeface="Arial"/>
                  <a:ea typeface="Calibri"/>
                  <a:cs typeface="Times New Roman"/>
                </a:rPr>
                <a:t>Return on asserts (by operating unit)</a:t>
              </a:r>
            </a:p>
            <a:p>
              <a:pPr marL="171450" indent="-171450">
                <a:buFont typeface="Courier New"/>
                <a:buChar char="o"/>
              </a:pPr>
              <a:r>
                <a:rPr lang="en-US" sz="800" dirty="0" smtClean="0">
                  <a:latin typeface="Arial"/>
                  <a:ea typeface="Calibri"/>
                  <a:cs typeface="Times New Roman"/>
                </a:rPr>
                <a:t>Budget variances</a:t>
              </a:r>
              <a:endParaRPr lang="en-US" sz="800" dirty="0">
                <a:latin typeface="Arial"/>
                <a:ea typeface="Calibri"/>
                <a:cs typeface="Times New Roman"/>
              </a:endParaRPr>
            </a:p>
          </p:txBody>
        </p:sp>
        <p:sp>
          <p:nvSpPr>
            <p:cNvPr id="11" name="Rectangle 10"/>
            <p:cNvSpPr>
              <a:spLocks noChangeArrowheads="1"/>
            </p:cNvSpPr>
            <p:nvPr/>
          </p:nvSpPr>
          <p:spPr bwMode="auto">
            <a:xfrm flipH="1">
              <a:off x="3694430" y="3556000"/>
              <a:ext cx="3139440" cy="13208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r>
                <a:rPr lang="en-US" sz="900" b="1" i="1" dirty="0" smtClean="0">
                  <a:latin typeface="Arial"/>
                  <a:ea typeface="Calibri"/>
                  <a:cs typeface="Times New Roman"/>
                </a:rPr>
                <a:t>Production Strategic Metrics</a:t>
              </a:r>
            </a:p>
            <a:p>
              <a:pPr marL="171450" indent="-171450">
                <a:buFont typeface="Courier New"/>
                <a:buChar char="o"/>
              </a:pPr>
              <a:r>
                <a:rPr lang="en-US" sz="800" dirty="0" smtClean="0">
                  <a:latin typeface="Arial"/>
                  <a:ea typeface="Calibri"/>
                  <a:cs typeface="Times New Roman"/>
                </a:rPr>
                <a:t>Quality index</a:t>
              </a:r>
            </a:p>
            <a:p>
              <a:pPr marL="171450" indent="-171450">
                <a:buFont typeface="Courier New"/>
                <a:buChar char="o"/>
              </a:pPr>
              <a:r>
                <a:rPr lang="en-US" sz="800" dirty="0" smtClean="0">
                  <a:latin typeface="Arial"/>
                  <a:ea typeface="Calibri"/>
                  <a:cs typeface="Times New Roman"/>
                </a:rPr>
                <a:t>On time delivery index</a:t>
              </a:r>
            </a:p>
            <a:p>
              <a:pPr marL="171450" indent="-171450">
                <a:buFont typeface="Courier New"/>
                <a:buChar char="o"/>
              </a:pPr>
              <a:r>
                <a:rPr lang="en-US" sz="800" dirty="0" smtClean="0">
                  <a:latin typeface="Arial"/>
                  <a:ea typeface="Calibri"/>
                  <a:cs typeface="Times New Roman"/>
                </a:rPr>
                <a:t>Continuous improvement progress</a:t>
              </a:r>
            </a:p>
            <a:p>
              <a:pPr marL="171450" indent="-171450">
                <a:buFont typeface="Courier New"/>
                <a:buChar char="o"/>
              </a:pPr>
              <a:r>
                <a:rPr lang="en-US" sz="800" dirty="0" smtClean="0">
                  <a:latin typeface="Arial"/>
                  <a:ea typeface="Calibri"/>
                  <a:cs typeface="Times New Roman"/>
                </a:rPr>
                <a:t>Inventory turns</a:t>
              </a:r>
              <a:endParaRPr lang="en-US" sz="800" dirty="0">
                <a:latin typeface="Arial"/>
                <a:ea typeface="Calibri"/>
                <a:cs typeface="Times New Roman"/>
              </a:endParaRPr>
            </a:p>
          </p:txBody>
        </p:sp>
        <p:sp>
          <p:nvSpPr>
            <p:cNvPr id="12" name="Rectangle 11"/>
            <p:cNvSpPr>
              <a:spLocks noChangeArrowheads="1"/>
            </p:cNvSpPr>
            <p:nvPr/>
          </p:nvSpPr>
          <p:spPr bwMode="auto">
            <a:xfrm flipH="1">
              <a:off x="3694430" y="5213350"/>
              <a:ext cx="3139440" cy="32131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r>
                <a:rPr lang="en-US" sz="900" b="1" i="1" dirty="0" smtClean="0">
                  <a:latin typeface="Arial"/>
                  <a:ea typeface="Calibri"/>
                  <a:cs typeface="Times New Roman"/>
                </a:rPr>
                <a:t>Plant Work Cell Metrics (Daily)</a:t>
              </a:r>
            </a:p>
            <a:p>
              <a:pPr marL="171450" indent="-171450">
                <a:buFont typeface="Courier New"/>
                <a:buChar char="o"/>
              </a:pPr>
              <a:r>
                <a:rPr lang="en-US" sz="800" dirty="0" smtClean="0">
                  <a:latin typeface="Arial"/>
                  <a:ea typeface="Calibri"/>
                  <a:cs typeface="Times New Roman"/>
                </a:rPr>
                <a:t>Throughput</a:t>
              </a:r>
            </a:p>
            <a:p>
              <a:pPr marL="171450" indent="-171450">
                <a:buFont typeface="Courier New"/>
                <a:buChar char="o"/>
              </a:pPr>
              <a:r>
                <a:rPr lang="en-US" sz="800" dirty="0" smtClean="0">
                  <a:latin typeface="Arial"/>
                  <a:ea typeface="Calibri"/>
                  <a:cs typeface="Times New Roman"/>
                </a:rPr>
                <a:t>Cycle time </a:t>
              </a:r>
              <a:r>
                <a:rPr lang="mr-IN" sz="800" dirty="0" smtClean="0">
                  <a:latin typeface="Arial"/>
                  <a:ea typeface="Calibri"/>
                  <a:cs typeface="Times New Roman"/>
                </a:rPr>
                <a:t>–</a:t>
              </a:r>
              <a:r>
                <a:rPr lang="en-US" sz="800" dirty="0" smtClean="0">
                  <a:latin typeface="Arial"/>
                  <a:ea typeface="Calibri"/>
                  <a:cs typeface="Times New Roman"/>
                </a:rPr>
                <a:t> production, total</a:t>
              </a:r>
            </a:p>
            <a:p>
              <a:pPr marL="171450" indent="-171450">
                <a:buFont typeface="Courier New"/>
                <a:buChar char="o"/>
              </a:pPr>
              <a:r>
                <a:rPr lang="en-US" sz="800" dirty="0" smtClean="0">
                  <a:latin typeface="Arial"/>
                  <a:ea typeface="Calibri"/>
                  <a:cs typeface="Times New Roman"/>
                </a:rPr>
                <a:t>First pass yield</a:t>
              </a:r>
            </a:p>
            <a:p>
              <a:pPr marL="171450" indent="-171450">
                <a:buFont typeface="Courier New"/>
                <a:buChar char="o"/>
              </a:pPr>
              <a:r>
                <a:rPr lang="en-US" sz="800" dirty="0" smtClean="0">
                  <a:latin typeface="Arial"/>
                  <a:ea typeface="Calibri"/>
                  <a:cs typeface="Times New Roman"/>
                </a:rPr>
                <a:t>Error rate</a:t>
              </a:r>
            </a:p>
            <a:p>
              <a:pPr marL="171450" indent="-171450">
                <a:buFont typeface="Courier New"/>
                <a:buChar char="o"/>
              </a:pPr>
              <a:r>
                <a:rPr lang="en-US" sz="800" dirty="0" smtClean="0">
                  <a:latin typeface="Arial"/>
                  <a:ea typeface="Calibri"/>
                  <a:cs typeface="Times New Roman"/>
                </a:rPr>
                <a:t>Cost of quality</a:t>
              </a:r>
            </a:p>
            <a:p>
              <a:pPr marL="171450" indent="-171450">
                <a:buFont typeface="Courier New"/>
                <a:buChar char="o"/>
              </a:pPr>
              <a:r>
                <a:rPr lang="en-US" sz="800" dirty="0" smtClean="0">
                  <a:latin typeface="Arial"/>
                  <a:ea typeface="Calibri"/>
                  <a:cs typeface="Times New Roman"/>
                </a:rPr>
                <a:t>Overtime</a:t>
              </a:r>
            </a:p>
            <a:p>
              <a:pPr marL="171450" indent="-171450">
                <a:buFont typeface="Courier New"/>
                <a:buChar char="o"/>
              </a:pPr>
              <a:r>
                <a:rPr lang="en-US" sz="800" dirty="0" smtClean="0">
                  <a:latin typeface="Arial"/>
                  <a:ea typeface="Calibri"/>
                  <a:cs typeface="Times New Roman"/>
                </a:rPr>
                <a:t>Machine utilization</a:t>
              </a:r>
            </a:p>
            <a:p>
              <a:pPr marL="171450" indent="-171450">
                <a:buFont typeface="Courier New"/>
                <a:buChar char="o"/>
              </a:pPr>
              <a:r>
                <a:rPr lang="en-US" sz="800" dirty="0" smtClean="0">
                  <a:latin typeface="Arial"/>
                  <a:ea typeface="Calibri"/>
                  <a:cs typeface="Times New Roman"/>
                </a:rPr>
                <a:t>Changeover time</a:t>
              </a:r>
            </a:p>
            <a:p>
              <a:pPr marL="171450" indent="-171450">
                <a:buFont typeface="Courier New"/>
                <a:buChar char="o"/>
              </a:pPr>
              <a:r>
                <a:rPr lang="en-US" sz="800" dirty="0" smtClean="0">
                  <a:latin typeface="Arial"/>
                  <a:ea typeface="Calibri"/>
                  <a:cs typeface="Times New Roman"/>
                </a:rPr>
                <a:t>Daily schedule attainment</a:t>
              </a:r>
            </a:p>
            <a:p>
              <a:pPr marL="171450" indent="-171450">
                <a:buFont typeface="Courier New"/>
                <a:buChar char="o"/>
              </a:pPr>
              <a:r>
                <a:rPr lang="en-US" sz="800" dirty="0" smtClean="0">
                  <a:latin typeface="Arial"/>
                  <a:ea typeface="Calibri"/>
                  <a:cs typeface="Times New Roman"/>
                </a:rPr>
                <a:t>Unscheduled downtime Pareto analysis</a:t>
              </a:r>
            </a:p>
            <a:p>
              <a:pPr marL="171450" indent="-171450">
                <a:buFont typeface="Courier New"/>
                <a:buChar char="o"/>
              </a:pPr>
              <a:r>
                <a:rPr lang="en-US" sz="800" dirty="0" smtClean="0">
                  <a:latin typeface="Arial"/>
                  <a:ea typeface="Calibri"/>
                  <a:cs typeface="Times New Roman"/>
                </a:rPr>
                <a:t>Raw, WIP, and finished goods inventories</a:t>
              </a:r>
            </a:p>
            <a:p>
              <a:pPr marL="171450" indent="-171450">
                <a:buFont typeface="Courier New"/>
                <a:buChar char="o"/>
              </a:pPr>
              <a:r>
                <a:rPr lang="en-US" sz="800" dirty="0" err="1" smtClean="0">
                  <a:latin typeface="Arial"/>
                  <a:ea typeface="Calibri"/>
                  <a:cs typeface="Times New Roman"/>
                </a:rPr>
                <a:t>Kanban</a:t>
              </a:r>
              <a:r>
                <a:rPr lang="en-US" sz="800" dirty="0" smtClean="0">
                  <a:latin typeface="Arial"/>
                  <a:ea typeface="Calibri"/>
                  <a:cs typeface="Times New Roman"/>
                </a:rPr>
                <a:t> integrity</a:t>
              </a:r>
            </a:p>
          </p:txBody>
        </p:sp>
        <p:cxnSp>
          <p:nvCxnSpPr>
            <p:cNvPr id="13" name="Elbow Connector 12"/>
            <p:cNvCxnSpPr>
              <a:stCxn id="8" idx="2"/>
              <a:endCxn id="7" idx="1"/>
            </p:cNvCxnSpPr>
            <p:nvPr/>
          </p:nvCxnSpPr>
          <p:spPr>
            <a:xfrm rot="5400000">
              <a:off x="2534920" y="1925318"/>
              <a:ext cx="1479553" cy="270511"/>
            </a:xfrm>
            <a:prstGeom prst="bentConnector2">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Elbow Connector 13"/>
            <p:cNvCxnSpPr>
              <a:stCxn id="8" idx="2"/>
              <a:endCxn id="9" idx="1"/>
            </p:cNvCxnSpPr>
            <p:nvPr/>
          </p:nvCxnSpPr>
          <p:spPr>
            <a:xfrm rot="5400000">
              <a:off x="1493520" y="2966718"/>
              <a:ext cx="3562353" cy="270511"/>
            </a:xfrm>
            <a:prstGeom prst="bentConnector2">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15" name="Elbow Connector 14"/>
            <p:cNvCxnSpPr>
              <a:stCxn id="8" idx="2"/>
              <a:endCxn id="12" idx="3"/>
            </p:cNvCxnSpPr>
            <p:nvPr/>
          </p:nvCxnSpPr>
          <p:spPr>
            <a:xfrm rot="16200000" flipH="1">
              <a:off x="802639" y="3928108"/>
              <a:ext cx="5499103" cy="284479"/>
            </a:xfrm>
            <a:prstGeom prst="bentConnector2">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16" name="Elbow Connector 15"/>
            <p:cNvCxnSpPr>
              <a:stCxn id="8" idx="2"/>
              <a:endCxn id="11" idx="3"/>
            </p:cNvCxnSpPr>
            <p:nvPr/>
          </p:nvCxnSpPr>
          <p:spPr>
            <a:xfrm rot="16200000" flipH="1">
              <a:off x="2104389" y="2626358"/>
              <a:ext cx="2895603" cy="284479"/>
            </a:xfrm>
            <a:prstGeom prst="bentConnector2">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17" name="Elbow Connector 16"/>
            <p:cNvCxnSpPr>
              <a:stCxn id="8" idx="2"/>
              <a:endCxn id="10" idx="3"/>
            </p:cNvCxnSpPr>
            <p:nvPr/>
          </p:nvCxnSpPr>
          <p:spPr>
            <a:xfrm rot="16200000" flipH="1">
              <a:off x="2923539" y="1807208"/>
              <a:ext cx="1257303" cy="284479"/>
            </a:xfrm>
            <a:prstGeom prst="bentConnector2">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662491976"/>
      </p:ext>
    </p:extLst>
  </p:cSld>
  <p:clrMapOvr>
    <a:masterClrMapping/>
  </p:clrMapOvr>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Lean versus Traditional Metrics</a:t>
            </a:r>
          </a:p>
        </p:txBody>
      </p:sp>
      <p:sp>
        <p:nvSpPr>
          <p:cNvPr id="6" name="TextBox 5"/>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Them Care with Metrics</a:t>
            </a:r>
            <a:endParaRPr lang="en-US" sz="1400" b="1" dirty="0">
              <a:latin typeface="+mj-lt"/>
            </a:endParaRPr>
          </a:p>
        </p:txBody>
      </p:sp>
      <p:grpSp>
        <p:nvGrpSpPr>
          <p:cNvPr id="7" name="Group 6"/>
          <p:cNvGrpSpPr/>
          <p:nvPr/>
        </p:nvGrpSpPr>
        <p:grpSpPr>
          <a:xfrm>
            <a:off x="2024220" y="1752600"/>
            <a:ext cx="5095560" cy="3689350"/>
            <a:chOff x="812798" y="3752850"/>
            <a:chExt cx="5095560" cy="3689350"/>
          </a:xfrm>
        </p:grpSpPr>
        <p:sp>
          <p:nvSpPr>
            <p:cNvPr id="8" name="Rectangle 7"/>
            <p:cNvSpPr>
              <a:spLocks noChangeArrowheads="1"/>
            </p:cNvSpPr>
            <p:nvPr/>
          </p:nvSpPr>
          <p:spPr bwMode="auto">
            <a:xfrm flipH="1">
              <a:off x="812800" y="3752850"/>
              <a:ext cx="2547779" cy="42545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algn="ctr"/>
              <a:r>
                <a:rPr lang="en-US" sz="1400" b="1" i="1" dirty="0" smtClean="0">
                  <a:latin typeface="Arial"/>
                  <a:ea typeface="Calibri"/>
                  <a:cs typeface="Times New Roman"/>
                </a:rPr>
                <a:t>Traditional</a:t>
              </a:r>
            </a:p>
          </p:txBody>
        </p:sp>
        <p:sp>
          <p:nvSpPr>
            <p:cNvPr id="9" name="Rectangle 8"/>
            <p:cNvSpPr>
              <a:spLocks noChangeArrowheads="1"/>
            </p:cNvSpPr>
            <p:nvPr/>
          </p:nvSpPr>
          <p:spPr bwMode="auto">
            <a:xfrm flipH="1">
              <a:off x="812800" y="4178300"/>
              <a:ext cx="2547779" cy="7112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Accounting data drives production decisions</a:t>
              </a:r>
              <a:endParaRPr lang="en-US" sz="1200" dirty="0">
                <a:latin typeface="Arial"/>
                <a:ea typeface="Calibri"/>
                <a:cs typeface="Times New Roman"/>
              </a:endParaRPr>
            </a:p>
          </p:txBody>
        </p:sp>
        <p:sp>
          <p:nvSpPr>
            <p:cNvPr id="12" name="Rectangle 11"/>
            <p:cNvSpPr>
              <a:spLocks noChangeArrowheads="1"/>
            </p:cNvSpPr>
            <p:nvPr/>
          </p:nvSpPr>
          <p:spPr bwMode="auto">
            <a:xfrm flipH="1">
              <a:off x="3360579" y="3752850"/>
              <a:ext cx="2547779" cy="42545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algn="ctr"/>
              <a:r>
                <a:rPr lang="en-US" sz="1400" b="1" i="1" dirty="0" smtClean="0">
                  <a:latin typeface="Arial"/>
                  <a:ea typeface="Calibri"/>
                  <a:cs typeface="Times New Roman"/>
                </a:rPr>
                <a:t>Lean</a:t>
              </a:r>
            </a:p>
          </p:txBody>
        </p:sp>
        <p:sp>
          <p:nvSpPr>
            <p:cNvPr id="13" name="Rectangle 12"/>
            <p:cNvSpPr>
              <a:spLocks noChangeArrowheads="1"/>
            </p:cNvSpPr>
            <p:nvPr/>
          </p:nvSpPr>
          <p:spPr bwMode="auto">
            <a:xfrm flipH="1">
              <a:off x="3360579" y="4178300"/>
              <a:ext cx="2547779" cy="7112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a:latin typeface="Arial"/>
                  <a:ea typeface="Calibri"/>
                  <a:cs typeface="Times New Roman"/>
                </a:rPr>
                <a:t>P</a:t>
              </a:r>
              <a:r>
                <a:rPr lang="en-US" sz="1200" dirty="0" smtClean="0">
                  <a:latin typeface="Arial"/>
                  <a:ea typeface="Calibri"/>
                  <a:cs typeface="Times New Roman"/>
                </a:rPr>
                <a:t>roduction decisions are based on immediate production metrics</a:t>
              </a:r>
              <a:endParaRPr lang="en-US" sz="1200" dirty="0">
                <a:latin typeface="Arial"/>
                <a:ea typeface="Calibri"/>
                <a:cs typeface="Times New Roman"/>
              </a:endParaRPr>
            </a:p>
          </p:txBody>
        </p:sp>
        <p:sp>
          <p:nvSpPr>
            <p:cNvPr id="14" name="Rectangle 13"/>
            <p:cNvSpPr>
              <a:spLocks noChangeArrowheads="1"/>
            </p:cNvSpPr>
            <p:nvPr/>
          </p:nvSpPr>
          <p:spPr bwMode="auto">
            <a:xfrm flipH="1">
              <a:off x="812800" y="4889500"/>
              <a:ext cx="2547779" cy="7112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Every machine needs to run as efficiently as possible </a:t>
              </a:r>
              <a:r>
                <a:rPr lang="mr-IN" sz="1200" dirty="0" smtClean="0">
                  <a:latin typeface="Arial"/>
                  <a:ea typeface="Calibri"/>
                  <a:cs typeface="Times New Roman"/>
                </a:rPr>
                <a:t>–</a:t>
              </a:r>
              <a:r>
                <a:rPr lang="en-US" sz="1200" dirty="0" smtClean="0">
                  <a:latin typeface="Arial"/>
                  <a:ea typeface="Calibri"/>
                  <a:cs typeface="Times New Roman"/>
                </a:rPr>
                <a:t> often by running non-stop</a:t>
              </a:r>
              <a:endParaRPr lang="en-US" sz="1200" dirty="0">
                <a:latin typeface="Arial"/>
                <a:ea typeface="Calibri"/>
                <a:cs typeface="Times New Roman"/>
              </a:endParaRPr>
            </a:p>
          </p:txBody>
        </p:sp>
        <p:sp>
          <p:nvSpPr>
            <p:cNvPr id="15" name="Rectangle 14"/>
            <p:cNvSpPr>
              <a:spLocks noChangeArrowheads="1"/>
            </p:cNvSpPr>
            <p:nvPr/>
          </p:nvSpPr>
          <p:spPr bwMode="auto">
            <a:xfrm flipH="1">
              <a:off x="3360579" y="4889500"/>
              <a:ext cx="2547779" cy="7112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a:latin typeface="Arial"/>
                  <a:ea typeface="Calibri"/>
                  <a:cs typeface="Times New Roman"/>
                </a:rPr>
                <a:t>P</a:t>
              </a:r>
              <a:r>
                <a:rPr lang="en-US" sz="1200" dirty="0" smtClean="0">
                  <a:latin typeface="Arial"/>
                  <a:ea typeface="Calibri"/>
                  <a:cs typeface="Times New Roman"/>
                </a:rPr>
                <a:t>roduction decisions are based on immediate production metrics</a:t>
              </a:r>
              <a:endParaRPr lang="en-US" sz="1200" dirty="0">
                <a:latin typeface="Arial"/>
                <a:ea typeface="Calibri"/>
                <a:cs typeface="Times New Roman"/>
              </a:endParaRPr>
            </a:p>
          </p:txBody>
        </p:sp>
        <p:sp>
          <p:nvSpPr>
            <p:cNvPr id="16" name="Rectangle 15"/>
            <p:cNvSpPr>
              <a:spLocks noChangeArrowheads="1"/>
            </p:cNvSpPr>
            <p:nvPr/>
          </p:nvSpPr>
          <p:spPr bwMode="auto">
            <a:xfrm flipH="1">
              <a:off x="812800" y="5600700"/>
              <a:ext cx="2547779" cy="7112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Errors are found by inspection and may be blamed on operators</a:t>
              </a:r>
              <a:endParaRPr lang="en-US" sz="1200" dirty="0">
                <a:latin typeface="Arial"/>
                <a:ea typeface="Calibri"/>
                <a:cs typeface="Times New Roman"/>
              </a:endParaRPr>
            </a:p>
          </p:txBody>
        </p:sp>
        <p:sp>
          <p:nvSpPr>
            <p:cNvPr id="17" name="Rectangle 16"/>
            <p:cNvSpPr>
              <a:spLocks noChangeArrowheads="1"/>
            </p:cNvSpPr>
            <p:nvPr/>
          </p:nvSpPr>
          <p:spPr bwMode="auto">
            <a:xfrm flipH="1">
              <a:off x="3360579" y="5600700"/>
              <a:ext cx="2547779" cy="7112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Errors are assumed to spring from interconnected processes and are resolved at their roots</a:t>
              </a:r>
              <a:endParaRPr lang="en-US" sz="1200" dirty="0">
                <a:latin typeface="Arial"/>
                <a:ea typeface="Calibri"/>
                <a:cs typeface="Times New Roman"/>
              </a:endParaRPr>
            </a:p>
          </p:txBody>
        </p:sp>
        <p:sp>
          <p:nvSpPr>
            <p:cNvPr id="19" name="Rectangle 18"/>
            <p:cNvSpPr>
              <a:spLocks noChangeArrowheads="1"/>
            </p:cNvSpPr>
            <p:nvPr/>
          </p:nvSpPr>
          <p:spPr bwMode="auto">
            <a:xfrm flipH="1">
              <a:off x="812798" y="6311900"/>
              <a:ext cx="2547779" cy="11303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Value is tracked in inventories as they work through the production steps, driving continuous, complex calculations</a:t>
              </a:r>
              <a:endParaRPr lang="en-US" sz="1200" dirty="0">
                <a:latin typeface="Arial"/>
                <a:ea typeface="Calibri"/>
                <a:cs typeface="Times New Roman"/>
              </a:endParaRPr>
            </a:p>
          </p:txBody>
        </p:sp>
        <p:sp>
          <p:nvSpPr>
            <p:cNvPr id="20" name="Rectangle 19"/>
            <p:cNvSpPr>
              <a:spLocks noChangeArrowheads="1"/>
            </p:cNvSpPr>
            <p:nvPr/>
          </p:nvSpPr>
          <p:spPr bwMode="auto">
            <a:xfrm flipH="1">
              <a:off x="3360577" y="6311900"/>
              <a:ext cx="2547779" cy="11303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Cost is tracked at the value stream level. Inventory is calculated based on period throughput and adjusted only as throughput changes.</a:t>
              </a:r>
              <a:endParaRPr lang="en-US" sz="1200" dirty="0">
                <a:latin typeface="Arial"/>
                <a:ea typeface="Calibri"/>
                <a:cs typeface="Times New Roman"/>
              </a:endParaRPr>
            </a:p>
          </p:txBody>
        </p:sp>
      </p:grpSp>
    </p:spTree>
    <p:extLst>
      <p:ext uri="{BB962C8B-B14F-4D97-AF65-F5344CB8AC3E}">
        <p14:creationId xmlns:p14="http://schemas.microsoft.com/office/powerpoint/2010/main" val="305088963"/>
      </p:ext>
    </p:extLst>
  </p:cSld>
  <p:clrMapOvr>
    <a:masterClrMapping/>
  </p:clrMapOvr>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Process versus Result Metrics </a:t>
            </a:r>
          </a:p>
        </p:txBody>
      </p:sp>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Them Care with Metrics</a:t>
            </a:r>
            <a:endParaRPr lang="en-US" sz="1400" b="1" dirty="0">
              <a:latin typeface="+mj-lt"/>
            </a:endParaRPr>
          </a:p>
        </p:txBody>
      </p:sp>
      <p:grpSp>
        <p:nvGrpSpPr>
          <p:cNvPr id="7" name="Group 6"/>
          <p:cNvGrpSpPr/>
          <p:nvPr/>
        </p:nvGrpSpPr>
        <p:grpSpPr>
          <a:xfrm>
            <a:off x="2324100" y="2260600"/>
            <a:ext cx="4495800" cy="2336800"/>
            <a:chOff x="584200" y="4883150"/>
            <a:chExt cx="4495800" cy="2336800"/>
          </a:xfrm>
        </p:grpSpPr>
        <p:sp>
          <p:nvSpPr>
            <p:cNvPr id="8" name="Rectangle 7"/>
            <p:cNvSpPr>
              <a:spLocks noChangeArrowheads="1"/>
            </p:cNvSpPr>
            <p:nvPr/>
          </p:nvSpPr>
          <p:spPr bwMode="auto">
            <a:xfrm flipH="1">
              <a:off x="584200" y="4883150"/>
              <a:ext cx="2247900" cy="11684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r>
                <a:rPr lang="en-US" sz="1400" b="1" i="1" dirty="0" smtClean="0">
                  <a:latin typeface="Arial"/>
                  <a:ea typeface="Calibri"/>
                  <a:cs typeface="Times New Roman"/>
                </a:rPr>
                <a:t>Process</a:t>
              </a:r>
            </a:p>
            <a:p>
              <a:pPr marL="171450" indent="-171450">
                <a:buFont typeface="Courier New"/>
                <a:buChar char="o"/>
              </a:pPr>
              <a:r>
                <a:rPr lang="en-US" sz="1200" dirty="0" smtClean="0">
                  <a:latin typeface="Arial"/>
                  <a:ea typeface="Calibri"/>
                  <a:cs typeface="Times New Roman"/>
                </a:rPr>
                <a:t>Predictive, future-oriented</a:t>
              </a:r>
            </a:p>
            <a:p>
              <a:pPr marL="171450" indent="-171450">
                <a:buFont typeface="Courier New"/>
                <a:buChar char="o"/>
              </a:pPr>
              <a:r>
                <a:rPr lang="en-US" sz="1200" dirty="0" smtClean="0">
                  <a:latin typeface="Arial"/>
                  <a:ea typeface="Calibri"/>
                  <a:cs typeface="Times New Roman"/>
                </a:rPr>
                <a:t>Early warning</a:t>
              </a:r>
            </a:p>
            <a:p>
              <a:pPr marL="171450" indent="-171450">
                <a:buFont typeface="Courier New"/>
                <a:buChar char="o"/>
              </a:pPr>
              <a:r>
                <a:rPr lang="en-US" sz="1200" dirty="0" smtClean="0">
                  <a:latin typeface="Arial"/>
                  <a:ea typeface="Calibri"/>
                  <a:cs typeface="Times New Roman"/>
                </a:rPr>
                <a:t>Day-to-day</a:t>
              </a:r>
            </a:p>
            <a:p>
              <a:pPr marL="171450" indent="-171450">
                <a:buFont typeface="Courier New"/>
                <a:buChar char="o"/>
              </a:pPr>
              <a:r>
                <a:rPr lang="en-US" sz="1200" dirty="0" smtClean="0">
                  <a:latin typeface="Arial"/>
                  <a:ea typeface="Calibri"/>
                  <a:cs typeface="Times New Roman"/>
                </a:rPr>
                <a:t>For operating decisions</a:t>
              </a:r>
              <a:endParaRPr lang="en-US" sz="1200" dirty="0">
                <a:latin typeface="Arial"/>
                <a:ea typeface="Calibri"/>
                <a:cs typeface="Times New Roman"/>
              </a:endParaRPr>
            </a:p>
          </p:txBody>
        </p:sp>
        <p:sp>
          <p:nvSpPr>
            <p:cNvPr id="9" name="Rectangle 8"/>
            <p:cNvSpPr>
              <a:spLocks noChangeArrowheads="1"/>
            </p:cNvSpPr>
            <p:nvPr/>
          </p:nvSpPr>
          <p:spPr bwMode="auto">
            <a:xfrm flipH="1">
              <a:off x="584200" y="6051550"/>
              <a:ext cx="2247900" cy="11684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r>
                <a:rPr lang="en-US" sz="1400" b="1" i="1" dirty="0" smtClean="0">
                  <a:latin typeface="Arial"/>
                  <a:ea typeface="Calibri"/>
                  <a:cs typeface="Times New Roman"/>
                </a:rPr>
                <a:t>Examples</a:t>
              </a:r>
            </a:p>
            <a:p>
              <a:pPr marL="171450" indent="-171450">
                <a:buFont typeface="Courier New"/>
                <a:buChar char="o"/>
              </a:pPr>
              <a:r>
                <a:rPr lang="en-US" sz="1200" dirty="0" smtClean="0">
                  <a:latin typeface="Arial"/>
                  <a:ea typeface="Calibri"/>
                  <a:cs typeface="Times New Roman"/>
                </a:rPr>
                <a:t>Statistical quality</a:t>
              </a:r>
            </a:p>
            <a:p>
              <a:pPr marL="171450" indent="-171450">
                <a:buFont typeface="Courier New"/>
                <a:buChar char="o"/>
              </a:pPr>
              <a:r>
                <a:rPr lang="en-US" sz="1200" dirty="0" smtClean="0">
                  <a:latin typeface="Arial"/>
                  <a:ea typeface="Calibri"/>
                  <a:cs typeface="Times New Roman"/>
                </a:rPr>
                <a:t>Daily throughput</a:t>
              </a:r>
            </a:p>
            <a:p>
              <a:pPr marL="171450" indent="-171450">
                <a:buFont typeface="Courier New"/>
                <a:buChar char="o"/>
              </a:pPr>
              <a:r>
                <a:rPr lang="en-US" sz="1200" dirty="0" smtClean="0">
                  <a:latin typeface="Arial"/>
                  <a:ea typeface="Calibri"/>
                  <a:cs typeface="Times New Roman"/>
                </a:rPr>
                <a:t>First pass yield</a:t>
              </a:r>
            </a:p>
            <a:p>
              <a:pPr marL="171450" indent="-171450">
                <a:buFont typeface="Courier New"/>
                <a:buChar char="o"/>
              </a:pPr>
              <a:r>
                <a:rPr lang="en-US" sz="1200" dirty="0" smtClean="0">
                  <a:latin typeface="Arial"/>
                  <a:ea typeface="Calibri"/>
                  <a:cs typeface="Times New Roman"/>
                </a:rPr>
                <a:t>On time delivery</a:t>
              </a:r>
              <a:endParaRPr lang="en-US" sz="1200" dirty="0">
                <a:latin typeface="Arial"/>
                <a:ea typeface="Calibri"/>
                <a:cs typeface="Times New Roman"/>
              </a:endParaRPr>
            </a:p>
          </p:txBody>
        </p:sp>
        <p:sp>
          <p:nvSpPr>
            <p:cNvPr id="10" name="Rectangle 9"/>
            <p:cNvSpPr>
              <a:spLocks noChangeArrowheads="1"/>
            </p:cNvSpPr>
            <p:nvPr/>
          </p:nvSpPr>
          <p:spPr bwMode="auto">
            <a:xfrm flipH="1">
              <a:off x="2832100" y="4883150"/>
              <a:ext cx="2247900" cy="11684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r>
                <a:rPr lang="en-US" sz="1400" b="1" i="1" dirty="0" smtClean="0">
                  <a:latin typeface="Arial"/>
                  <a:ea typeface="Calibri"/>
                  <a:cs typeface="Times New Roman"/>
                </a:rPr>
                <a:t>Results</a:t>
              </a:r>
            </a:p>
            <a:p>
              <a:pPr marL="171450" indent="-171450">
                <a:buFont typeface="Courier New"/>
                <a:buChar char="o"/>
              </a:pPr>
              <a:r>
                <a:rPr lang="en-US" sz="1200" dirty="0" smtClean="0">
                  <a:latin typeface="Arial"/>
                  <a:ea typeface="Calibri"/>
                  <a:cs typeface="Times New Roman"/>
                </a:rPr>
                <a:t>Historical</a:t>
              </a:r>
            </a:p>
            <a:p>
              <a:pPr marL="171450" indent="-171450">
                <a:buFont typeface="Courier New"/>
                <a:buChar char="o"/>
              </a:pPr>
              <a:r>
                <a:rPr lang="en-US" sz="1200" dirty="0" smtClean="0">
                  <a:latin typeface="Arial"/>
                  <a:ea typeface="Calibri"/>
                  <a:cs typeface="Times New Roman"/>
                </a:rPr>
                <a:t>Longer-term view</a:t>
              </a:r>
            </a:p>
            <a:p>
              <a:pPr marL="171450" indent="-171450">
                <a:buFont typeface="Courier New"/>
                <a:buChar char="o"/>
              </a:pPr>
              <a:r>
                <a:rPr lang="en-US" sz="1200" dirty="0" smtClean="0">
                  <a:latin typeface="Arial"/>
                  <a:ea typeface="Calibri"/>
                  <a:cs typeface="Times New Roman"/>
                </a:rPr>
                <a:t>Periodic (quarter, year)</a:t>
              </a:r>
            </a:p>
            <a:p>
              <a:pPr marL="171450" indent="-171450">
                <a:buFont typeface="Courier New"/>
                <a:buChar char="o"/>
              </a:pPr>
              <a:r>
                <a:rPr lang="en-US" sz="1200" dirty="0" smtClean="0">
                  <a:latin typeface="Arial"/>
                  <a:ea typeface="Calibri"/>
                  <a:cs typeface="Times New Roman"/>
                </a:rPr>
                <a:t>For strategic decisions</a:t>
              </a:r>
              <a:endParaRPr lang="en-US" sz="1200" dirty="0">
                <a:latin typeface="Arial"/>
                <a:ea typeface="Calibri"/>
                <a:cs typeface="Times New Roman"/>
              </a:endParaRPr>
            </a:p>
          </p:txBody>
        </p:sp>
        <p:sp>
          <p:nvSpPr>
            <p:cNvPr id="12" name="Rectangle 11"/>
            <p:cNvSpPr>
              <a:spLocks noChangeArrowheads="1"/>
            </p:cNvSpPr>
            <p:nvPr/>
          </p:nvSpPr>
          <p:spPr bwMode="auto">
            <a:xfrm flipH="1">
              <a:off x="2832100" y="6051550"/>
              <a:ext cx="2247900" cy="11684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r>
                <a:rPr lang="en-US" sz="1400" b="1" i="1" dirty="0" smtClean="0">
                  <a:latin typeface="Arial"/>
                  <a:ea typeface="Calibri"/>
                  <a:cs typeface="Times New Roman"/>
                </a:rPr>
                <a:t>Examples</a:t>
              </a:r>
            </a:p>
            <a:p>
              <a:pPr marL="171450" indent="-171450">
                <a:buFont typeface="Courier New"/>
                <a:buChar char="o"/>
              </a:pPr>
              <a:r>
                <a:rPr lang="en-US" sz="1200" dirty="0" smtClean="0">
                  <a:latin typeface="Arial"/>
                  <a:ea typeface="Calibri"/>
                  <a:cs typeface="Times New Roman"/>
                </a:rPr>
                <a:t>Financial statements</a:t>
              </a:r>
            </a:p>
            <a:p>
              <a:pPr marL="171450" indent="-171450">
                <a:buFont typeface="Courier New"/>
                <a:buChar char="o"/>
              </a:pPr>
              <a:r>
                <a:rPr lang="en-US" sz="1200" dirty="0" smtClean="0">
                  <a:latin typeface="Arial"/>
                  <a:ea typeface="Calibri"/>
                  <a:cs typeface="Times New Roman"/>
                </a:rPr>
                <a:t>Cost &amp; profit analyses</a:t>
              </a:r>
            </a:p>
            <a:p>
              <a:pPr marL="171450" indent="-171450">
                <a:buFont typeface="Courier New"/>
                <a:buChar char="o"/>
              </a:pPr>
              <a:r>
                <a:rPr lang="en-US" sz="1200" dirty="0" smtClean="0">
                  <a:latin typeface="Arial"/>
                  <a:ea typeface="Calibri"/>
                  <a:cs typeface="Times New Roman"/>
                </a:rPr>
                <a:t>Customer sat survey</a:t>
              </a:r>
            </a:p>
            <a:p>
              <a:pPr marL="171450" indent="-171450">
                <a:buFont typeface="Courier New"/>
                <a:buChar char="o"/>
              </a:pPr>
              <a:r>
                <a:rPr lang="en-US" sz="1200" dirty="0" smtClean="0">
                  <a:latin typeface="Arial"/>
                  <a:ea typeface="Calibri"/>
                  <a:cs typeface="Times New Roman"/>
                </a:rPr>
                <a:t>Employee sat survey </a:t>
              </a:r>
              <a:endParaRPr lang="en-US" sz="1200" dirty="0">
                <a:latin typeface="Arial"/>
                <a:ea typeface="Calibri"/>
                <a:cs typeface="Times New Roman"/>
              </a:endParaRPr>
            </a:p>
          </p:txBody>
        </p:sp>
      </p:grpSp>
    </p:spTree>
    <p:extLst>
      <p:ext uri="{BB962C8B-B14F-4D97-AF65-F5344CB8AC3E}">
        <p14:creationId xmlns:p14="http://schemas.microsoft.com/office/powerpoint/2010/main" val="90952683"/>
      </p:ext>
    </p:extLst>
  </p:cSld>
  <p:clrMapOvr>
    <a:masterClrMapping/>
  </p:clrMapOvr>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Customer Metrics </a:t>
            </a:r>
          </a:p>
        </p:txBody>
      </p:sp>
      <p:sp>
        <p:nvSpPr>
          <p:cNvPr id="6" name="TextBox 5"/>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Them Care with Metrics</a:t>
            </a:r>
            <a:endParaRPr lang="en-US" sz="1400" b="1" dirty="0">
              <a:latin typeface="+mj-lt"/>
            </a:endParaRPr>
          </a:p>
        </p:txBody>
      </p:sp>
      <p:grpSp>
        <p:nvGrpSpPr>
          <p:cNvPr id="7" name="Group 6"/>
          <p:cNvGrpSpPr/>
          <p:nvPr/>
        </p:nvGrpSpPr>
        <p:grpSpPr>
          <a:xfrm>
            <a:off x="2024219" y="1600200"/>
            <a:ext cx="5095561" cy="4136390"/>
            <a:chOff x="451485" y="3450590"/>
            <a:chExt cx="5095561" cy="4136390"/>
          </a:xfrm>
        </p:grpSpPr>
        <p:sp>
          <p:nvSpPr>
            <p:cNvPr id="8" name="Rectangle 7"/>
            <p:cNvSpPr>
              <a:spLocks noChangeArrowheads="1"/>
            </p:cNvSpPr>
            <p:nvPr/>
          </p:nvSpPr>
          <p:spPr bwMode="auto">
            <a:xfrm flipH="1">
              <a:off x="451486" y="3450590"/>
              <a:ext cx="2547779" cy="42545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algn="ctr"/>
              <a:r>
                <a:rPr lang="en-US" sz="1400" b="1" i="1" dirty="0" smtClean="0">
                  <a:latin typeface="Arial"/>
                  <a:ea typeface="Calibri"/>
                  <a:cs typeface="Times New Roman"/>
                </a:rPr>
                <a:t>What Customers Value</a:t>
              </a:r>
            </a:p>
          </p:txBody>
        </p:sp>
        <p:sp>
          <p:nvSpPr>
            <p:cNvPr id="9" name="Rectangle 8"/>
            <p:cNvSpPr>
              <a:spLocks noChangeArrowheads="1"/>
            </p:cNvSpPr>
            <p:nvPr/>
          </p:nvSpPr>
          <p:spPr bwMode="auto">
            <a:xfrm flipH="1">
              <a:off x="2999265" y="3450590"/>
              <a:ext cx="2547779" cy="42545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algn="ctr"/>
              <a:r>
                <a:rPr lang="en-US" sz="1400" b="1" i="1" dirty="0" smtClean="0">
                  <a:latin typeface="Arial"/>
                  <a:ea typeface="Calibri"/>
                  <a:cs typeface="Times New Roman"/>
                </a:rPr>
                <a:t>What to Measure</a:t>
              </a:r>
            </a:p>
          </p:txBody>
        </p:sp>
        <p:sp>
          <p:nvSpPr>
            <p:cNvPr id="10" name="Rectangle 9"/>
            <p:cNvSpPr>
              <a:spLocks noChangeArrowheads="1"/>
            </p:cNvSpPr>
            <p:nvPr/>
          </p:nvSpPr>
          <p:spPr bwMode="auto">
            <a:xfrm flipH="1">
              <a:off x="451486" y="3876040"/>
              <a:ext cx="2547779" cy="56388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Unique designs</a:t>
              </a:r>
              <a:endParaRPr lang="en-US" sz="1200" dirty="0">
                <a:latin typeface="Arial"/>
                <a:ea typeface="Calibri"/>
                <a:cs typeface="Times New Roman"/>
              </a:endParaRPr>
            </a:p>
          </p:txBody>
        </p:sp>
        <p:sp>
          <p:nvSpPr>
            <p:cNvPr id="12" name="Rectangle 11"/>
            <p:cNvSpPr>
              <a:spLocks noChangeArrowheads="1"/>
            </p:cNvSpPr>
            <p:nvPr/>
          </p:nvSpPr>
          <p:spPr bwMode="auto">
            <a:xfrm flipH="1">
              <a:off x="2999265" y="3876040"/>
              <a:ext cx="2547779" cy="56388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Changeover / available operating time at the plant</a:t>
              </a:r>
              <a:endParaRPr lang="en-US" sz="1200" dirty="0">
                <a:latin typeface="Arial"/>
                <a:ea typeface="Calibri"/>
                <a:cs typeface="Times New Roman"/>
              </a:endParaRPr>
            </a:p>
          </p:txBody>
        </p:sp>
        <p:sp>
          <p:nvSpPr>
            <p:cNvPr id="13" name="Rectangle 12"/>
            <p:cNvSpPr>
              <a:spLocks noChangeArrowheads="1"/>
            </p:cNvSpPr>
            <p:nvPr/>
          </p:nvSpPr>
          <p:spPr bwMode="auto">
            <a:xfrm flipH="1">
              <a:off x="451486" y="4439920"/>
              <a:ext cx="2547779" cy="56388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Time to market</a:t>
              </a:r>
              <a:endParaRPr lang="en-US" sz="1200" dirty="0">
                <a:latin typeface="Arial"/>
                <a:ea typeface="Calibri"/>
                <a:cs typeface="Times New Roman"/>
              </a:endParaRPr>
            </a:p>
          </p:txBody>
        </p:sp>
        <p:sp>
          <p:nvSpPr>
            <p:cNvPr id="14" name="Rectangle 13"/>
            <p:cNvSpPr>
              <a:spLocks noChangeArrowheads="1"/>
            </p:cNvSpPr>
            <p:nvPr/>
          </p:nvSpPr>
          <p:spPr bwMode="auto">
            <a:xfrm flipH="1">
              <a:off x="2999265" y="4439920"/>
              <a:ext cx="2547779" cy="56388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Concept to production cycle time</a:t>
              </a:r>
              <a:endParaRPr lang="en-US" sz="1200" dirty="0">
                <a:latin typeface="Arial"/>
                <a:ea typeface="Calibri"/>
                <a:cs typeface="Times New Roman"/>
              </a:endParaRPr>
            </a:p>
          </p:txBody>
        </p:sp>
        <p:sp>
          <p:nvSpPr>
            <p:cNvPr id="15" name="Rectangle 14"/>
            <p:cNvSpPr>
              <a:spLocks noChangeArrowheads="1"/>
            </p:cNvSpPr>
            <p:nvPr/>
          </p:nvSpPr>
          <p:spPr bwMode="auto">
            <a:xfrm flipH="1">
              <a:off x="451488" y="5006340"/>
              <a:ext cx="2547779" cy="7112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Ruggedness, appearance</a:t>
              </a:r>
              <a:endParaRPr lang="en-US" sz="1200" dirty="0">
                <a:latin typeface="Arial"/>
                <a:ea typeface="Calibri"/>
                <a:cs typeface="Times New Roman"/>
              </a:endParaRPr>
            </a:p>
          </p:txBody>
        </p:sp>
        <p:sp>
          <p:nvSpPr>
            <p:cNvPr id="16" name="Rectangle 15"/>
            <p:cNvSpPr>
              <a:spLocks noChangeArrowheads="1"/>
            </p:cNvSpPr>
            <p:nvPr/>
          </p:nvSpPr>
          <p:spPr bwMode="auto">
            <a:xfrm flipH="1">
              <a:off x="2999267" y="5006340"/>
              <a:ext cx="2547779" cy="7112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First time quality</a:t>
              </a:r>
            </a:p>
            <a:p>
              <a:pPr marL="171450" indent="-171450">
                <a:buFont typeface="Courier New"/>
                <a:buChar char="o"/>
              </a:pPr>
              <a:r>
                <a:rPr lang="en-US" sz="1200" dirty="0" smtClean="0">
                  <a:latin typeface="Arial"/>
                  <a:ea typeface="Calibri"/>
                  <a:cs typeface="Times New Roman"/>
                </a:rPr>
                <a:t>Life time quality</a:t>
              </a:r>
            </a:p>
            <a:p>
              <a:pPr marL="171450" indent="-171450">
                <a:buFont typeface="Courier New"/>
                <a:buChar char="o"/>
              </a:pPr>
              <a:r>
                <a:rPr lang="en-US" sz="1200" dirty="0" smtClean="0">
                  <a:latin typeface="Arial"/>
                  <a:ea typeface="Calibri"/>
                  <a:cs typeface="Times New Roman"/>
                </a:rPr>
                <a:t>PPM</a:t>
              </a:r>
              <a:endParaRPr lang="en-US" sz="1200" dirty="0">
                <a:latin typeface="Arial"/>
                <a:ea typeface="Calibri"/>
                <a:cs typeface="Times New Roman"/>
              </a:endParaRPr>
            </a:p>
          </p:txBody>
        </p:sp>
        <p:sp>
          <p:nvSpPr>
            <p:cNvPr id="17" name="Rectangle 16"/>
            <p:cNvSpPr>
              <a:spLocks noChangeArrowheads="1"/>
            </p:cNvSpPr>
            <p:nvPr/>
          </p:nvSpPr>
          <p:spPr bwMode="auto">
            <a:xfrm flipH="1">
              <a:off x="451485" y="5717540"/>
              <a:ext cx="2547779" cy="59436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Availability</a:t>
              </a:r>
              <a:endParaRPr lang="en-US" sz="1200" dirty="0">
                <a:latin typeface="Arial"/>
                <a:ea typeface="Calibri"/>
                <a:cs typeface="Times New Roman"/>
              </a:endParaRPr>
            </a:p>
          </p:txBody>
        </p:sp>
        <p:sp>
          <p:nvSpPr>
            <p:cNvPr id="19" name="Rectangle 18"/>
            <p:cNvSpPr>
              <a:spLocks noChangeArrowheads="1"/>
            </p:cNvSpPr>
            <p:nvPr/>
          </p:nvSpPr>
          <p:spPr bwMode="auto">
            <a:xfrm flipH="1">
              <a:off x="2999264" y="5717540"/>
              <a:ext cx="2547779" cy="59436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Order to promise time</a:t>
              </a:r>
            </a:p>
            <a:p>
              <a:pPr marL="171450" indent="-171450">
                <a:buFont typeface="Courier New"/>
                <a:buChar char="o"/>
              </a:pPr>
              <a:r>
                <a:rPr lang="en-US" sz="1200" dirty="0" smtClean="0">
                  <a:latin typeface="Arial"/>
                  <a:ea typeface="Calibri"/>
                  <a:cs typeface="Times New Roman"/>
                </a:rPr>
                <a:t>On time delivery</a:t>
              </a:r>
              <a:endParaRPr lang="en-US" sz="1200" dirty="0">
                <a:latin typeface="Arial"/>
                <a:ea typeface="Calibri"/>
                <a:cs typeface="Times New Roman"/>
              </a:endParaRPr>
            </a:p>
          </p:txBody>
        </p:sp>
        <p:sp>
          <p:nvSpPr>
            <p:cNvPr id="20" name="Rectangle 19"/>
            <p:cNvSpPr>
              <a:spLocks noChangeArrowheads="1"/>
            </p:cNvSpPr>
            <p:nvPr/>
          </p:nvSpPr>
          <p:spPr bwMode="auto">
            <a:xfrm flipH="1">
              <a:off x="451488" y="6311900"/>
              <a:ext cx="2547779" cy="7112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Price</a:t>
              </a:r>
              <a:endParaRPr lang="en-US" sz="1200" dirty="0">
                <a:latin typeface="Arial"/>
                <a:ea typeface="Calibri"/>
                <a:cs typeface="Times New Roman"/>
              </a:endParaRPr>
            </a:p>
          </p:txBody>
        </p:sp>
        <p:sp>
          <p:nvSpPr>
            <p:cNvPr id="21" name="Rectangle 20"/>
            <p:cNvSpPr>
              <a:spLocks noChangeArrowheads="1"/>
            </p:cNvSpPr>
            <p:nvPr/>
          </p:nvSpPr>
          <p:spPr bwMode="auto">
            <a:xfrm flipH="1">
              <a:off x="2999267" y="6311900"/>
              <a:ext cx="2547779" cy="7112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r>
                <a:rPr lang="en-US" sz="1200" dirty="0" smtClean="0">
                  <a:latin typeface="Arial"/>
                  <a:ea typeface="Calibri"/>
                  <a:cs typeface="Times New Roman"/>
                </a:rPr>
                <a:t>Index to competition</a:t>
              </a:r>
            </a:p>
            <a:p>
              <a:pPr marL="171450" indent="-171450">
                <a:buFont typeface="Courier New"/>
                <a:buChar char="o"/>
              </a:pPr>
              <a:r>
                <a:rPr lang="en-US" sz="1200" dirty="0" smtClean="0">
                  <a:latin typeface="Arial"/>
                  <a:ea typeface="Calibri"/>
                  <a:cs typeface="Times New Roman"/>
                </a:rPr>
                <a:t>At the dealer</a:t>
              </a:r>
            </a:p>
            <a:p>
              <a:pPr marL="171450" indent="-171450">
                <a:buFont typeface="Courier New"/>
                <a:buChar char="o"/>
              </a:pPr>
              <a:r>
                <a:rPr lang="en-US" sz="1200" dirty="0" smtClean="0">
                  <a:latin typeface="Arial"/>
                  <a:ea typeface="Calibri"/>
                  <a:cs typeface="Times New Roman"/>
                </a:rPr>
                <a:t>To the trade</a:t>
              </a:r>
              <a:endParaRPr lang="en-US" sz="1200" dirty="0">
                <a:latin typeface="Arial"/>
                <a:ea typeface="Calibri"/>
                <a:cs typeface="Times New Roman"/>
              </a:endParaRPr>
            </a:p>
          </p:txBody>
        </p:sp>
        <p:sp>
          <p:nvSpPr>
            <p:cNvPr id="22" name="Rectangle 21"/>
            <p:cNvSpPr>
              <a:spLocks noChangeArrowheads="1"/>
            </p:cNvSpPr>
            <p:nvPr/>
          </p:nvSpPr>
          <p:spPr bwMode="auto">
            <a:xfrm flipH="1">
              <a:off x="451488" y="7023100"/>
              <a:ext cx="2547779" cy="56388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Attention and customer service</a:t>
              </a:r>
              <a:endParaRPr lang="en-US" sz="1200" dirty="0">
                <a:latin typeface="Arial"/>
                <a:ea typeface="Calibri"/>
                <a:cs typeface="Times New Roman"/>
              </a:endParaRPr>
            </a:p>
          </p:txBody>
        </p:sp>
        <p:sp>
          <p:nvSpPr>
            <p:cNvPr id="23" name="Rectangle 22"/>
            <p:cNvSpPr>
              <a:spLocks noChangeArrowheads="1"/>
            </p:cNvSpPr>
            <p:nvPr/>
          </p:nvSpPr>
          <p:spPr bwMode="auto">
            <a:xfrm flipH="1">
              <a:off x="2999267" y="7023100"/>
              <a:ext cx="2547779" cy="56388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Customer satisfaction</a:t>
              </a:r>
              <a:endParaRPr lang="en-US" sz="1200" dirty="0">
                <a:latin typeface="Arial"/>
                <a:ea typeface="Calibri"/>
                <a:cs typeface="Times New Roman"/>
              </a:endParaRPr>
            </a:p>
          </p:txBody>
        </p:sp>
      </p:grpSp>
    </p:spTree>
    <p:extLst>
      <p:ext uri="{BB962C8B-B14F-4D97-AF65-F5344CB8AC3E}">
        <p14:creationId xmlns:p14="http://schemas.microsoft.com/office/powerpoint/2010/main" val="2186303240"/>
      </p:ext>
    </p:extLst>
  </p:cSld>
  <p:clrMapOvr>
    <a:masterClrMapping/>
  </p:clrMapOvr>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Financial Metrics </a:t>
            </a:r>
          </a:p>
        </p:txBody>
      </p:sp>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Them Care with Metrics</a:t>
            </a:r>
            <a:endParaRPr lang="en-US" sz="1400" b="1" dirty="0">
              <a:latin typeface="+mj-lt"/>
            </a:endParaRPr>
          </a:p>
        </p:txBody>
      </p:sp>
      <p:grpSp>
        <p:nvGrpSpPr>
          <p:cNvPr id="7" name="Group 6"/>
          <p:cNvGrpSpPr/>
          <p:nvPr/>
        </p:nvGrpSpPr>
        <p:grpSpPr>
          <a:xfrm>
            <a:off x="2024219" y="2133600"/>
            <a:ext cx="5095561" cy="2861310"/>
            <a:chOff x="451485" y="3450590"/>
            <a:chExt cx="5095561" cy="2861310"/>
          </a:xfrm>
        </p:grpSpPr>
        <p:sp>
          <p:nvSpPr>
            <p:cNvPr id="8" name="Rectangle 7"/>
            <p:cNvSpPr>
              <a:spLocks noChangeArrowheads="1"/>
            </p:cNvSpPr>
            <p:nvPr/>
          </p:nvSpPr>
          <p:spPr bwMode="auto">
            <a:xfrm flipH="1">
              <a:off x="451486" y="3450590"/>
              <a:ext cx="2547779" cy="42545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algn="ctr"/>
              <a:r>
                <a:rPr lang="en-US" sz="1400" b="1" i="1" dirty="0" smtClean="0">
                  <a:latin typeface="Arial"/>
                  <a:ea typeface="Calibri"/>
                  <a:cs typeface="Times New Roman"/>
                </a:rPr>
                <a:t>What Stockholders Value</a:t>
              </a:r>
            </a:p>
          </p:txBody>
        </p:sp>
        <p:sp>
          <p:nvSpPr>
            <p:cNvPr id="9" name="Rectangle 8"/>
            <p:cNvSpPr>
              <a:spLocks noChangeArrowheads="1"/>
            </p:cNvSpPr>
            <p:nvPr/>
          </p:nvSpPr>
          <p:spPr bwMode="auto">
            <a:xfrm flipH="1">
              <a:off x="2999265" y="3450590"/>
              <a:ext cx="2547779" cy="42545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algn="ctr"/>
              <a:r>
                <a:rPr lang="en-US" sz="1400" b="1" i="1" dirty="0" smtClean="0">
                  <a:latin typeface="Arial"/>
                  <a:ea typeface="Calibri"/>
                  <a:cs typeface="Times New Roman"/>
                </a:rPr>
                <a:t>What to Measure</a:t>
              </a:r>
            </a:p>
          </p:txBody>
        </p:sp>
        <p:sp>
          <p:nvSpPr>
            <p:cNvPr id="10" name="Rectangle 9"/>
            <p:cNvSpPr>
              <a:spLocks noChangeArrowheads="1"/>
            </p:cNvSpPr>
            <p:nvPr/>
          </p:nvSpPr>
          <p:spPr bwMode="auto">
            <a:xfrm flipH="1">
              <a:off x="451486" y="3876040"/>
              <a:ext cx="2547779" cy="56388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Return on assets</a:t>
              </a:r>
              <a:endParaRPr lang="en-US" sz="1200" dirty="0">
                <a:latin typeface="Arial"/>
                <a:ea typeface="Calibri"/>
                <a:cs typeface="Times New Roman"/>
              </a:endParaRPr>
            </a:p>
          </p:txBody>
        </p:sp>
        <p:sp>
          <p:nvSpPr>
            <p:cNvPr id="12" name="Rectangle 11"/>
            <p:cNvSpPr>
              <a:spLocks noChangeArrowheads="1"/>
            </p:cNvSpPr>
            <p:nvPr/>
          </p:nvSpPr>
          <p:spPr bwMode="auto">
            <a:xfrm flipH="1">
              <a:off x="2999265" y="3876040"/>
              <a:ext cx="2547779" cy="56388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Profit after tax / assigned assets</a:t>
              </a:r>
              <a:endParaRPr lang="en-US" sz="1200" dirty="0">
                <a:latin typeface="Arial"/>
                <a:ea typeface="Calibri"/>
                <a:cs typeface="Times New Roman"/>
              </a:endParaRPr>
            </a:p>
          </p:txBody>
        </p:sp>
        <p:sp>
          <p:nvSpPr>
            <p:cNvPr id="13" name="Rectangle 12"/>
            <p:cNvSpPr>
              <a:spLocks noChangeArrowheads="1"/>
            </p:cNvSpPr>
            <p:nvPr/>
          </p:nvSpPr>
          <p:spPr bwMode="auto">
            <a:xfrm flipH="1">
              <a:off x="451486" y="4439920"/>
              <a:ext cx="2547779" cy="56388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Product management</a:t>
              </a:r>
              <a:endParaRPr lang="en-US" sz="1200" dirty="0">
                <a:latin typeface="Arial"/>
                <a:ea typeface="Calibri"/>
                <a:cs typeface="Times New Roman"/>
              </a:endParaRPr>
            </a:p>
          </p:txBody>
        </p:sp>
        <p:sp>
          <p:nvSpPr>
            <p:cNvPr id="14" name="Rectangle 13"/>
            <p:cNvSpPr>
              <a:spLocks noChangeArrowheads="1"/>
            </p:cNvSpPr>
            <p:nvPr/>
          </p:nvSpPr>
          <p:spPr bwMode="auto">
            <a:xfrm flipH="1">
              <a:off x="2999265" y="4439920"/>
              <a:ext cx="2547779" cy="56388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Profitability by product or by product line</a:t>
              </a:r>
              <a:endParaRPr lang="en-US" sz="1200" dirty="0">
                <a:latin typeface="Arial"/>
                <a:ea typeface="Calibri"/>
                <a:cs typeface="Times New Roman"/>
              </a:endParaRPr>
            </a:p>
          </p:txBody>
        </p:sp>
        <p:sp>
          <p:nvSpPr>
            <p:cNvPr id="15" name="Rectangle 14"/>
            <p:cNvSpPr>
              <a:spLocks noChangeArrowheads="1"/>
            </p:cNvSpPr>
            <p:nvPr/>
          </p:nvSpPr>
          <p:spPr bwMode="auto">
            <a:xfrm flipH="1">
              <a:off x="451488" y="5006340"/>
              <a:ext cx="2547779" cy="7112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Utilization of resources</a:t>
              </a:r>
              <a:endParaRPr lang="en-US" sz="1200" dirty="0">
                <a:latin typeface="Arial"/>
                <a:ea typeface="Calibri"/>
                <a:cs typeface="Times New Roman"/>
              </a:endParaRPr>
            </a:p>
          </p:txBody>
        </p:sp>
        <p:sp>
          <p:nvSpPr>
            <p:cNvPr id="16" name="Rectangle 15"/>
            <p:cNvSpPr>
              <a:spLocks noChangeArrowheads="1"/>
            </p:cNvSpPr>
            <p:nvPr/>
          </p:nvSpPr>
          <p:spPr bwMode="auto">
            <a:xfrm flipH="1">
              <a:off x="2999267" y="5006340"/>
              <a:ext cx="2547779" cy="7112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Profit per employee</a:t>
              </a:r>
              <a:endParaRPr lang="en-US" sz="1200" dirty="0">
                <a:latin typeface="Arial"/>
                <a:ea typeface="Calibri"/>
                <a:cs typeface="Times New Roman"/>
              </a:endParaRPr>
            </a:p>
          </p:txBody>
        </p:sp>
        <p:sp>
          <p:nvSpPr>
            <p:cNvPr id="17" name="Rectangle 16"/>
            <p:cNvSpPr>
              <a:spLocks noChangeArrowheads="1"/>
            </p:cNvSpPr>
            <p:nvPr/>
          </p:nvSpPr>
          <p:spPr bwMode="auto">
            <a:xfrm flipH="1">
              <a:off x="451485" y="5717540"/>
              <a:ext cx="2547779" cy="59436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Investment management</a:t>
              </a:r>
              <a:endParaRPr lang="en-US" sz="1200" dirty="0">
                <a:latin typeface="Arial"/>
                <a:ea typeface="Calibri"/>
                <a:cs typeface="Times New Roman"/>
              </a:endParaRPr>
            </a:p>
          </p:txBody>
        </p:sp>
        <p:sp>
          <p:nvSpPr>
            <p:cNvPr id="19" name="Rectangle 18"/>
            <p:cNvSpPr>
              <a:spLocks noChangeArrowheads="1"/>
            </p:cNvSpPr>
            <p:nvPr/>
          </p:nvSpPr>
          <p:spPr bwMode="auto">
            <a:xfrm flipH="1">
              <a:off x="2999264" y="5717540"/>
              <a:ext cx="2547779" cy="59436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Business cases results tracking</a:t>
              </a:r>
              <a:endParaRPr lang="en-US" sz="1200" dirty="0">
                <a:latin typeface="Arial"/>
                <a:ea typeface="Calibri"/>
                <a:cs typeface="Times New Roman"/>
              </a:endParaRPr>
            </a:p>
          </p:txBody>
        </p:sp>
      </p:grpSp>
    </p:spTree>
    <p:extLst>
      <p:ext uri="{BB962C8B-B14F-4D97-AF65-F5344CB8AC3E}">
        <p14:creationId xmlns:p14="http://schemas.microsoft.com/office/powerpoint/2010/main" val="3507230479"/>
      </p:ext>
    </p:extLst>
  </p:cSld>
  <p:clrMapOvr>
    <a:masterClrMapping/>
  </p:clrMapOvr>
  <p:timing>
    <p:tnLst>
      <p:par>
        <p:cTn xmlns:p14="http://schemas.microsoft.com/office/powerpoint/2010/mai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Employee Metrics </a:t>
            </a:r>
          </a:p>
        </p:txBody>
      </p:sp>
      <p:sp>
        <p:nvSpPr>
          <p:cNvPr id="6" name="TextBox 5"/>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Them Care with Metrics</a:t>
            </a:r>
            <a:endParaRPr lang="en-US" sz="1400" b="1" dirty="0">
              <a:latin typeface="+mj-lt"/>
            </a:endParaRPr>
          </a:p>
        </p:txBody>
      </p:sp>
      <p:grpSp>
        <p:nvGrpSpPr>
          <p:cNvPr id="7" name="Group 6"/>
          <p:cNvGrpSpPr/>
          <p:nvPr/>
        </p:nvGrpSpPr>
        <p:grpSpPr>
          <a:xfrm>
            <a:off x="2024220" y="2514600"/>
            <a:ext cx="5095559" cy="2039620"/>
            <a:chOff x="451485" y="3450590"/>
            <a:chExt cx="5095559" cy="2114550"/>
          </a:xfrm>
        </p:grpSpPr>
        <p:sp>
          <p:nvSpPr>
            <p:cNvPr id="8" name="Rectangle 7"/>
            <p:cNvSpPr>
              <a:spLocks noChangeArrowheads="1"/>
            </p:cNvSpPr>
            <p:nvPr/>
          </p:nvSpPr>
          <p:spPr bwMode="auto">
            <a:xfrm flipH="1">
              <a:off x="451486" y="3450590"/>
              <a:ext cx="2547779" cy="42545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algn="ctr"/>
              <a:r>
                <a:rPr lang="en-US" sz="1400" b="1" i="1" dirty="0" smtClean="0">
                  <a:latin typeface="Arial"/>
                  <a:ea typeface="Calibri"/>
                  <a:cs typeface="Times New Roman"/>
                </a:rPr>
                <a:t>What Employees Value</a:t>
              </a:r>
            </a:p>
          </p:txBody>
        </p:sp>
        <p:sp>
          <p:nvSpPr>
            <p:cNvPr id="9" name="Rectangle 8"/>
            <p:cNvSpPr>
              <a:spLocks noChangeArrowheads="1"/>
            </p:cNvSpPr>
            <p:nvPr/>
          </p:nvSpPr>
          <p:spPr bwMode="auto">
            <a:xfrm flipH="1">
              <a:off x="2999265" y="3450590"/>
              <a:ext cx="2547779" cy="42545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algn="ctr"/>
              <a:r>
                <a:rPr lang="en-US" sz="1400" b="1" i="1" dirty="0" smtClean="0">
                  <a:latin typeface="Arial"/>
                  <a:ea typeface="Calibri"/>
                  <a:cs typeface="Times New Roman"/>
                </a:rPr>
                <a:t>What to Measure</a:t>
              </a:r>
            </a:p>
          </p:txBody>
        </p:sp>
        <p:sp>
          <p:nvSpPr>
            <p:cNvPr id="10" name="Rectangle 9"/>
            <p:cNvSpPr>
              <a:spLocks noChangeArrowheads="1"/>
            </p:cNvSpPr>
            <p:nvPr/>
          </p:nvSpPr>
          <p:spPr bwMode="auto">
            <a:xfrm flipH="1">
              <a:off x="451485" y="3876040"/>
              <a:ext cx="2547779" cy="16891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Fair wages &amp; salaries</a:t>
              </a:r>
            </a:p>
            <a:p>
              <a:pPr marL="177800" indent="-177800">
                <a:buFont typeface="Courier New"/>
                <a:buChar char="o"/>
              </a:pPr>
              <a:r>
                <a:rPr lang="en-US" sz="1200" dirty="0" smtClean="0">
                  <a:latin typeface="Arial"/>
                  <a:ea typeface="Calibri"/>
                  <a:cs typeface="Times New Roman"/>
                </a:rPr>
                <a:t>Interesting work</a:t>
              </a:r>
            </a:p>
            <a:p>
              <a:pPr marL="177800" indent="-177800">
                <a:buFont typeface="Courier New"/>
                <a:buChar char="o"/>
              </a:pPr>
              <a:r>
                <a:rPr lang="en-US" sz="1200" dirty="0" smtClean="0">
                  <a:latin typeface="Arial"/>
                  <a:ea typeface="Calibri"/>
                  <a:cs typeface="Times New Roman"/>
                </a:rPr>
                <a:t>Advancement opportunity</a:t>
              </a:r>
            </a:p>
            <a:p>
              <a:pPr marL="177800" indent="-177800">
                <a:buFont typeface="Courier New"/>
                <a:buChar char="o"/>
              </a:pPr>
              <a:r>
                <a:rPr lang="en-US" sz="1200" dirty="0" smtClean="0">
                  <a:latin typeface="Arial"/>
                  <a:ea typeface="Calibri"/>
                  <a:cs typeface="Times New Roman"/>
                </a:rPr>
                <a:t>Pleasant working conditions</a:t>
              </a:r>
              <a:endParaRPr lang="en-US" sz="1200" dirty="0">
                <a:latin typeface="Arial"/>
                <a:ea typeface="Calibri"/>
                <a:cs typeface="Times New Roman"/>
              </a:endParaRPr>
            </a:p>
          </p:txBody>
        </p:sp>
        <p:sp>
          <p:nvSpPr>
            <p:cNvPr id="12" name="Rectangle 11"/>
            <p:cNvSpPr>
              <a:spLocks noChangeArrowheads="1"/>
            </p:cNvSpPr>
            <p:nvPr/>
          </p:nvSpPr>
          <p:spPr bwMode="auto">
            <a:xfrm flipH="1">
              <a:off x="2999263" y="3876040"/>
              <a:ext cx="2547779" cy="168910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Employee satisfaction</a:t>
              </a:r>
            </a:p>
            <a:p>
              <a:pPr marL="171450" indent="-171450">
                <a:buFont typeface="Courier New"/>
                <a:buChar char="o"/>
              </a:pPr>
              <a:r>
                <a:rPr lang="en-US" sz="1200" dirty="0" smtClean="0">
                  <a:latin typeface="Arial"/>
                  <a:ea typeface="Calibri"/>
                  <a:cs typeface="Times New Roman"/>
                </a:rPr>
                <a:t>Retention</a:t>
              </a:r>
            </a:p>
            <a:p>
              <a:pPr marL="171450" indent="-171450">
                <a:buFont typeface="Courier New"/>
                <a:buChar char="o"/>
              </a:pPr>
              <a:r>
                <a:rPr lang="en-US" sz="1200" dirty="0" smtClean="0">
                  <a:latin typeface="Arial"/>
                  <a:ea typeface="Calibri"/>
                  <a:cs typeface="Times New Roman"/>
                </a:rPr>
                <a:t>Wage / salary structure versus the industry</a:t>
              </a:r>
            </a:p>
            <a:p>
              <a:pPr marL="171450" indent="-171450">
                <a:buFont typeface="Courier New"/>
                <a:buChar char="o"/>
              </a:pPr>
              <a:r>
                <a:rPr lang="en-US" sz="1200" dirty="0" smtClean="0">
                  <a:latin typeface="Arial"/>
                  <a:ea typeface="Calibri"/>
                  <a:cs typeface="Times New Roman"/>
                </a:rPr>
                <a:t>Training investments</a:t>
              </a:r>
            </a:p>
            <a:p>
              <a:pPr marL="171450" indent="-171450">
                <a:buFont typeface="Courier New"/>
                <a:buChar char="o"/>
              </a:pPr>
              <a:r>
                <a:rPr lang="en-US" sz="1200" dirty="0" smtClean="0">
                  <a:latin typeface="Arial"/>
                  <a:ea typeface="Calibri"/>
                  <a:cs typeface="Times New Roman"/>
                </a:rPr>
                <a:t>Skills (survey)</a:t>
              </a:r>
            </a:p>
            <a:p>
              <a:pPr marL="171450" indent="-171450">
                <a:buFont typeface="Courier New"/>
                <a:buChar char="o"/>
              </a:pPr>
              <a:r>
                <a:rPr lang="en-US" sz="1200" dirty="0" smtClean="0">
                  <a:latin typeface="Arial"/>
                  <a:ea typeface="Calibri"/>
                  <a:cs typeface="Times New Roman"/>
                </a:rPr>
                <a:t>Union grievances / actions</a:t>
              </a:r>
              <a:endParaRPr lang="en-US" sz="1200" dirty="0">
                <a:latin typeface="Arial"/>
                <a:ea typeface="Calibri"/>
                <a:cs typeface="Times New Roman"/>
              </a:endParaRPr>
            </a:p>
          </p:txBody>
        </p:sp>
      </p:grpSp>
    </p:spTree>
    <p:extLst>
      <p:ext uri="{BB962C8B-B14F-4D97-AF65-F5344CB8AC3E}">
        <p14:creationId xmlns:p14="http://schemas.microsoft.com/office/powerpoint/2010/main" val="1417182050"/>
      </p:ext>
    </p:extLst>
  </p:cSld>
  <p:clrMapOvr>
    <a:masterClrMapping/>
  </p:clrMapOvr>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Production Metrics </a:t>
            </a:r>
            <a:endParaRPr lang="en-US" dirty="0"/>
          </a:p>
        </p:txBody>
      </p:sp>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Them Care with Metrics</a:t>
            </a:r>
            <a:endParaRPr lang="en-US" sz="1400" b="1" dirty="0">
              <a:latin typeface="+mj-lt"/>
            </a:endParaRPr>
          </a:p>
        </p:txBody>
      </p:sp>
      <p:grpSp>
        <p:nvGrpSpPr>
          <p:cNvPr id="7" name="Group 6"/>
          <p:cNvGrpSpPr/>
          <p:nvPr/>
        </p:nvGrpSpPr>
        <p:grpSpPr>
          <a:xfrm>
            <a:off x="2024219" y="1600200"/>
            <a:ext cx="5095561" cy="4178299"/>
            <a:chOff x="1015679" y="691515"/>
            <a:chExt cx="5095561" cy="4178299"/>
          </a:xfrm>
        </p:grpSpPr>
        <p:sp>
          <p:nvSpPr>
            <p:cNvPr id="8" name="Rectangle 7"/>
            <p:cNvSpPr>
              <a:spLocks noChangeArrowheads="1"/>
            </p:cNvSpPr>
            <p:nvPr/>
          </p:nvSpPr>
          <p:spPr bwMode="auto">
            <a:xfrm flipH="1">
              <a:off x="1015680" y="691515"/>
              <a:ext cx="2547779" cy="42545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algn="ctr"/>
              <a:r>
                <a:rPr lang="en-US" sz="1400" b="1" i="1" dirty="0" smtClean="0">
                  <a:latin typeface="Arial"/>
                  <a:ea typeface="Calibri"/>
                  <a:cs typeface="Times New Roman"/>
                </a:rPr>
                <a:t>What the Process Needs</a:t>
              </a:r>
            </a:p>
          </p:txBody>
        </p:sp>
        <p:sp>
          <p:nvSpPr>
            <p:cNvPr id="9" name="Rectangle 8"/>
            <p:cNvSpPr>
              <a:spLocks noChangeArrowheads="1"/>
            </p:cNvSpPr>
            <p:nvPr/>
          </p:nvSpPr>
          <p:spPr bwMode="auto">
            <a:xfrm flipH="1">
              <a:off x="3563459" y="691515"/>
              <a:ext cx="2547779" cy="425450"/>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algn="ctr"/>
              <a:r>
                <a:rPr lang="en-US" sz="1400" b="1" i="1" dirty="0" smtClean="0">
                  <a:latin typeface="Arial"/>
                  <a:ea typeface="Calibri"/>
                  <a:cs typeface="Times New Roman"/>
                </a:rPr>
                <a:t>What to Measure</a:t>
              </a:r>
            </a:p>
          </p:txBody>
        </p:sp>
        <p:sp>
          <p:nvSpPr>
            <p:cNvPr id="10" name="Rectangle 9"/>
            <p:cNvSpPr>
              <a:spLocks noChangeArrowheads="1"/>
            </p:cNvSpPr>
            <p:nvPr/>
          </p:nvSpPr>
          <p:spPr bwMode="auto">
            <a:xfrm flipH="1">
              <a:off x="1015679" y="1116964"/>
              <a:ext cx="2547779" cy="1308735"/>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Production effectiveness</a:t>
              </a:r>
              <a:endParaRPr lang="en-US" sz="1200" dirty="0">
                <a:latin typeface="Arial"/>
                <a:ea typeface="Calibri"/>
                <a:cs typeface="Times New Roman"/>
              </a:endParaRPr>
            </a:p>
          </p:txBody>
        </p:sp>
        <p:sp>
          <p:nvSpPr>
            <p:cNvPr id="12" name="Rectangle 11"/>
            <p:cNvSpPr>
              <a:spLocks noChangeArrowheads="1"/>
            </p:cNvSpPr>
            <p:nvPr/>
          </p:nvSpPr>
          <p:spPr bwMode="auto">
            <a:xfrm flipH="1">
              <a:off x="3563458" y="1116964"/>
              <a:ext cx="2547779" cy="1308735"/>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Throughput</a:t>
              </a:r>
            </a:p>
            <a:p>
              <a:pPr marL="171450" indent="-171450">
                <a:buFont typeface="Courier New"/>
                <a:buChar char="o"/>
              </a:pPr>
              <a:r>
                <a:rPr lang="en-US" sz="1200" dirty="0" smtClean="0">
                  <a:latin typeface="Arial"/>
                  <a:ea typeface="Calibri"/>
                  <a:cs typeface="Times New Roman"/>
                </a:rPr>
                <a:t>Cycle time / production and total</a:t>
              </a:r>
            </a:p>
            <a:p>
              <a:pPr marL="171450" indent="-171450">
                <a:buFont typeface="Courier New"/>
                <a:buChar char="o"/>
              </a:pPr>
              <a:r>
                <a:rPr lang="en-US" sz="1200" dirty="0" smtClean="0">
                  <a:latin typeface="Arial"/>
                  <a:ea typeface="Calibri"/>
                  <a:cs typeface="Times New Roman"/>
                </a:rPr>
                <a:t>First pass yield</a:t>
              </a:r>
            </a:p>
            <a:p>
              <a:pPr marL="171450" indent="-171450">
                <a:buFont typeface="Courier New"/>
                <a:buChar char="o"/>
              </a:pPr>
              <a:r>
                <a:rPr lang="en-US" sz="1200" dirty="0" smtClean="0">
                  <a:latin typeface="Arial"/>
                  <a:ea typeface="Calibri"/>
                  <a:cs typeface="Times New Roman"/>
                </a:rPr>
                <a:t>Error rate</a:t>
              </a:r>
            </a:p>
            <a:p>
              <a:pPr marL="171450" indent="-171450">
                <a:buFont typeface="Courier New"/>
                <a:buChar char="o"/>
              </a:pPr>
              <a:r>
                <a:rPr lang="en-US" sz="1200" dirty="0" smtClean="0">
                  <a:latin typeface="Arial"/>
                  <a:ea typeface="Calibri"/>
                  <a:cs typeface="Times New Roman"/>
                </a:rPr>
                <a:t>Cost of quality</a:t>
              </a:r>
              <a:endParaRPr lang="en-US" sz="1200" dirty="0">
                <a:latin typeface="Arial"/>
                <a:ea typeface="Calibri"/>
                <a:cs typeface="Times New Roman"/>
              </a:endParaRPr>
            </a:p>
          </p:txBody>
        </p:sp>
        <p:sp>
          <p:nvSpPr>
            <p:cNvPr id="13" name="Rectangle 12"/>
            <p:cNvSpPr>
              <a:spLocks noChangeArrowheads="1"/>
            </p:cNvSpPr>
            <p:nvPr/>
          </p:nvSpPr>
          <p:spPr bwMode="auto">
            <a:xfrm flipH="1">
              <a:off x="1015682" y="2425699"/>
              <a:ext cx="2547779" cy="821056"/>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Production efficiency (Minimum wasted time or resources)</a:t>
              </a:r>
              <a:endParaRPr lang="en-US" sz="1200" dirty="0">
                <a:latin typeface="Arial"/>
                <a:ea typeface="Calibri"/>
                <a:cs typeface="Times New Roman"/>
              </a:endParaRPr>
            </a:p>
          </p:txBody>
        </p:sp>
        <p:sp>
          <p:nvSpPr>
            <p:cNvPr id="14" name="Rectangle 13"/>
            <p:cNvSpPr>
              <a:spLocks noChangeArrowheads="1"/>
            </p:cNvSpPr>
            <p:nvPr/>
          </p:nvSpPr>
          <p:spPr bwMode="auto">
            <a:xfrm flipH="1">
              <a:off x="3563461" y="2425699"/>
              <a:ext cx="2547779" cy="821056"/>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Overtime</a:t>
              </a:r>
            </a:p>
            <a:p>
              <a:pPr marL="171450" indent="-171450">
                <a:buFont typeface="Courier New"/>
                <a:buChar char="o"/>
              </a:pPr>
              <a:r>
                <a:rPr lang="en-US" sz="1200" dirty="0" smtClean="0">
                  <a:latin typeface="Arial"/>
                  <a:ea typeface="Calibri"/>
                  <a:cs typeface="Times New Roman"/>
                </a:rPr>
                <a:t>Machine utilization</a:t>
              </a:r>
            </a:p>
            <a:p>
              <a:pPr marL="171450" indent="-171450">
                <a:buFont typeface="Courier New"/>
                <a:buChar char="o"/>
              </a:pPr>
              <a:r>
                <a:rPr lang="en-US" sz="1200" dirty="0" smtClean="0">
                  <a:latin typeface="Arial"/>
                  <a:ea typeface="Calibri"/>
                  <a:cs typeface="Times New Roman"/>
                </a:rPr>
                <a:t>Changeover time</a:t>
              </a:r>
              <a:endParaRPr lang="en-US" sz="1200" dirty="0">
                <a:latin typeface="Arial"/>
                <a:ea typeface="Calibri"/>
                <a:cs typeface="Times New Roman"/>
              </a:endParaRPr>
            </a:p>
          </p:txBody>
        </p:sp>
        <p:sp>
          <p:nvSpPr>
            <p:cNvPr id="15" name="Rectangle 14"/>
            <p:cNvSpPr>
              <a:spLocks noChangeArrowheads="1"/>
            </p:cNvSpPr>
            <p:nvPr/>
          </p:nvSpPr>
          <p:spPr bwMode="auto">
            <a:xfrm flipH="1">
              <a:off x="1015682" y="3246755"/>
              <a:ext cx="2547779" cy="800735"/>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Schedule integrity</a:t>
              </a:r>
              <a:endParaRPr lang="en-US" sz="1200" dirty="0">
                <a:latin typeface="Arial"/>
                <a:ea typeface="Calibri"/>
                <a:cs typeface="Times New Roman"/>
              </a:endParaRPr>
            </a:p>
          </p:txBody>
        </p:sp>
        <p:sp>
          <p:nvSpPr>
            <p:cNvPr id="16" name="Rectangle 15"/>
            <p:cNvSpPr>
              <a:spLocks noChangeArrowheads="1"/>
            </p:cNvSpPr>
            <p:nvPr/>
          </p:nvSpPr>
          <p:spPr bwMode="auto">
            <a:xfrm flipH="1">
              <a:off x="3563461" y="3246755"/>
              <a:ext cx="2547779" cy="800735"/>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Daily schedule attainment</a:t>
              </a:r>
            </a:p>
            <a:p>
              <a:pPr marL="171450" indent="-171450">
                <a:buFont typeface="Courier New"/>
                <a:buChar char="o"/>
              </a:pPr>
              <a:r>
                <a:rPr lang="en-US" sz="1200" dirty="0" smtClean="0">
                  <a:latin typeface="Arial"/>
                  <a:ea typeface="Calibri"/>
                  <a:cs typeface="Times New Roman"/>
                </a:rPr>
                <a:t>Unscheduled downtime Pareto analysis</a:t>
              </a:r>
              <a:endParaRPr lang="en-US" sz="1200" dirty="0">
                <a:latin typeface="Arial"/>
                <a:ea typeface="Calibri"/>
                <a:cs typeface="Times New Roman"/>
              </a:endParaRPr>
            </a:p>
          </p:txBody>
        </p:sp>
        <p:sp>
          <p:nvSpPr>
            <p:cNvPr id="17" name="Rectangle 16"/>
            <p:cNvSpPr>
              <a:spLocks noChangeArrowheads="1"/>
            </p:cNvSpPr>
            <p:nvPr/>
          </p:nvSpPr>
          <p:spPr bwMode="auto">
            <a:xfrm flipH="1">
              <a:off x="1015681" y="4047490"/>
              <a:ext cx="2547779" cy="822324"/>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7800" indent="-177800">
                <a:buFont typeface="Courier New"/>
                <a:buChar char="o"/>
              </a:pPr>
              <a:r>
                <a:rPr lang="en-US" sz="1200" dirty="0" smtClean="0">
                  <a:latin typeface="Arial"/>
                  <a:ea typeface="Calibri"/>
                  <a:cs typeface="Times New Roman"/>
                </a:rPr>
                <a:t>Minimum inventory</a:t>
              </a:r>
              <a:endParaRPr lang="en-US" sz="1200" dirty="0">
                <a:latin typeface="Arial"/>
                <a:ea typeface="Calibri"/>
                <a:cs typeface="Times New Roman"/>
              </a:endParaRPr>
            </a:p>
          </p:txBody>
        </p:sp>
        <p:sp>
          <p:nvSpPr>
            <p:cNvPr id="19" name="Rectangle 18"/>
            <p:cNvSpPr>
              <a:spLocks noChangeArrowheads="1"/>
            </p:cNvSpPr>
            <p:nvPr/>
          </p:nvSpPr>
          <p:spPr bwMode="auto">
            <a:xfrm flipH="1">
              <a:off x="3563460" y="4047490"/>
              <a:ext cx="2547779" cy="822324"/>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Raw, WIP, and finished goods inventories</a:t>
              </a:r>
            </a:p>
            <a:p>
              <a:pPr marL="171450" indent="-171450">
                <a:buFont typeface="Courier New"/>
                <a:buChar char="o"/>
              </a:pPr>
              <a:r>
                <a:rPr lang="en-US" sz="1200" dirty="0" err="1" smtClean="0">
                  <a:latin typeface="Arial"/>
                  <a:ea typeface="Calibri"/>
                  <a:cs typeface="Times New Roman"/>
                </a:rPr>
                <a:t>Kanban</a:t>
              </a:r>
              <a:r>
                <a:rPr lang="en-US" sz="1200" dirty="0" smtClean="0">
                  <a:latin typeface="Arial"/>
                  <a:ea typeface="Calibri"/>
                  <a:cs typeface="Times New Roman"/>
                </a:rPr>
                <a:t> integrity</a:t>
              </a:r>
              <a:endParaRPr lang="en-US" sz="1200" dirty="0">
                <a:latin typeface="Arial"/>
                <a:ea typeface="Calibri"/>
                <a:cs typeface="Times New Roman"/>
              </a:endParaRPr>
            </a:p>
          </p:txBody>
        </p:sp>
      </p:grpSp>
    </p:spTree>
    <p:extLst>
      <p:ext uri="{BB962C8B-B14F-4D97-AF65-F5344CB8AC3E}">
        <p14:creationId xmlns:p14="http://schemas.microsoft.com/office/powerpoint/2010/main" val="114814192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Systems for Management Maturity Grid</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389833952"/>
              </p:ext>
            </p:extLst>
          </p:nvPr>
        </p:nvGraphicFramePr>
        <p:xfrm>
          <a:off x="152399" y="1371600"/>
          <a:ext cx="8610601" cy="4314189"/>
        </p:xfrm>
        <a:graphic>
          <a:graphicData uri="http://schemas.openxmlformats.org/drawingml/2006/table">
            <a:tbl>
              <a:tblPr firstRow="1" bandRow="1">
                <a:tableStyleId>{5C22544A-7EE6-4342-B048-85BDC9FD1C3A}</a:tableStyleId>
              </a:tblPr>
              <a:tblGrid>
                <a:gridCol w="304801"/>
                <a:gridCol w="1371600"/>
                <a:gridCol w="1371600"/>
                <a:gridCol w="1371600"/>
                <a:gridCol w="1371600"/>
                <a:gridCol w="1371600"/>
                <a:gridCol w="1447800"/>
              </a:tblGrid>
              <a:tr h="370840">
                <a:tc gridSpan="2">
                  <a:txBody>
                    <a:bodyPr/>
                    <a:lstStyle/>
                    <a:p>
                      <a:pPr marL="0" marR="0" algn="ctr">
                        <a:lnSpc>
                          <a:spcPct val="115000"/>
                        </a:lnSpc>
                        <a:spcBef>
                          <a:spcPts val="0"/>
                        </a:spcBef>
                        <a:spcAft>
                          <a:spcPts val="0"/>
                        </a:spcAft>
                      </a:pPr>
                      <a:r>
                        <a:rPr lang="en-US" sz="1100" b="1" dirty="0">
                          <a:solidFill>
                            <a:srgbClr val="000000"/>
                          </a:solidFill>
                          <a:effectLst/>
                          <a:latin typeface="Arial"/>
                          <a:ea typeface="Calibri"/>
                          <a:cs typeface="Arial"/>
                        </a:rPr>
                        <a:t> </a:t>
                      </a:r>
                      <a:endParaRPr lang="en-US" sz="1100" b="1"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1 - Weak</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2</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3</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4</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dirty="0">
                          <a:solidFill>
                            <a:srgbClr val="000000"/>
                          </a:solidFill>
                          <a:effectLst/>
                          <a:latin typeface="Arial"/>
                          <a:ea typeface="Calibri"/>
                          <a:cs typeface="Arial"/>
                        </a:rPr>
                        <a:t>5 - Strong</a:t>
                      </a:r>
                      <a:endParaRPr lang="en-US" sz="1200" b="1"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840">
                <a:tc>
                  <a:txBody>
                    <a:bodyPr/>
                    <a:lstStyle/>
                    <a:p>
                      <a:pPr marL="0" marR="0">
                        <a:lnSpc>
                          <a:spcPct val="115000"/>
                        </a:lnSpc>
                        <a:spcBef>
                          <a:spcPts val="0"/>
                        </a:spcBef>
                        <a:spcAft>
                          <a:spcPts val="0"/>
                        </a:spcAft>
                      </a:pPr>
                      <a:r>
                        <a:rPr lang="en-US" sz="900" b="1">
                          <a:effectLst/>
                          <a:latin typeface="Arial"/>
                          <a:ea typeface="Calibri"/>
                          <a:cs typeface="Arial"/>
                        </a:rPr>
                        <a:t> </a:t>
                      </a:r>
                      <a:endParaRPr lang="en-US" sz="1100">
                        <a:effectLst/>
                        <a:latin typeface="Arial"/>
                        <a:ea typeface="Calibri"/>
                        <a:cs typeface="Times New Roman"/>
                      </a:endParaRPr>
                    </a:p>
                    <a:p>
                      <a:pPr marL="0" marR="0">
                        <a:lnSpc>
                          <a:spcPct val="115000"/>
                        </a:lnSpc>
                        <a:spcBef>
                          <a:spcPts val="0"/>
                        </a:spcBef>
                        <a:spcAft>
                          <a:spcPts val="0"/>
                        </a:spcAft>
                      </a:pPr>
                      <a:r>
                        <a:rPr lang="en-US" sz="900" b="1">
                          <a:effectLst/>
                          <a:latin typeface="Arial"/>
                          <a:ea typeface="Calibri"/>
                          <a:cs typeface="Arial"/>
                        </a:rPr>
                        <a:t>6</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Organization Structure</a:t>
                      </a:r>
                      <a:r>
                        <a:rPr lang="en-US" sz="900">
                          <a:effectLst/>
                          <a:latin typeface="Arial"/>
                          <a:ea typeface="Calibri"/>
                          <a:cs typeface="Arial"/>
                        </a:rPr>
                        <a:t>- spans of control, functional skills and process alignment</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Legacy organization structure may or may not meet any particular functional or operating requirements as the business evolves.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Organizational structure is redefined to resolve specific problems, building on the strengths of specific individuals.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Organizational structure is based on norms (such as spans of control) for the type of business, and benchmarks/consultants help when changes are needed.</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The organization is matrixed, with strong leadership of functions and of processes.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Processes are continuously improved and organization structure is continuously aligned for functional excellence and process efficiency. </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nSpc>
                          <a:spcPct val="115000"/>
                        </a:lnSpc>
                        <a:spcBef>
                          <a:spcPts val="0"/>
                        </a:spcBef>
                        <a:spcAft>
                          <a:spcPts val="0"/>
                        </a:spcAft>
                      </a:pPr>
                      <a:r>
                        <a:rPr lang="en-US" sz="900" b="1">
                          <a:effectLst/>
                          <a:latin typeface="Arial"/>
                          <a:ea typeface="Calibri"/>
                          <a:cs typeface="Arial"/>
                        </a:rPr>
                        <a:t>7</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Decision Making Processes </a:t>
                      </a:r>
                      <a:r>
                        <a:rPr lang="en-US" sz="900">
                          <a:effectLst/>
                          <a:latin typeface="Arial"/>
                          <a:ea typeface="Calibri"/>
                          <a:cs typeface="Arial"/>
                        </a:rPr>
                        <a:t>- authority structure, formats, and practices</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Executive and management decisions by gut feel. Weak controls and uncoordinated criteria.</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Sound controls are in place, with clear approval authorities and commonly understood (but informal) criteria in place.</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Decisions are made at appropriate levels based on appropriate data, but often take excessive time.</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Executive focus has improved the decision process. Most decisions are timely and appropriate based on relevant data.</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Optimum decisions are made quickly following clear processes with clear criteria.</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nSpc>
                          <a:spcPct val="115000"/>
                        </a:lnSpc>
                        <a:spcBef>
                          <a:spcPts val="0"/>
                        </a:spcBef>
                        <a:spcAft>
                          <a:spcPts val="0"/>
                        </a:spcAft>
                      </a:pPr>
                      <a:r>
                        <a:rPr lang="en-US" sz="900" b="1">
                          <a:effectLst/>
                          <a:latin typeface="Arial"/>
                          <a:ea typeface="Calibri"/>
                          <a:cs typeface="Arial"/>
                        </a:rPr>
                        <a:t>8</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Communications &amp; Alignment </a:t>
                      </a:r>
                      <a:r>
                        <a:rPr lang="en-US" sz="900">
                          <a:effectLst/>
                          <a:latin typeface="Arial"/>
                          <a:ea typeface="Calibri"/>
                          <a:cs typeface="Arial"/>
                        </a:rPr>
                        <a:t>- audiences, media, and messages</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Most operating information is promulgated ad hoc following personal relationships.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Formal communications are sent regularly but without targeting, resulting in information overload.</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Key information is well-managed, but important information is sometimes missed.</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Most information is available when and where needed, through multiple formal and informal methods.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dirty="0">
                          <a:effectLst/>
                          <a:latin typeface="Arial"/>
                          <a:ea typeface="Calibri"/>
                          <a:cs typeface="Arial"/>
                        </a:rPr>
                        <a:t>Communications are well-managed to ensure operations are coordinated and the organization is aligned.</a:t>
                      </a:r>
                      <a:endParaRPr lang="en-US" sz="110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nSpc>
                          <a:spcPct val="115000"/>
                        </a:lnSpc>
                        <a:spcBef>
                          <a:spcPts val="0"/>
                        </a:spcBef>
                        <a:spcAft>
                          <a:spcPts val="0"/>
                        </a:spcAft>
                      </a:pPr>
                      <a:r>
                        <a:rPr lang="en-US" sz="900" b="1" dirty="0">
                          <a:effectLst/>
                          <a:latin typeface="Arial"/>
                          <a:ea typeface="Calibri"/>
                          <a:cs typeface="Arial"/>
                        </a:rPr>
                        <a:t>9</a:t>
                      </a:r>
                      <a:endParaRPr lang="en-US" sz="1100"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Human Relations Policy &amp; Practice </a:t>
                      </a:r>
                      <a:r>
                        <a:rPr lang="en-US" sz="900">
                          <a:effectLst/>
                          <a:latin typeface="Arial"/>
                          <a:ea typeface="Calibri"/>
                          <a:cs typeface="Arial"/>
                        </a:rPr>
                        <a:t>- rewards and recognition</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Human resource management is not seen as strategically important.</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Key HR activities such as hiring and firing are highly valued and effectively managed. The policy manual is current and accessible.</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HR effectively manages employee needs and plays a key role in rewards and recognition.</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HR leads training efforts to ensure all critical skills are available at all times.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dirty="0">
                          <a:effectLst/>
                          <a:latin typeface="Arial"/>
                          <a:ea typeface="Calibri"/>
                          <a:cs typeface="Arial"/>
                        </a:rPr>
                        <a:t>HR is organizationally positioned as a critical part of the business.</a:t>
                      </a:r>
                      <a:endParaRPr lang="en-US" sz="110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2423741244"/>
      </p:ext>
    </p:extLst>
  </p:cSld>
  <p:clrMapOvr>
    <a:masterClrMapping/>
  </p:clrMapOvr>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Benchmarking</a:t>
            </a:r>
            <a:endParaRPr lang="en-US" dirty="0"/>
          </a:p>
        </p:txBody>
      </p:sp>
      <p:sp>
        <p:nvSpPr>
          <p:cNvPr id="6" name="TextBox 5"/>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Them Care with Metrics</a:t>
            </a:r>
            <a:endParaRPr lang="en-US" sz="1400" b="1" dirty="0">
              <a:latin typeface="+mj-lt"/>
            </a:endParaRPr>
          </a:p>
        </p:txBody>
      </p:sp>
      <p:grpSp>
        <p:nvGrpSpPr>
          <p:cNvPr id="7" name="Group 6"/>
          <p:cNvGrpSpPr/>
          <p:nvPr/>
        </p:nvGrpSpPr>
        <p:grpSpPr>
          <a:xfrm>
            <a:off x="1587499" y="1981200"/>
            <a:ext cx="5969002" cy="3323426"/>
            <a:chOff x="622299" y="4550574"/>
            <a:chExt cx="5969002" cy="3323426"/>
          </a:xfrm>
        </p:grpSpPr>
        <p:sp>
          <p:nvSpPr>
            <p:cNvPr id="8" name="Rectangle 7"/>
            <p:cNvSpPr>
              <a:spLocks noChangeArrowheads="1"/>
            </p:cNvSpPr>
            <p:nvPr/>
          </p:nvSpPr>
          <p:spPr bwMode="auto">
            <a:xfrm flipH="1">
              <a:off x="622307" y="4550574"/>
              <a:ext cx="2984497" cy="410374"/>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algn="ctr"/>
              <a:r>
                <a:rPr lang="en-US" sz="1400" b="1" i="1" dirty="0" smtClean="0">
                  <a:latin typeface="Arial"/>
                  <a:ea typeface="Calibri"/>
                  <a:cs typeface="Times New Roman"/>
                </a:rPr>
                <a:t>Establishing Benchmarking</a:t>
              </a:r>
            </a:p>
          </p:txBody>
        </p:sp>
        <p:sp>
          <p:nvSpPr>
            <p:cNvPr id="9" name="Rectangle 8"/>
            <p:cNvSpPr>
              <a:spLocks noChangeArrowheads="1"/>
            </p:cNvSpPr>
            <p:nvPr/>
          </p:nvSpPr>
          <p:spPr bwMode="auto">
            <a:xfrm flipH="1">
              <a:off x="3606804" y="4550574"/>
              <a:ext cx="2984497" cy="410374"/>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algn="ctr"/>
              <a:r>
                <a:rPr lang="en-US" sz="1400" b="1" i="1" dirty="0" smtClean="0">
                  <a:latin typeface="Arial"/>
                  <a:ea typeface="Calibri"/>
                  <a:cs typeface="Times New Roman"/>
                </a:rPr>
                <a:t>Ensure that</a:t>
              </a:r>
              <a:r>
                <a:rPr lang="mr-IN" sz="1400" b="1" i="1" dirty="0" smtClean="0">
                  <a:latin typeface="Arial"/>
                  <a:ea typeface="Calibri"/>
                  <a:cs typeface="Times New Roman"/>
                </a:rPr>
                <a:t>…</a:t>
              </a:r>
              <a:endParaRPr lang="en-US" sz="1400" b="1" i="1" dirty="0" smtClean="0">
                <a:latin typeface="Arial"/>
                <a:ea typeface="Calibri"/>
                <a:cs typeface="Times New Roman"/>
              </a:endParaRPr>
            </a:p>
          </p:txBody>
        </p:sp>
        <p:sp>
          <p:nvSpPr>
            <p:cNvPr id="10" name="Rectangle 9"/>
            <p:cNvSpPr>
              <a:spLocks noChangeArrowheads="1"/>
            </p:cNvSpPr>
            <p:nvPr/>
          </p:nvSpPr>
          <p:spPr bwMode="auto">
            <a:xfrm flipH="1">
              <a:off x="622299" y="4960948"/>
              <a:ext cx="2984497" cy="2913052"/>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228600" indent="-228600">
                <a:buFont typeface="+mj-lt"/>
                <a:buAutoNum type="arabicPeriod"/>
              </a:pPr>
              <a:r>
                <a:rPr lang="en-US" sz="1200" dirty="0" smtClean="0">
                  <a:latin typeface="Arial"/>
                  <a:ea typeface="Calibri"/>
                  <a:cs typeface="Times New Roman"/>
                </a:rPr>
                <a:t>Ensure that your metrics are measuring the things that matter to your business</a:t>
              </a:r>
            </a:p>
            <a:p>
              <a:pPr marL="228600" indent="-228600">
                <a:buFont typeface="+mj-lt"/>
                <a:buAutoNum type="arabicPeriod"/>
              </a:pPr>
              <a:r>
                <a:rPr lang="en-US" sz="1200" dirty="0" smtClean="0">
                  <a:latin typeface="Arial"/>
                  <a:ea typeface="Calibri"/>
                  <a:cs typeface="Times New Roman"/>
                </a:rPr>
                <a:t>Find the organizations that keep databases of measures for the industry you are in</a:t>
              </a:r>
            </a:p>
            <a:p>
              <a:pPr marL="228600" indent="-228600">
                <a:buFont typeface="+mj-lt"/>
                <a:buAutoNum type="arabicPeriod"/>
              </a:pPr>
              <a:r>
                <a:rPr lang="en-US" sz="1200" dirty="0" smtClean="0">
                  <a:latin typeface="Arial"/>
                  <a:ea typeface="Calibri"/>
                  <a:cs typeface="Times New Roman"/>
                </a:rPr>
                <a:t>Review prospective databases before buying for:</a:t>
              </a:r>
            </a:p>
            <a:p>
              <a:pPr lvl="1" indent="-228600">
                <a:buFont typeface="Courier New"/>
                <a:buChar char="o"/>
              </a:pPr>
              <a:r>
                <a:rPr lang="en-US" sz="1200" dirty="0" smtClean="0">
                  <a:latin typeface="Arial"/>
                  <a:ea typeface="Calibri"/>
                  <a:cs typeface="Times New Roman"/>
                </a:rPr>
                <a:t>Comparability to your operations</a:t>
              </a:r>
            </a:p>
            <a:p>
              <a:pPr lvl="1" indent="-228600">
                <a:buFont typeface="Courier New"/>
                <a:buChar char="o"/>
              </a:pPr>
              <a:r>
                <a:rPr lang="en-US" sz="1200" dirty="0" smtClean="0">
                  <a:latin typeface="Arial"/>
                  <a:ea typeface="Calibri"/>
                  <a:cs typeface="Times New Roman"/>
                </a:rPr>
                <a:t>Useful focus / trend information</a:t>
              </a:r>
            </a:p>
            <a:p>
              <a:pPr lvl="1" indent="-228600">
                <a:buFont typeface="Courier New"/>
                <a:buChar char="o"/>
              </a:pPr>
              <a:r>
                <a:rPr lang="en-US" sz="1200" dirty="0" smtClean="0">
                  <a:latin typeface="Arial"/>
                  <a:ea typeface="Calibri"/>
                  <a:cs typeface="Times New Roman"/>
                </a:rPr>
                <a:t>Best practices identification</a:t>
              </a:r>
            </a:p>
            <a:p>
              <a:pPr marL="228600" indent="-228600">
                <a:buFont typeface="+mj-lt"/>
                <a:buAutoNum type="arabicPeriod"/>
              </a:pPr>
              <a:r>
                <a:rPr lang="en-US" sz="1200" dirty="0" smtClean="0">
                  <a:latin typeface="Arial"/>
                  <a:ea typeface="Calibri"/>
                  <a:cs typeface="Times New Roman"/>
                </a:rPr>
                <a:t>Train an internal team to analyze and interpret data for goal setting</a:t>
              </a:r>
            </a:p>
            <a:p>
              <a:pPr marL="228600" indent="-228600">
                <a:buFont typeface="+mj-lt"/>
                <a:buAutoNum type="arabicPeriod"/>
              </a:pPr>
              <a:r>
                <a:rPr lang="en-US" sz="1200" dirty="0" smtClean="0">
                  <a:latin typeface="Arial"/>
                  <a:ea typeface="Calibri"/>
                  <a:cs typeface="Times New Roman"/>
                </a:rPr>
                <a:t>Develop benchmarking</a:t>
              </a:r>
              <a:endParaRPr lang="en-US" sz="1200" dirty="0">
                <a:latin typeface="Arial"/>
                <a:ea typeface="Calibri"/>
                <a:cs typeface="Times New Roman"/>
              </a:endParaRPr>
            </a:p>
          </p:txBody>
        </p:sp>
        <p:sp>
          <p:nvSpPr>
            <p:cNvPr id="12" name="Rectangle 11"/>
            <p:cNvSpPr>
              <a:spLocks noChangeArrowheads="1"/>
            </p:cNvSpPr>
            <p:nvPr/>
          </p:nvSpPr>
          <p:spPr bwMode="auto">
            <a:xfrm flipH="1">
              <a:off x="3606795" y="4960948"/>
              <a:ext cx="2984497" cy="2913052"/>
            </a:xfrm>
            <a:prstGeom prst="rect">
              <a:avLst/>
            </a:prstGeom>
            <a:solidFill>
              <a:schemeClr val="bg1"/>
            </a:solidFill>
            <a:ln w="19050" cmpd="sng">
              <a:solidFill>
                <a:schemeClr val="tx1"/>
              </a:solidFill>
              <a:miter lim="800000"/>
              <a:headEnd/>
              <a:tailEnd/>
            </a:ln>
            <a:effectLst>
              <a:outerShdw blurRad="50800" dist="38100" dir="2700000" algn="tl" rotWithShape="0">
                <a:prstClr val="black">
                  <a:alpha val="40000"/>
                </a:prstClr>
              </a:outerShdw>
            </a:effectLst>
          </p:spPr>
          <p:txBody>
            <a:bodyPr rot="0" vert="horz" wrap="square" lIns="182880" tIns="91440" rIns="91440" bIns="91440" anchor="ctr" anchorCtr="0">
              <a:noAutofit/>
            </a:bodyPr>
            <a:lstStyle/>
            <a:p>
              <a:pPr marL="171450" indent="-171450">
                <a:buFont typeface="Courier New"/>
                <a:buChar char="o"/>
              </a:pPr>
              <a:r>
                <a:rPr lang="en-US" sz="1200" dirty="0" smtClean="0">
                  <a:latin typeface="Arial"/>
                  <a:ea typeface="Calibri"/>
                  <a:cs typeface="Times New Roman"/>
                </a:rPr>
                <a:t>Benchmarks are kept current as part of an overall business intelligence activity by dedicated internal assignments</a:t>
              </a:r>
            </a:p>
            <a:p>
              <a:pPr marL="171450" indent="-171450">
                <a:buFont typeface="Courier New"/>
                <a:buChar char="o"/>
              </a:pPr>
              <a:r>
                <a:rPr lang="en-US" sz="1200" dirty="0" smtClean="0">
                  <a:latin typeface="Arial"/>
                  <a:ea typeface="Calibri"/>
                  <a:cs typeface="Times New Roman"/>
                </a:rPr>
                <a:t>Coals based on benchmarks are</a:t>
              </a:r>
            </a:p>
            <a:p>
              <a:pPr marL="171450" indent="-171450">
                <a:buFont typeface="Courier New"/>
                <a:buChar char="o"/>
              </a:pPr>
              <a:r>
                <a:rPr lang="en-US" sz="1200" dirty="0" smtClean="0">
                  <a:latin typeface="Arial"/>
                  <a:ea typeface="Calibri"/>
                  <a:cs typeface="Times New Roman"/>
                </a:rPr>
                <a:t>Appropriate, prioritized for meaningful business impact</a:t>
              </a:r>
            </a:p>
            <a:p>
              <a:pPr marL="171450" indent="-171450">
                <a:buFont typeface="Courier New"/>
                <a:buChar char="o"/>
              </a:pPr>
              <a:r>
                <a:rPr lang="en-US" sz="1200" dirty="0" smtClean="0">
                  <a:latin typeface="Arial"/>
                  <a:ea typeface="Calibri"/>
                  <a:cs typeface="Times New Roman"/>
                </a:rPr>
                <a:t>Achievable. If they are a stretch, ensure the tools and road map to </a:t>
              </a:r>
              <a:r>
                <a:rPr lang="en-US" sz="1200" dirty="0" err="1" smtClean="0">
                  <a:latin typeface="Arial"/>
                  <a:ea typeface="Calibri"/>
                  <a:cs typeface="Times New Roman"/>
                </a:rPr>
                <a:t>acheve</a:t>
              </a:r>
              <a:r>
                <a:rPr lang="en-US" sz="1200" dirty="0" smtClean="0">
                  <a:latin typeface="Arial"/>
                  <a:ea typeface="Calibri"/>
                  <a:cs typeface="Times New Roman"/>
                </a:rPr>
                <a:t> them are available.</a:t>
              </a:r>
            </a:p>
            <a:p>
              <a:pPr marL="171450" indent="-171450">
                <a:buFont typeface="Courier New"/>
                <a:buChar char="o"/>
              </a:pPr>
              <a:r>
                <a:rPr lang="en-US" sz="1200" dirty="0" smtClean="0">
                  <a:latin typeface="Arial"/>
                  <a:ea typeface="Calibri"/>
                  <a:cs typeface="Times New Roman"/>
                </a:rPr>
                <a:t>Any partnerships are nourished (and remain justified) through the exchange of useful, high-quality data.</a:t>
              </a:r>
              <a:endParaRPr lang="en-US" sz="1200" dirty="0">
                <a:latin typeface="Arial"/>
                <a:ea typeface="Calibri"/>
                <a:cs typeface="Times New Roman"/>
              </a:endParaRPr>
            </a:p>
          </p:txBody>
        </p:sp>
      </p:grpSp>
    </p:spTree>
    <p:extLst>
      <p:ext uri="{BB962C8B-B14F-4D97-AF65-F5344CB8AC3E}">
        <p14:creationId xmlns:p14="http://schemas.microsoft.com/office/powerpoint/2010/main" val="35941683"/>
      </p:ext>
    </p:extLst>
  </p:cSld>
  <p:clrMapOvr>
    <a:masterClrMapping/>
  </p:clrMapOvr>
  <p:timing>
    <p:tnLst>
      <p:par>
        <p:cTn xmlns:p14="http://schemas.microsoft.com/office/powerpoint/2010/mai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6351" y="2590800"/>
            <a:ext cx="6591300" cy="16002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fontAlgn="base">
              <a:spcBef>
                <a:spcPts val="0"/>
              </a:spcBef>
              <a:spcAft>
                <a:spcPct val="0"/>
              </a:spcAft>
            </a:pPr>
            <a:r>
              <a:rPr lang="en-US" sz="1800" b="1" dirty="0">
                <a:solidFill>
                  <a:schemeClr val="tx1"/>
                </a:solidFill>
                <a:latin typeface="Arial" pitchFamily="34" charset="0"/>
                <a:cs typeface="Arial" pitchFamily="34" charset="0"/>
              </a:rPr>
              <a:t>Large, complex companies often dissipate energy in worthy but uncoordinated </a:t>
            </a:r>
            <a:r>
              <a:rPr lang="en-US" sz="1800" b="1" dirty="0" smtClean="0">
                <a:solidFill>
                  <a:schemeClr val="tx1"/>
                </a:solidFill>
                <a:latin typeface="Arial" pitchFamily="34" charset="0"/>
                <a:cs typeface="Arial" pitchFamily="34" charset="0"/>
              </a:rPr>
              <a:t>projects</a:t>
            </a:r>
          </a:p>
          <a:p>
            <a:pPr fontAlgn="base">
              <a:spcBef>
                <a:spcPts val="0"/>
              </a:spcBef>
              <a:spcAft>
                <a:spcPct val="0"/>
              </a:spcAft>
            </a:pPr>
            <a:endParaRPr lang="en-US" sz="1800" b="1" dirty="0">
              <a:solidFill>
                <a:schemeClr val="tx1"/>
              </a:solidFill>
              <a:latin typeface="Arial" pitchFamily="34" charset="0"/>
              <a:cs typeface="Arial" pitchFamily="34" charset="0"/>
            </a:endParaRPr>
          </a:p>
          <a:p>
            <a:pPr fontAlgn="base">
              <a:spcBef>
                <a:spcPts val="0"/>
              </a:spcBef>
              <a:spcAft>
                <a:spcPct val="0"/>
              </a:spcAft>
            </a:pPr>
            <a:r>
              <a:rPr lang="en-US" sz="1800" b="1" dirty="0">
                <a:solidFill>
                  <a:schemeClr val="tx1"/>
                </a:solidFill>
                <a:latin typeface="Arial" pitchFamily="34" charset="0"/>
                <a:cs typeface="Arial" pitchFamily="34" charset="0"/>
              </a:rPr>
              <a:t>There is value in placing them all on a level and visible playing field</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276350" y="1587253"/>
            <a:ext cx="6591300" cy="470148"/>
          </a:xfrm>
        </p:spPr>
        <p:txBody>
          <a:bodyPr>
            <a:normAutofit fontScale="90000"/>
          </a:bodyPr>
          <a:lstStyle/>
          <a:p>
            <a:pPr algn="ctr"/>
            <a:r>
              <a:rPr lang="en-US" b="1" dirty="0"/>
              <a:t>Stop Boiling the Ocean</a:t>
            </a:r>
          </a:p>
        </p:txBody>
      </p:sp>
      <p:sp>
        <p:nvSpPr>
          <p:cNvPr id="7" name="Title 1"/>
          <p:cNvSpPr txBox="1">
            <a:spLocks/>
          </p:cNvSpPr>
          <p:nvPr/>
        </p:nvSpPr>
        <p:spPr>
          <a:xfrm>
            <a:off x="1276350" y="1981200"/>
            <a:ext cx="6591300"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12</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892211665"/>
      </p:ext>
    </p:extLst>
  </p:cSld>
  <p:clrMapOvr>
    <a:masterClrMapping/>
  </p:clrMapOvr>
  <p:timing>
    <p:tnLst>
      <p:par>
        <p:cTn xmlns:p14="http://schemas.microsoft.com/office/powerpoint/2010/mai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How to Perform </a:t>
            </a:r>
            <a:r>
              <a:rPr lang="en-US" dirty="0" smtClean="0"/>
              <a:t>an Initiative Review </a:t>
            </a:r>
            <a:endParaRPr lang="en-US" dirty="0"/>
          </a:p>
        </p:txBody>
      </p:sp>
      <p:sp>
        <p:nvSpPr>
          <p:cNvPr id="2" name="TextBox 1"/>
          <p:cNvSpPr txBox="1"/>
          <p:nvPr/>
        </p:nvSpPr>
        <p:spPr>
          <a:xfrm>
            <a:off x="304800" y="1490133"/>
            <a:ext cx="8229600" cy="584775"/>
          </a:xfrm>
          <a:prstGeom prst="rect">
            <a:avLst/>
          </a:prstGeom>
          <a:noFill/>
        </p:spPr>
        <p:txBody>
          <a:bodyPr wrap="square" rtlCol="0">
            <a:spAutoFit/>
          </a:bodyPr>
          <a:lstStyle/>
          <a:p>
            <a:pPr>
              <a:spcBef>
                <a:spcPts val="1200"/>
              </a:spcBef>
            </a:pPr>
            <a:r>
              <a:rPr lang="en-US" sz="1600" dirty="0">
                <a:latin typeface="+mj-lt"/>
              </a:rPr>
              <a:t>An initiative review is simple in concept but more interesting in </a:t>
            </a:r>
            <a:r>
              <a:rPr lang="en-US" sz="1600" dirty="0" smtClean="0">
                <a:latin typeface="+mj-lt"/>
              </a:rPr>
              <a:t>execution – you are very likely to meet some sacred cows</a:t>
            </a:r>
            <a:endParaRPr lang="en-US" sz="1600" dirty="0">
              <a:latin typeface="+mj-lt"/>
            </a:endParaRPr>
          </a:p>
        </p:txBody>
      </p:sp>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2922588" y="2209800"/>
            <a:ext cx="3935412" cy="3810000"/>
          </a:xfrm>
          <a:prstGeom prst="rect">
            <a:avLst/>
          </a:prstGeom>
          <a:noFill/>
          <a:ln>
            <a:noFill/>
          </a:ln>
        </p:spPr>
      </p:pic>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Stop Boiling the Ocean</a:t>
            </a:r>
            <a:endParaRPr lang="en-US" sz="1400" b="1" dirty="0">
              <a:latin typeface="+mj-lt"/>
            </a:endParaRPr>
          </a:p>
        </p:txBody>
      </p:sp>
    </p:spTree>
    <p:extLst>
      <p:ext uri="{BB962C8B-B14F-4D97-AF65-F5344CB8AC3E}">
        <p14:creationId xmlns:p14="http://schemas.microsoft.com/office/powerpoint/2010/main" val="2569719345"/>
      </p:ext>
    </p:extLst>
  </p:cSld>
  <p:clrMapOvr>
    <a:masterClrMapping/>
  </p:clrMapOvr>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What to Look For</a:t>
            </a:r>
            <a:endParaRPr lang="en-US" dirty="0"/>
          </a:p>
        </p:txBody>
      </p:sp>
      <p:sp>
        <p:nvSpPr>
          <p:cNvPr id="2" name="TextBox 1"/>
          <p:cNvSpPr txBox="1"/>
          <p:nvPr/>
        </p:nvSpPr>
        <p:spPr>
          <a:xfrm>
            <a:off x="304800" y="1490133"/>
            <a:ext cx="8229600" cy="4431983"/>
          </a:xfrm>
          <a:prstGeom prst="rect">
            <a:avLst/>
          </a:prstGeom>
          <a:noFill/>
        </p:spPr>
        <p:txBody>
          <a:bodyPr wrap="square" rtlCol="0">
            <a:spAutoFit/>
          </a:bodyPr>
          <a:lstStyle/>
          <a:p>
            <a:pPr>
              <a:spcBef>
                <a:spcPts val="1200"/>
              </a:spcBef>
            </a:pPr>
            <a:r>
              <a:rPr lang="en-US" sz="1600" dirty="0">
                <a:latin typeface="+mj-lt"/>
              </a:rPr>
              <a:t>Effective initiatives have a number of elements in </a:t>
            </a:r>
            <a:r>
              <a:rPr lang="en-US" sz="1600" dirty="0" smtClean="0">
                <a:latin typeface="+mj-lt"/>
              </a:rPr>
              <a:t>common, as suggested in the following questions:</a:t>
            </a:r>
          </a:p>
          <a:p>
            <a:pPr marL="285750" indent="-285750">
              <a:spcBef>
                <a:spcPts val="1200"/>
              </a:spcBef>
              <a:buFont typeface="Arial" pitchFamily="34" charset="0"/>
              <a:buChar char="•"/>
            </a:pPr>
            <a:r>
              <a:rPr lang="en-US" sz="1400" dirty="0" smtClean="0">
                <a:latin typeface="+mj-lt"/>
              </a:rPr>
              <a:t>Is </a:t>
            </a:r>
            <a:r>
              <a:rPr lang="en-US" sz="1400" dirty="0">
                <a:latin typeface="+mj-lt"/>
              </a:rPr>
              <a:t>there a sound business reason for the initiative? How was it created, designed, and launched?</a:t>
            </a:r>
          </a:p>
          <a:p>
            <a:pPr marL="285750" indent="-285750">
              <a:spcBef>
                <a:spcPts val="1200"/>
              </a:spcBef>
              <a:buFont typeface="Arial" pitchFamily="34" charset="0"/>
              <a:buChar char="•"/>
            </a:pPr>
            <a:r>
              <a:rPr lang="en-US" sz="1400" dirty="0" smtClean="0">
                <a:latin typeface="+mj-lt"/>
              </a:rPr>
              <a:t>Did </a:t>
            </a:r>
            <a:r>
              <a:rPr lang="en-US" sz="1400" dirty="0">
                <a:latin typeface="+mj-lt"/>
              </a:rPr>
              <a:t>an executive team agree on it and assign the resources?</a:t>
            </a:r>
          </a:p>
          <a:p>
            <a:pPr marL="285750" indent="-285750">
              <a:spcBef>
                <a:spcPts val="1200"/>
              </a:spcBef>
              <a:buFont typeface="Arial" pitchFamily="34" charset="0"/>
              <a:buChar char="•"/>
            </a:pPr>
            <a:r>
              <a:rPr lang="en-US" sz="1400" dirty="0" smtClean="0">
                <a:latin typeface="+mj-lt"/>
              </a:rPr>
              <a:t>Is </a:t>
            </a:r>
            <a:r>
              <a:rPr lang="en-US" sz="1400" dirty="0">
                <a:latin typeface="+mj-lt"/>
              </a:rPr>
              <a:t>there a credible business case?</a:t>
            </a:r>
          </a:p>
          <a:p>
            <a:pPr marL="285750" indent="-285750">
              <a:spcBef>
                <a:spcPts val="1200"/>
              </a:spcBef>
              <a:buFont typeface="Arial" pitchFamily="34" charset="0"/>
              <a:buChar char="•"/>
            </a:pPr>
            <a:r>
              <a:rPr lang="en-US" sz="1400" dirty="0" smtClean="0">
                <a:latin typeface="+mj-lt"/>
              </a:rPr>
              <a:t>Is </a:t>
            </a:r>
            <a:r>
              <a:rPr lang="en-US" sz="1400" dirty="0">
                <a:latin typeface="+mj-lt"/>
              </a:rPr>
              <a:t>there a clear and complete charter, including clear metrics to indicate success or failure?</a:t>
            </a:r>
          </a:p>
          <a:p>
            <a:pPr marL="285750" indent="-285750">
              <a:spcBef>
                <a:spcPts val="1200"/>
              </a:spcBef>
              <a:buFont typeface="Arial" pitchFamily="34" charset="0"/>
              <a:buChar char="•"/>
            </a:pPr>
            <a:r>
              <a:rPr lang="en-US" sz="1400" dirty="0" smtClean="0">
                <a:latin typeface="+mj-lt"/>
              </a:rPr>
              <a:t>Is </a:t>
            </a:r>
            <a:r>
              <a:rPr lang="en-US" sz="1400" dirty="0">
                <a:latin typeface="+mj-lt"/>
              </a:rPr>
              <a:t>there an executive sponsor removing barriers and providing insight and support?</a:t>
            </a:r>
          </a:p>
          <a:p>
            <a:pPr marL="285750" indent="-285750">
              <a:spcBef>
                <a:spcPts val="1200"/>
              </a:spcBef>
              <a:buFont typeface="Arial" pitchFamily="34" charset="0"/>
              <a:buChar char="•"/>
            </a:pPr>
            <a:r>
              <a:rPr lang="en-US" sz="1400" dirty="0" smtClean="0">
                <a:latin typeface="+mj-lt"/>
              </a:rPr>
              <a:t>Are </a:t>
            </a:r>
            <a:r>
              <a:rPr lang="en-US" sz="1400" dirty="0">
                <a:latin typeface="+mj-lt"/>
              </a:rPr>
              <a:t>there any resources with accountability and dedicated time to drive the initiative?</a:t>
            </a:r>
          </a:p>
          <a:p>
            <a:pPr marL="285750" indent="-285750">
              <a:spcBef>
                <a:spcPts val="1200"/>
              </a:spcBef>
              <a:buFont typeface="Arial" pitchFamily="34" charset="0"/>
              <a:buChar char="•"/>
            </a:pPr>
            <a:r>
              <a:rPr lang="en-US" sz="1400" dirty="0" smtClean="0">
                <a:latin typeface="+mj-lt"/>
              </a:rPr>
              <a:t>How </a:t>
            </a:r>
            <a:r>
              <a:rPr lang="en-US" sz="1400" dirty="0">
                <a:latin typeface="+mj-lt"/>
              </a:rPr>
              <a:t>is the initiative performing? On schedule? Meeting expectations of improvement?</a:t>
            </a:r>
          </a:p>
          <a:p>
            <a:pPr marL="285750" indent="-285750">
              <a:spcBef>
                <a:spcPts val="1200"/>
              </a:spcBef>
              <a:buFont typeface="Arial" pitchFamily="34" charset="0"/>
              <a:buChar char="•"/>
            </a:pPr>
            <a:r>
              <a:rPr lang="en-US" sz="1400" dirty="0" smtClean="0">
                <a:latin typeface="+mj-lt"/>
              </a:rPr>
              <a:t>How </a:t>
            </a:r>
            <a:r>
              <a:rPr lang="en-US" sz="1400" dirty="0">
                <a:latin typeface="+mj-lt"/>
              </a:rPr>
              <a:t>and when are accountable executives updated</a:t>
            </a:r>
            <a:r>
              <a:rPr lang="en-US" sz="1400" dirty="0" smtClean="0">
                <a:latin typeface="+mj-lt"/>
              </a:rPr>
              <a:t>?</a:t>
            </a:r>
          </a:p>
          <a:p>
            <a:pPr>
              <a:spcBef>
                <a:spcPts val="1200"/>
              </a:spcBef>
            </a:pPr>
            <a:r>
              <a:rPr lang="en-US" sz="1600" dirty="0" smtClean="0">
                <a:latin typeface="+mj-lt"/>
              </a:rPr>
              <a:t>The forms on the next two pages will help in gathering the information, and presentations highlighting the percentages of weak initiatives can be used to kill, revise, and reprioritize initiatives as required</a:t>
            </a:r>
            <a:endParaRPr lang="en-US" sz="1400" dirty="0">
              <a:latin typeface="+mj-lt"/>
            </a:endParaRP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Stop Boiling the Ocean</a:t>
            </a:r>
            <a:endParaRPr lang="en-US" sz="1400" b="1" dirty="0">
              <a:latin typeface="+mj-lt"/>
            </a:endParaRPr>
          </a:p>
        </p:txBody>
      </p:sp>
    </p:spTree>
    <p:extLst>
      <p:ext uri="{BB962C8B-B14F-4D97-AF65-F5344CB8AC3E}">
        <p14:creationId xmlns:p14="http://schemas.microsoft.com/office/powerpoint/2010/main" val="2471568767"/>
      </p:ext>
    </p:extLst>
  </p:cSld>
  <p:clrMapOvr>
    <a:masterClrMapping/>
  </p:clrMapOvr>
  <p:timing>
    <p:tnLst>
      <p:par>
        <p:cTn xmlns:p14="http://schemas.microsoft.com/office/powerpoint/2010/mai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fontScale="90000"/>
          </a:bodyPr>
          <a:lstStyle/>
          <a:p>
            <a:r>
              <a:rPr lang="en-US" dirty="0" smtClean="0"/>
              <a:t>Sample Questionnaire to Collect Information</a:t>
            </a:r>
            <a:endParaRPr lang="en-US" dirty="0"/>
          </a:p>
        </p:txBody>
      </p:sp>
      <p:grpSp>
        <p:nvGrpSpPr>
          <p:cNvPr id="4" name="Group 3"/>
          <p:cNvGrpSpPr/>
          <p:nvPr/>
        </p:nvGrpSpPr>
        <p:grpSpPr>
          <a:xfrm>
            <a:off x="2348023" y="1447800"/>
            <a:ext cx="4433777" cy="4648200"/>
            <a:chOff x="0" y="0"/>
            <a:chExt cx="3667125" cy="3848100"/>
          </a:xfrm>
          <a:effectLst>
            <a:outerShdw blurRad="254000" dist="50800" dir="5400000" algn="ctr" rotWithShape="0">
              <a:srgbClr val="000000">
                <a:alpha val="80000"/>
              </a:srgbClr>
            </a:outerShdw>
          </a:effectLst>
        </p:grpSpPr>
        <p:sp>
          <p:nvSpPr>
            <p:cNvPr id="5" name="Rectangle 4"/>
            <p:cNvSpPr/>
            <p:nvPr/>
          </p:nvSpPr>
          <p:spPr>
            <a:xfrm>
              <a:off x="0" y="0"/>
              <a:ext cx="3667125" cy="3848100"/>
            </a:xfrm>
            <a:prstGeom prst="rect">
              <a:avLst/>
            </a:prstGeom>
            <a:solidFill>
              <a:schemeClr val="bg1"/>
            </a:solidFill>
            <a:ln w="9525">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85725"/>
              <a:ext cx="3286125" cy="3524250"/>
            </a:xfrm>
            <a:prstGeom prst="rect">
              <a:avLst/>
            </a:prstGeom>
            <a:noFill/>
            <a:ln>
              <a:noFill/>
            </a:ln>
          </p:spPr>
        </p:pic>
      </p:grpSp>
      <p:sp>
        <p:nvSpPr>
          <p:cNvPr id="6" name="TextBox 5"/>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Stop Boiling the Ocean</a:t>
            </a:r>
            <a:endParaRPr lang="en-US" sz="1400" b="1" dirty="0">
              <a:latin typeface="+mj-lt"/>
            </a:endParaRPr>
          </a:p>
        </p:txBody>
      </p:sp>
    </p:spTree>
    <p:extLst>
      <p:ext uri="{BB962C8B-B14F-4D97-AF65-F5344CB8AC3E}">
        <p14:creationId xmlns:p14="http://schemas.microsoft.com/office/powerpoint/2010/main" val="1882087133"/>
      </p:ext>
    </p:extLst>
  </p:cSld>
  <p:clrMapOvr>
    <a:masterClrMapping/>
  </p:clrMapOvr>
  <p:timing>
    <p:tnLst>
      <p:par>
        <p:cTn xmlns:p14="http://schemas.microsoft.com/office/powerpoint/2010/mai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Sample List of All Initiatives</a:t>
            </a:r>
            <a:endParaRPr lang="en-US" dirty="0"/>
          </a:p>
        </p:txBody>
      </p:sp>
      <p:grpSp>
        <p:nvGrpSpPr>
          <p:cNvPr id="5" name="Group 4"/>
          <p:cNvGrpSpPr/>
          <p:nvPr/>
        </p:nvGrpSpPr>
        <p:grpSpPr>
          <a:xfrm>
            <a:off x="600913" y="1499981"/>
            <a:ext cx="7628687" cy="4596020"/>
            <a:chOff x="0" y="0"/>
            <a:chExt cx="6181725" cy="3505200"/>
          </a:xfrm>
          <a:effectLst>
            <a:outerShdw blurRad="254000" dist="50800" dir="5400000" algn="ctr" rotWithShape="0">
              <a:srgbClr val="000000">
                <a:alpha val="80000"/>
              </a:srgbClr>
            </a:outerShdw>
          </a:effectLst>
        </p:grpSpPr>
        <p:sp>
          <p:nvSpPr>
            <p:cNvPr id="6" name="Rectangle 5"/>
            <p:cNvSpPr/>
            <p:nvPr/>
          </p:nvSpPr>
          <p:spPr>
            <a:xfrm>
              <a:off x="0" y="0"/>
              <a:ext cx="6181725" cy="3505200"/>
            </a:xfrm>
            <a:prstGeom prst="rect">
              <a:avLst/>
            </a:prstGeom>
            <a:solidFill>
              <a:schemeClr val="bg1"/>
            </a:solidFill>
            <a:ln w="9525">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4300" y="95250"/>
              <a:ext cx="5867400" cy="3257550"/>
            </a:xfrm>
            <a:prstGeom prst="rect">
              <a:avLst/>
            </a:prstGeom>
            <a:noFill/>
            <a:ln>
              <a:noFill/>
            </a:ln>
          </p:spPr>
        </p:pic>
      </p:grpSp>
      <p:sp>
        <p:nvSpPr>
          <p:cNvPr id="8" name="TextBox 7"/>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Stop Boiling the Ocean</a:t>
            </a:r>
            <a:endParaRPr lang="en-US" sz="1400" b="1" dirty="0">
              <a:latin typeface="+mj-lt"/>
            </a:endParaRPr>
          </a:p>
        </p:txBody>
      </p:sp>
    </p:spTree>
    <p:extLst>
      <p:ext uri="{BB962C8B-B14F-4D97-AF65-F5344CB8AC3E}">
        <p14:creationId xmlns:p14="http://schemas.microsoft.com/office/powerpoint/2010/main" val="1436221823"/>
      </p:ext>
    </p:extLst>
  </p:cSld>
  <p:clrMapOvr>
    <a:masterClrMapping/>
  </p:clrMapOvr>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39735" y="2590800"/>
            <a:ext cx="6627916" cy="16764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fontAlgn="base">
              <a:spcBef>
                <a:spcPts val="0"/>
              </a:spcBef>
              <a:spcAft>
                <a:spcPct val="0"/>
              </a:spcAft>
            </a:pPr>
            <a:r>
              <a:rPr lang="en-US" sz="1800" b="1" dirty="0">
                <a:solidFill>
                  <a:schemeClr val="tx1"/>
                </a:solidFill>
                <a:latin typeface="Arial" pitchFamily="34" charset="0"/>
                <a:cs typeface="Arial" pitchFamily="34" charset="0"/>
              </a:rPr>
              <a:t>Management exists to make </a:t>
            </a:r>
            <a:r>
              <a:rPr lang="en-US" sz="1800" b="1" dirty="0" smtClean="0">
                <a:solidFill>
                  <a:schemeClr val="tx1"/>
                </a:solidFill>
                <a:latin typeface="Arial" pitchFamily="34" charset="0"/>
                <a:cs typeface="Arial" pitchFamily="34" charset="0"/>
              </a:rPr>
              <a:t>decisions</a:t>
            </a:r>
          </a:p>
          <a:p>
            <a:pPr fontAlgn="base">
              <a:spcBef>
                <a:spcPts val="0"/>
              </a:spcBef>
              <a:spcAft>
                <a:spcPct val="0"/>
              </a:spcAft>
            </a:pPr>
            <a:endParaRPr lang="en-US" sz="1800" b="1" dirty="0">
              <a:solidFill>
                <a:schemeClr val="tx1"/>
              </a:solidFill>
              <a:latin typeface="Arial" pitchFamily="34" charset="0"/>
              <a:cs typeface="Arial" pitchFamily="34" charset="0"/>
            </a:endParaRPr>
          </a:p>
          <a:p>
            <a:pPr fontAlgn="base">
              <a:spcBef>
                <a:spcPts val="0"/>
              </a:spcBef>
              <a:spcAft>
                <a:spcPct val="0"/>
              </a:spcAft>
            </a:pPr>
            <a:r>
              <a:rPr lang="en-US" sz="1800" b="1" dirty="0">
                <a:solidFill>
                  <a:schemeClr val="tx1"/>
                </a:solidFill>
                <a:latin typeface="Arial" pitchFamily="34" charset="0"/>
                <a:cs typeface="Arial" pitchFamily="34" charset="0"/>
              </a:rPr>
              <a:t>Without getting buried in analysis, it’s possible to develop strong indicators of success to support a decision using </a:t>
            </a:r>
            <a:r>
              <a:rPr lang="en-US" sz="1800" b="1" dirty="0" smtClean="0">
                <a:solidFill>
                  <a:schemeClr val="tx1"/>
                </a:solidFill>
                <a:latin typeface="Arial" pitchFamily="34" charset="0"/>
                <a:cs typeface="Arial" pitchFamily="34" charset="0"/>
              </a:rPr>
              <a:t>common </a:t>
            </a:r>
            <a:r>
              <a:rPr lang="en-US" sz="1800" b="1" dirty="0">
                <a:solidFill>
                  <a:schemeClr val="tx1"/>
                </a:solidFill>
                <a:latin typeface="Arial" pitchFamily="34" charset="0"/>
                <a:cs typeface="Arial" pitchFamily="34" charset="0"/>
              </a:rPr>
              <a:t>decision tools </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276350" y="1631827"/>
            <a:ext cx="6591300" cy="501774"/>
          </a:xfrm>
        </p:spPr>
        <p:txBody>
          <a:bodyPr>
            <a:normAutofit fontScale="90000"/>
          </a:bodyPr>
          <a:lstStyle/>
          <a:p>
            <a:pPr algn="ctr"/>
            <a:r>
              <a:rPr lang="en-US" b="1" dirty="0"/>
              <a:t>Make Up Your Mind</a:t>
            </a:r>
          </a:p>
        </p:txBody>
      </p:sp>
      <p:sp>
        <p:nvSpPr>
          <p:cNvPr id="7" name="Title 1"/>
          <p:cNvSpPr txBox="1">
            <a:spLocks/>
          </p:cNvSpPr>
          <p:nvPr/>
        </p:nvSpPr>
        <p:spPr>
          <a:xfrm>
            <a:off x="1276350" y="2057400"/>
            <a:ext cx="6591300"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13</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1170484077"/>
      </p:ext>
    </p:extLst>
  </p:cSld>
  <p:clrMapOvr>
    <a:masterClrMapping/>
  </p:clrMapOvr>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Decision Trees</a:t>
            </a:r>
          </a:p>
        </p:txBody>
      </p:sp>
      <p:sp>
        <p:nvSpPr>
          <p:cNvPr id="2" name="TextBox 1"/>
          <p:cNvSpPr txBox="1"/>
          <p:nvPr/>
        </p:nvSpPr>
        <p:spPr>
          <a:xfrm>
            <a:off x="304800" y="1490133"/>
            <a:ext cx="8229600" cy="1877437"/>
          </a:xfrm>
          <a:prstGeom prst="rect">
            <a:avLst/>
          </a:prstGeom>
          <a:noFill/>
        </p:spPr>
        <p:txBody>
          <a:bodyPr wrap="square" rtlCol="0">
            <a:spAutoFit/>
          </a:bodyPr>
          <a:lstStyle/>
          <a:p>
            <a:pPr>
              <a:spcBef>
                <a:spcPts val="1200"/>
              </a:spcBef>
            </a:pPr>
            <a:r>
              <a:rPr lang="en-US" sz="1600" dirty="0">
                <a:latin typeface="+mj-lt"/>
              </a:rPr>
              <a:t>A Decision Tree is a graphical representation quantifying the value of a series of decisions that an organization </a:t>
            </a:r>
            <a:r>
              <a:rPr lang="en-US" sz="1600" dirty="0" smtClean="0">
                <a:latin typeface="+mj-lt"/>
              </a:rPr>
              <a:t>faces</a:t>
            </a:r>
          </a:p>
          <a:p>
            <a:pPr>
              <a:spcBef>
                <a:spcPts val="1200"/>
              </a:spcBef>
            </a:pPr>
            <a:r>
              <a:rPr lang="en-US" sz="1600" dirty="0" smtClean="0">
                <a:latin typeface="+mj-lt"/>
              </a:rPr>
              <a:t>It </a:t>
            </a:r>
            <a:r>
              <a:rPr lang="en-US" sz="1600" dirty="0">
                <a:latin typeface="+mj-lt"/>
              </a:rPr>
              <a:t>is often a rough estimate because outcomes are uncertain, and the final outcome of a progression of decisions is increasingly less </a:t>
            </a:r>
            <a:r>
              <a:rPr lang="en-US" sz="1600" dirty="0" smtClean="0">
                <a:latin typeface="+mj-lt"/>
              </a:rPr>
              <a:t>certain</a:t>
            </a:r>
          </a:p>
          <a:p>
            <a:pPr>
              <a:spcBef>
                <a:spcPts val="1200"/>
              </a:spcBef>
            </a:pPr>
            <a:r>
              <a:rPr lang="en-US" sz="1600" dirty="0" smtClean="0">
                <a:latin typeface="+mj-lt"/>
              </a:rPr>
              <a:t>Nonetheless</a:t>
            </a:r>
            <a:r>
              <a:rPr lang="en-US" sz="1600" dirty="0">
                <a:latin typeface="+mj-lt"/>
              </a:rPr>
              <a:t>, the approach is instructive in that it forces logical thinking and can lead to constructive risk management techniques</a:t>
            </a: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Up Your Mind</a:t>
            </a:r>
            <a:endParaRPr lang="en-US" sz="1400" b="1" dirty="0">
              <a:latin typeface="+mj-lt"/>
            </a:endParaRPr>
          </a:p>
        </p:txBody>
      </p:sp>
    </p:spTree>
    <p:extLst>
      <p:ext uri="{BB962C8B-B14F-4D97-AF65-F5344CB8AC3E}">
        <p14:creationId xmlns:p14="http://schemas.microsoft.com/office/powerpoint/2010/main" val="411163296"/>
      </p:ext>
    </p:extLst>
  </p:cSld>
  <p:clrMapOvr>
    <a:masterClrMapping/>
  </p:clrMapOvr>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How to Create a Decision Tree</a:t>
            </a:r>
            <a:endParaRPr lang="en-US" dirty="0"/>
          </a:p>
        </p:txBody>
      </p:sp>
      <p:sp>
        <p:nvSpPr>
          <p:cNvPr id="2" name="TextBox 1"/>
          <p:cNvSpPr txBox="1"/>
          <p:nvPr/>
        </p:nvSpPr>
        <p:spPr>
          <a:xfrm>
            <a:off x="304800" y="1490133"/>
            <a:ext cx="3886200" cy="3108543"/>
          </a:xfrm>
          <a:prstGeom prst="rect">
            <a:avLst/>
          </a:prstGeom>
          <a:noFill/>
        </p:spPr>
        <p:txBody>
          <a:bodyPr wrap="square" rtlCol="0">
            <a:spAutoFit/>
          </a:bodyPr>
          <a:lstStyle/>
          <a:p>
            <a:pPr>
              <a:spcBef>
                <a:spcPts val="1200"/>
              </a:spcBef>
            </a:pPr>
            <a:r>
              <a:rPr lang="en-US" sz="1600" dirty="0" smtClean="0">
                <a:latin typeface="+mj-lt"/>
              </a:rPr>
              <a:t>Start </a:t>
            </a:r>
            <a:r>
              <a:rPr lang="en-US" sz="1600" dirty="0">
                <a:latin typeface="+mj-lt"/>
              </a:rPr>
              <a:t>by considering what the decision </a:t>
            </a:r>
            <a:r>
              <a:rPr lang="en-US" sz="1600" dirty="0" smtClean="0">
                <a:latin typeface="+mj-lt"/>
              </a:rPr>
              <a:t>is</a:t>
            </a:r>
          </a:p>
          <a:p>
            <a:pPr>
              <a:spcBef>
                <a:spcPts val="1200"/>
              </a:spcBef>
            </a:pPr>
            <a:r>
              <a:rPr lang="en-US" sz="1600" dirty="0" smtClean="0">
                <a:latin typeface="+mj-lt"/>
              </a:rPr>
              <a:t>Generally </a:t>
            </a:r>
            <a:r>
              <a:rPr lang="en-US" sz="1600" dirty="0">
                <a:latin typeface="+mj-lt"/>
              </a:rPr>
              <a:t>this is depicted as a box with lines emanating from it, each representing the next decision and leading to an outcome, often depicted as a </a:t>
            </a:r>
            <a:r>
              <a:rPr lang="en-US" sz="1600" dirty="0" smtClean="0">
                <a:latin typeface="+mj-lt"/>
              </a:rPr>
              <a:t>circle</a:t>
            </a:r>
          </a:p>
          <a:p>
            <a:pPr>
              <a:spcBef>
                <a:spcPts val="1200"/>
              </a:spcBef>
            </a:pPr>
            <a:r>
              <a:rPr lang="en-US" sz="1600" dirty="0">
                <a:latin typeface="+mj-lt"/>
              </a:rPr>
              <a:t>For example, imagine that you have $1 million dollars to invest, and you need to decide whether to upgrade your main product or develop a new product, as </a:t>
            </a:r>
            <a:r>
              <a:rPr lang="en-US" sz="1600" dirty="0" smtClean="0">
                <a:latin typeface="+mj-lt"/>
              </a:rPr>
              <a:t>illustrated here</a:t>
            </a:r>
            <a:endParaRPr lang="en-US" sz="1600" dirty="0">
              <a:latin typeface="+mj-lt"/>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4495801" y="1676400"/>
            <a:ext cx="3810000" cy="4191000"/>
          </a:xfrm>
          <a:prstGeom prst="rect">
            <a:avLst/>
          </a:prstGeom>
          <a:noFill/>
        </p:spPr>
      </p:pic>
      <p:sp>
        <p:nvSpPr>
          <p:cNvPr id="6" name="TextBox 5"/>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Up Your Mind</a:t>
            </a:r>
            <a:endParaRPr lang="en-US" sz="1400" b="1" dirty="0">
              <a:latin typeface="+mj-lt"/>
            </a:endParaRPr>
          </a:p>
        </p:txBody>
      </p:sp>
    </p:spTree>
    <p:extLst>
      <p:ext uri="{BB962C8B-B14F-4D97-AF65-F5344CB8AC3E}">
        <p14:creationId xmlns:p14="http://schemas.microsoft.com/office/powerpoint/2010/main" val="4068573569"/>
      </p:ext>
    </p:extLst>
  </p:cSld>
  <p:clrMapOvr>
    <a:masterClrMapping/>
  </p:clrMapOvr>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Estimating Value</a:t>
            </a:r>
            <a:endParaRPr lang="en-US" dirty="0"/>
          </a:p>
        </p:txBody>
      </p:sp>
      <p:sp>
        <p:nvSpPr>
          <p:cNvPr id="2" name="TextBox 1"/>
          <p:cNvSpPr txBox="1"/>
          <p:nvPr/>
        </p:nvSpPr>
        <p:spPr>
          <a:xfrm>
            <a:off x="304800" y="1490133"/>
            <a:ext cx="4038600" cy="4647426"/>
          </a:xfrm>
          <a:prstGeom prst="rect">
            <a:avLst/>
          </a:prstGeom>
          <a:noFill/>
        </p:spPr>
        <p:txBody>
          <a:bodyPr wrap="square" rtlCol="0">
            <a:spAutoFit/>
          </a:bodyPr>
          <a:lstStyle/>
          <a:p>
            <a:pPr>
              <a:spcBef>
                <a:spcPts val="1200"/>
              </a:spcBef>
            </a:pPr>
            <a:r>
              <a:rPr lang="en-US" sz="1600" dirty="0">
                <a:latin typeface="+mj-lt"/>
              </a:rPr>
              <a:t>To begin estimating value, we consider the probable market reaction - how much profit might we make in each case? </a:t>
            </a:r>
            <a:endParaRPr lang="en-US" sz="1600" dirty="0" smtClean="0">
              <a:latin typeface="+mj-lt"/>
            </a:endParaRPr>
          </a:p>
          <a:p>
            <a:pPr>
              <a:spcBef>
                <a:spcPts val="1200"/>
              </a:spcBef>
            </a:pPr>
            <a:r>
              <a:rPr lang="en-US" sz="1600" dirty="0" smtClean="0">
                <a:latin typeface="+mj-lt"/>
              </a:rPr>
              <a:t>Here </a:t>
            </a:r>
            <a:r>
              <a:rPr lang="en-US" sz="1600" dirty="0">
                <a:latin typeface="+mj-lt"/>
              </a:rPr>
              <a:t>we estimate that a dramatic new product has a 30% probability of earning $2.5 million, 40% of earning $1.5 million, and 30% of earning only $</a:t>
            </a:r>
            <a:r>
              <a:rPr lang="en-US" sz="1600" dirty="0" smtClean="0">
                <a:latin typeface="+mj-lt"/>
              </a:rPr>
              <a:t>500,000</a:t>
            </a:r>
          </a:p>
          <a:p>
            <a:pPr>
              <a:spcBef>
                <a:spcPts val="1200"/>
              </a:spcBef>
            </a:pPr>
            <a:r>
              <a:rPr lang="en-US" sz="1600" dirty="0" smtClean="0">
                <a:latin typeface="+mj-lt"/>
              </a:rPr>
              <a:t>Similarly</a:t>
            </a:r>
            <a:r>
              <a:rPr lang="en-US" sz="1600" dirty="0">
                <a:latin typeface="+mj-lt"/>
              </a:rPr>
              <a:t>, we have estimated the probabilities of profits for each of the other decisions we might </a:t>
            </a:r>
            <a:r>
              <a:rPr lang="en-US" sz="1600" dirty="0" smtClean="0">
                <a:latin typeface="+mj-lt"/>
              </a:rPr>
              <a:t>make</a:t>
            </a:r>
          </a:p>
          <a:p>
            <a:pPr>
              <a:spcBef>
                <a:spcPts val="1200"/>
              </a:spcBef>
            </a:pPr>
            <a:r>
              <a:rPr lang="en-US" sz="1600" dirty="0">
                <a:latin typeface="+mj-lt"/>
              </a:rPr>
              <a:t>Next, we estimate the cost associated with each </a:t>
            </a:r>
            <a:r>
              <a:rPr lang="en-US" sz="1600" dirty="0" smtClean="0">
                <a:latin typeface="+mj-lt"/>
              </a:rPr>
              <a:t>decision, again relying on experts</a:t>
            </a:r>
          </a:p>
          <a:p>
            <a:pPr>
              <a:spcBef>
                <a:spcPts val="1200"/>
              </a:spcBef>
            </a:pPr>
            <a:r>
              <a:rPr lang="en-US" sz="1600" dirty="0" smtClean="0">
                <a:latin typeface="+mj-lt"/>
              </a:rPr>
              <a:t>Note </a:t>
            </a:r>
            <a:r>
              <a:rPr lang="en-US" sz="1600" dirty="0">
                <a:latin typeface="+mj-lt"/>
              </a:rPr>
              <a:t>that we </a:t>
            </a:r>
            <a:r>
              <a:rPr lang="en-US" sz="1600" dirty="0" smtClean="0">
                <a:latin typeface="+mj-lt"/>
              </a:rPr>
              <a:t>need </a:t>
            </a:r>
            <a:r>
              <a:rPr lang="en-US" sz="1600" dirty="0">
                <a:latin typeface="+mj-lt"/>
              </a:rPr>
              <a:t>the whole $1 million dollars to create a dramatic new product, employing our whole war chest and limiting our other options</a:t>
            </a:r>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676400"/>
            <a:ext cx="4333240" cy="4343400"/>
          </a:xfrm>
          <a:prstGeom prst="rect">
            <a:avLst/>
          </a:prstGeom>
          <a:noFill/>
        </p:spPr>
      </p:pic>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Up Your Mind</a:t>
            </a:r>
            <a:endParaRPr lang="en-US" sz="1400" b="1" dirty="0">
              <a:latin typeface="+mj-lt"/>
            </a:endParaRPr>
          </a:p>
        </p:txBody>
      </p:sp>
    </p:spTree>
    <p:extLst>
      <p:ext uri="{BB962C8B-B14F-4D97-AF65-F5344CB8AC3E}">
        <p14:creationId xmlns:p14="http://schemas.microsoft.com/office/powerpoint/2010/main" val="374974166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Systems for Management Maturity Grid</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886977882"/>
              </p:ext>
            </p:extLst>
          </p:nvPr>
        </p:nvGraphicFramePr>
        <p:xfrm>
          <a:off x="152399" y="1371600"/>
          <a:ext cx="8610601" cy="4787391"/>
        </p:xfrm>
        <a:graphic>
          <a:graphicData uri="http://schemas.openxmlformats.org/drawingml/2006/table">
            <a:tbl>
              <a:tblPr firstRow="1" bandRow="1">
                <a:tableStyleId>{5C22544A-7EE6-4342-B048-85BDC9FD1C3A}</a:tableStyleId>
              </a:tblPr>
              <a:tblGrid>
                <a:gridCol w="304801"/>
                <a:gridCol w="1371600"/>
                <a:gridCol w="1371600"/>
                <a:gridCol w="1371600"/>
                <a:gridCol w="1371600"/>
                <a:gridCol w="1371600"/>
                <a:gridCol w="1447800"/>
              </a:tblGrid>
              <a:tr h="370840">
                <a:tc gridSpan="2">
                  <a:txBody>
                    <a:bodyPr/>
                    <a:lstStyle/>
                    <a:p>
                      <a:pPr marL="0" marR="0" algn="ctr">
                        <a:lnSpc>
                          <a:spcPct val="115000"/>
                        </a:lnSpc>
                        <a:spcBef>
                          <a:spcPts val="0"/>
                        </a:spcBef>
                        <a:spcAft>
                          <a:spcPts val="0"/>
                        </a:spcAft>
                      </a:pPr>
                      <a:r>
                        <a:rPr lang="en-US" sz="1100" b="1" dirty="0">
                          <a:solidFill>
                            <a:srgbClr val="000000"/>
                          </a:solidFill>
                          <a:effectLst/>
                          <a:latin typeface="Arial"/>
                          <a:ea typeface="Calibri"/>
                          <a:cs typeface="Arial"/>
                        </a:rPr>
                        <a:t> </a:t>
                      </a:r>
                      <a:endParaRPr lang="en-US" sz="1100" b="1"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200" b="1" dirty="0">
                          <a:solidFill>
                            <a:srgbClr val="000000"/>
                          </a:solidFill>
                          <a:effectLst/>
                          <a:latin typeface="Arial"/>
                          <a:ea typeface="Calibri"/>
                          <a:cs typeface="Arial"/>
                        </a:rPr>
                        <a:t>1 - Weak</a:t>
                      </a:r>
                      <a:endParaRPr lang="en-US" sz="1200" b="1"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2</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3</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4</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dirty="0">
                          <a:solidFill>
                            <a:srgbClr val="000000"/>
                          </a:solidFill>
                          <a:effectLst/>
                          <a:latin typeface="Arial"/>
                          <a:ea typeface="Calibri"/>
                          <a:cs typeface="Arial"/>
                        </a:rPr>
                        <a:t>5 - Strong</a:t>
                      </a:r>
                      <a:endParaRPr lang="en-US" sz="1200" b="1"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840">
                <a:tc>
                  <a:txBody>
                    <a:bodyPr/>
                    <a:lstStyle/>
                    <a:p>
                      <a:pPr marL="0" marR="0">
                        <a:lnSpc>
                          <a:spcPct val="115000"/>
                        </a:lnSpc>
                        <a:spcBef>
                          <a:spcPts val="0"/>
                        </a:spcBef>
                        <a:spcAft>
                          <a:spcPts val="0"/>
                        </a:spcAft>
                      </a:pPr>
                      <a:r>
                        <a:rPr lang="en-US" sz="900" b="1" dirty="0">
                          <a:effectLst/>
                          <a:latin typeface="Arial"/>
                          <a:ea typeface="Calibri"/>
                          <a:cs typeface="Arial"/>
                        </a:rPr>
                        <a:t>10</a:t>
                      </a:r>
                      <a:endParaRPr lang="en-US" sz="1100"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Executive Sponsorship </a:t>
                      </a:r>
                      <a:r>
                        <a:rPr lang="en-US" sz="900">
                          <a:effectLst/>
                          <a:latin typeface="Arial"/>
                          <a:ea typeface="Calibri"/>
                          <a:cs typeface="Arial"/>
                        </a:rPr>
                        <a:t>- visibility and focus</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Executives are rarely visible to the workforce.</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Executives kick things off but are generally difficult to involve in day to day action.</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Executives practice ‘management by walking around,’ and are aware of all key activities in their areas of responsibility.</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Executives sponsor key activities and participate as needed to make things work.</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dirty="0">
                          <a:effectLst/>
                          <a:latin typeface="Arial"/>
                          <a:ea typeface="Calibri"/>
                          <a:cs typeface="Arial"/>
                        </a:rPr>
                        <a:t>Executives are clearly visible sponsoring every critical activity of the organization, especially business changes, and participate in cross-functional steering teams.</a:t>
                      </a:r>
                      <a:endParaRPr lang="en-US" sz="110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nSpc>
                          <a:spcPct val="115000"/>
                        </a:lnSpc>
                        <a:spcBef>
                          <a:spcPts val="0"/>
                        </a:spcBef>
                        <a:spcAft>
                          <a:spcPts val="0"/>
                        </a:spcAft>
                      </a:pPr>
                      <a:r>
                        <a:rPr lang="en-US" sz="900" b="1" dirty="0">
                          <a:effectLst/>
                          <a:latin typeface="Arial"/>
                          <a:ea typeface="Calibri"/>
                          <a:cs typeface="Arial"/>
                        </a:rPr>
                        <a:t>11</a:t>
                      </a:r>
                      <a:endParaRPr lang="en-US" sz="1100"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Scheduling &amp; Priority Setting </a:t>
                      </a:r>
                      <a:r>
                        <a:rPr lang="en-US" sz="900">
                          <a:effectLst/>
                          <a:latin typeface="Arial"/>
                          <a:ea typeface="Calibri"/>
                          <a:cs typeface="Arial"/>
                        </a:rPr>
                        <a:t>- schedule management, emergency management</a:t>
                      </a:r>
                      <a:r>
                        <a:rPr lang="en-US" sz="900" b="1">
                          <a:effectLst/>
                          <a:latin typeface="Arial"/>
                          <a:ea typeface="Calibri"/>
                          <a:cs typeface="Arial"/>
                        </a:rPr>
                        <a:t> </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Firefighting is common, and work schedules are routinely interrupted.</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Schedules are well-managed, but can be badly disrupted by emergency work.</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The scheduling process anticipates emergency work, but excessive overtime still occurs routinely.</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Scheduling is a focus area, and a rapid decision process supports schedule interruption decisions.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Priorities are so well managed that schedules are seldom interrupted and deadlines are routinely met without stress.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nSpc>
                          <a:spcPct val="115000"/>
                        </a:lnSpc>
                        <a:spcBef>
                          <a:spcPts val="0"/>
                        </a:spcBef>
                        <a:spcAft>
                          <a:spcPts val="0"/>
                        </a:spcAft>
                      </a:pPr>
                      <a:r>
                        <a:rPr lang="en-US" sz="900" b="1">
                          <a:effectLst/>
                          <a:latin typeface="Arial"/>
                          <a:ea typeface="Calibri"/>
                          <a:cs typeface="Arial"/>
                        </a:rPr>
                        <a:t>12</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Hiring, Retention, &amp; Succession Planning </a:t>
                      </a:r>
                      <a:r>
                        <a:rPr lang="en-US" sz="900">
                          <a:effectLst/>
                          <a:latin typeface="Arial"/>
                          <a:ea typeface="Calibri"/>
                          <a:cs typeface="Arial"/>
                        </a:rPr>
                        <a:t>- critical skills coverage and continuity</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Retirements and unplanned absences can bring the operation to its knees.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Desk procedures and common knowledge repositories ensure retirements and unplanned absences do not impact critical tasks.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Training programs are designed to build skills progressively, with a pipeline of candidates for every planned vacancy.</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Building and maintaining critical skills is seen as a strategic activity, and executives participate as needed to ensure uninterrupted capability.</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Retirements and unplanned absences have little effect on the business, and critical skills will remain secure.</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nSpc>
                          <a:spcPct val="115000"/>
                        </a:lnSpc>
                        <a:spcBef>
                          <a:spcPts val="0"/>
                        </a:spcBef>
                        <a:spcAft>
                          <a:spcPts val="0"/>
                        </a:spcAft>
                      </a:pPr>
                      <a:r>
                        <a:rPr lang="en-US" sz="900" b="1">
                          <a:effectLst/>
                          <a:latin typeface="Arial"/>
                          <a:ea typeface="Calibri"/>
                          <a:cs typeface="Arial"/>
                        </a:rPr>
                        <a:t>13</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Education, Training &amp; Skill Flexibility </a:t>
                      </a:r>
                      <a:r>
                        <a:rPr lang="en-US" sz="900">
                          <a:effectLst/>
                          <a:latin typeface="Arial"/>
                          <a:ea typeface="Calibri"/>
                          <a:cs typeface="Arial"/>
                        </a:rPr>
                        <a:t>- training program, task competence, work interruption</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Few employees are fully trained for their work and almost none are cross-trained.</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Functional departments have cross-training programs to ensure department work is never stopped by an absence.</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Job rotation creates informal workforce flexibility, with many people capable of filling in for multiple tasks across functional lines.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The organization focuses on cross-training, and employees are rewarded for broad skills serving multiple process tasks. Skills are formally tracked to anticipate skill needs.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dirty="0">
                          <a:effectLst/>
                          <a:latin typeface="Arial"/>
                          <a:ea typeface="Calibri"/>
                          <a:cs typeface="Arial"/>
                        </a:rPr>
                        <a:t>All employees are fully trained for their work and multiple resources are skilled for every significant task in every key process.</a:t>
                      </a:r>
                      <a:endParaRPr lang="en-US" sz="110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4158395571"/>
      </p:ext>
    </p:extLst>
  </p:cSld>
  <p:clrMapOvr>
    <a:masterClrMapping/>
  </p:clrMapOvr>
  <p:timing>
    <p:tnLst>
      <p:par>
        <p:cTn xmlns:p14="http://schemas.microsoft.com/office/powerpoint/2010/mai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Calculating the Expected Value</a:t>
            </a:r>
            <a:endParaRPr lang="en-US" dirty="0"/>
          </a:p>
        </p:txBody>
      </p:sp>
      <p:sp>
        <p:nvSpPr>
          <p:cNvPr id="2" name="TextBox 1"/>
          <p:cNvSpPr txBox="1"/>
          <p:nvPr/>
        </p:nvSpPr>
        <p:spPr>
          <a:xfrm>
            <a:off x="304800" y="1490133"/>
            <a:ext cx="4038600" cy="4154984"/>
          </a:xfrm>
          <a:prstGeom prst="rect">
            <a:avLst/>
          </a:prstGeom>
          <a:noFill/>
        </p:spPr>
        <p:txBody>
          <a:bodyPr wrap="square" rtlCol="0">
            <a:spAutoFit/>
          </a:bodyPr>
          <a:lstStyle/>
          <a:p>
            <a:pPr>
              <a:spcBef>
                <a:spcPts val="1200"/>
              </a:spcBef>
            </a:pPr>
            <a:r>
              <a:rPr lang="en-US" sz="1600" dirty="0">
                <a:latin typeface="+mj-lt"/>
              </a:rPr>
              <a:t>By subtracting the costs associated with each option, we calculate a value for each outcome. For example, we subtract the $1,000,000 investment from each branch of the ‘Dramatic New Product’ decision to get values of $1,500,000, $500,000, and </a:t>
            </a:r>
            <a:r>
              <a:rPr lang="en-US" sz="1600" dirty="0" smtClean="0">
                <a:latin typeface="+mj-lt"/>
              </a:rPr>
              <a:t>($500,000) for </a:t>
            </a:r>
            <a:r>
              <a:rPr lang="en-US" sz="1600" dirty="0">
                <a:latin typeface="+mj-lt"/>
              </a:rPr>
              <a:t>the three </a:t>
            </a:r>
            <a:r>
              <a:rPr lang="en-US" sz="1600" dirty="0" smtClean="0">
                <a:latin typeface="+mj-lt"/>
              </a:rPr>
              <a:t>outcomes</a:t>
            </a:r>
          </a:p>
          <a:p>
            <a:pPr>
              <a:spcBef>
                <a:spcPts val="1200"/>
              </a:spcBef>
            </a:pPr>
            <a:r>
              <a:rPr lang="en-US" sz="1600" dirty="0" smtClean="0">
                <a:latin typeface="+mj-lt"/>
              </a:rPr>
              <a:t>We then calculate the </a:t>
            </a:r>
            <a:r>
              <a:rPr lang="en-US" sz="1600" dirty="0">
                <a:latin typeface="+mj-lt"/>
              </a:rPr>
              <a:t>expected value for each decision as the sum of the outcomes times their respective </a:t>
            </a:r>
            <a:r>
              <a:rPr lang="en-US" sz="1600" dirty="0" smtClean="0">
                <a:latin typeface="+mj-lt"/>
              </a:rPr>
              <a:t>probabilities</a:t>
            </a:r>
          </a:p>
          <a:p>
            <a:pPr>
              <a:spcBef>
                <a:spcPts val="1200"/>
              </a:spcBef>
            </a:pPr>
            <a:r>
              <a:rPr lang="en-US" sz="1600" dirty="0" smtClean="0">
                <a:latin typeface="+mj-lt"/>
              </a:rPr>
              <a:t>For </a:t>
            </a:r>
            <a:r>
              <a:rPr lang="en-US" sz="1600" dirty="0">
                <a:latin typeface="+mj-lt"/>
              </a:rPr>
              <a:t>the dramatic new product, the expected value is:</a:t>
            </a:r>
          </a:p>
          <a:p>
            <a:pPr>
              <a:spcBef>
                <a:spcPts val="1200"/>
              </a:spcBef>
            </a:pPr>
            <a:r>
              <a:rPr lang="en-US" sz="1600" dirty="0" smtClean="0">
                <a:latin typeface="+mj-lt"/>
              </a:rPr>
              <a:t>1,500,000 </a:t>
            </a:r>
            <a:r>
              <a:rPr lang="en-US" sz="1600" dirty="0">
                <a:latin typeface="+mj-lt"/>
              </a:rPr>
              <a:t>x 30% + 500,000 x 40% </a:t>
            </a:r>
            <a:r>
              <a:rPr lang="en-US" sz="1600" dirty="0" smtClean="0">
                <a:latin typeface="+mj-lt"/>
              </a:rPr>
              <a:t>+ (500,000</a:t>
            </a:r>
            <a:r>
              <a:rPr lang="en-US" sz="1600" dirty="0">
                <a:latin typeface="+mj-lt"/>
              </a:rPr>
              <a:t>) x 30</a:t>
            </a:r>
            <a:r>
              <a:rPr lang="en-US" sz="1600" dirty="0" smtClean="0">
                <a:latin typeface="+mj-lt"/>
              </a:rPr>
              <a:t>% = 500,000</a:t>
            </a:r>
            <a:endParaRPr lang="en-US" sz="1600" dirty="0">
              <a:latin typeface="+mj-lt"/>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490133"/>
            <a:ext cx="4049395" cy="4377267"/>
          </a:xfrm>
          <a:prstGeom prst="rect">
            <a:avLst/>
          </a:prstGeom>
          <a:noFill/>
        </p:spPr>
      </p:pic>
      <p:sp>
        <p:nvSpPr>
          <p:cNvPr id="6" name="TextBox 5"/>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Up Your Mind</a:t>
            </a:r>
            <a:endParaRPr lang="en-US" sz="1400" b="1" dirty="0">
              <a:latin typeface="+mj-lt"/>
            </a:endParaRPr>
          </a:p>
        </p:txBody>
      </p:sp>
    </p:spTree>
    <p:extLst>
      <p:ext uri="{BB962C8B-B14F-4D97-AF65-F5344CB8AC3E}">
        <p14:creationId xmlns:p14="http://schemas.microsoft.com/office/powerpoint/2010/main" val="1708417504"/>
      </p:ext>
    </p:extLst>
  </p:cSld>
  <p:clrMapOvr>
    <a:masterClrMapping/>
  </p:clrMapOvr>
  <p:timing>
    <p:tnLst>
      <p:par>
        <p:cTn xmlns:p14="http://schemas.microsoft.com/office/powerpoint/2010/mai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Interpreting Decision </a:t>
            </a:r>
            <a:r>
              <a:rPr lang="en-US" dirty="0"/>
              <a:t>Trees</a:t>
            </a:r>
          </a:p>
        </p:txBody>
      </p:sp>
      <p:sp>
        <p:nvSpPr>
          <p:cNvPr id="2" name="TextBox 1"/>
          <p:cNvSpPr txBox="1"/>
          <p:nvPr/>
        </p:nvSpPr>
        <p:spPr>
          <a:xfrm>
            <a:off x="304800" y="1490133"/>
            <a:ext cx="8229600" cy="3385542"/>
          </a:xfrm>
          <a:prstGeom prst="rect">
            <a:avLst/>
          </a:prstGeom>
          <a:noFill/>
        </p:spPr>
        <p:txBody>
          <a:bodyPr wrap="square" rtlCol="0">
            <a:spAutoFit/>
          </a:bodyPr>
          <a:lstStyle/>
          <a:p>
            <a:pPr>
              <a:spcBef>
                <a:spcPts val="1200"/>
              </a:spcBef>
            </a:pPr>
            <a:r>
              <a:rPr lang="en-US" sz="1600" dirty="0">
                <a:latin typeface="+mj-lt"/>
              </a:rPr>
              <a:t>From a purely mathematical position, the decision to develop a new product is most probably the best to take, since we estimate it to be worth 500,000 (the highest value on that node) versus 390,000 from continuing our current product </a:t>
            </a:r>
            <a:r>
              <a:rPr lang="en-US" sz="1600" dirty="0" smtClean="0">
                <a:latin typeface="+mj-lt"/>
              </a:rPr>
              <a:t>line</a:t>
            </a:r>
          </a:p>
          <a:p>
            <a:pPr>
              <a:spcBef>
                <a:spcPts val="1200"/>
              </a:spcBef>
            </a:pPr>
            <a:r>
              <a:rPr lang="en-US" sz="1600" dirty="0" smtClean="0">
                <a:latin typeface="+mj-lt"/>
              </a:rPr>
              <a:t>And </a:t>
            </a:r>
            <a:r>
              <a:rPr lang="en-US" sz="1600" dirty="0">
                <a:latin typeface="+mj-lt"/>
              </a:rPr>
              <a:t>the dramatic development seems the better of the two new product </a:t>
            </a:r>
            <a:r>
              <a:rPr lang="en-US" sz="1600" dirty="0" smtClean="0">
                <a:latin typeface="+mj-lt"/>
              </a:rPr>
              <a:t>options</a:t>
            </a:r>
          </a:p>
          <a:p>
            <a:pPr>
              <a:spcBef>
                <a:spcPts val="1200"/>
              </a:spcBef>
            </a:pPr>
            <a:r>
              <a:rPr lang="en-US" sz="1600" dirty="0" smtClean="0">
                <a:latin typeface="+mj-lt"/>
              </a:rPr>
              <a:t>But </a:t>
            </a:r>
            <a:r>
              <a:rPr lang="en-US" sz="1600" dirty="0">
                <a:latin typeface="+mj-lt"/>
              </a:rPr>
              <a:t>before arriving at that conclusion, consider:</a:t>
            </a:r>
          </a:p>
          <a:p>
            <a:pPr marL="285750" indent="-285750">
              <a:spcBef>
                <a:spcPts val="1200"/>
              </a:spcBef>
              <a:buFont typeface="Arial" pitchFamily="34" charset="0"/>
              <a:buChar char="•"/>
            </a:pPr>
            <a:r>
              <a:rPr lang="en-US" sz="1400" dirty="0" smtClean="0">
                <a:latin typeface="+mj-lt"/>
              </a:rPr>
              <a:t>The </a:t>
            </a:r>
            <a:r>
              <a:rPr lang="en-US" sz="1400" dirty="0">
                <a:latin typeface="+mj-lt"/>
              </a:rPr>
              <a:t>dramatic option uses the whole war chest. It could be a ‘bet your company’ decision. Can that risk be mitigated?</a:t>
            </a:r>
          </a:p>
          <a:p>
            <a:pPr marL="285750" indent="-285750">
              <a:spcBef>
                <a:spcPts val="1200"/>
              </a:spcBef>
              <a:buFont typeface="Arial" pitchFamily="34" charset="0"/>
              <a:buChar char="•"/>
            </a:pPr>
            <a:r>
              <a:rPr lang="en-US" sz="1400" dirty="0" smtClean="0">
                <a:latin typeface="+mj-lt"/>
              </a:rPr>
              <a:t>The </a:t>
            </a:r>
            <a:r>
              <a:rPr lang="en-US" sz="1400" dirty="0">
                <a:latin typeface="+mj-lt"/>
              </a:rPr>
              <a:t>war chest would cover both an upgrade and a new but only progressive product. Would they cannibalize each other? Could they be done sequentially?</a:t>
            </a:r>
          </a:p>
          <a:p>
            <a:pPr marL="285750" indent="-285750">
              <a:spcBef>
                <a:spcPts val="1200"/>
              </a:spcBef>
              <a:buFont typeface="Arial" pitchFamily="34" charset="0"/>
              <a:buChar char="•"/>
            </a:pPr>
            <a:r>
              <a:rPr lang="en-US" sz="1400" dirty="0" smtClean="0">
                <a:latin typeface="+mj-lt"/>
              </a:rPr>
              <a:t>We </a:t>
            </a:r>
            <a:r>
              <a:rPr lang="en-US" sz="1400" dirty="0">
                <a:latin typeface="+mj-lt"/>
              </a:rPr>
              <a:t>might be able to reduce our risk by ensuring our market research is accurate (multiple sources, industry experts, etc.) or by focusing on less expensive development and/or production </a:t>
            </a:r>
            <a:r>
              <a:rPr lang="en-US" sz="1400" dirty="0" smtClean="0">
                <a:latin typeface="+mj-lt"/>
              </a:rPr>
              <a:t>methods</a:t>
            </a:r>
            <a:endParaRPr lang="en-US" sz="1400" dirty="0">
              <a:latin typeface="+mj-lt"/>
            </a:endParaRP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Up Your Mind</a:t>
            </a:r>
            <a:endParaRPr lang="en-US" sz="1400" b="1" dirty="0">
              <a:latin typeface="+mj-lt"/>
            </a:endParaRPr>
          </a:p>
        </p:txBody>
      </p:sp>
    </p:spTree>
    <p:extLst>
      <p:ext uri="{BB962C8B-B14F-4D97-AF65-F5344CB8AC3E}">
        <p14:creationId xmlns:p14="http://schemas.microsoft.com/office/powerpoint/2010/main" val="2764288542"/>
      </p:ext>
    </p:extLst>
  </p:cSld>
  <p:clrMapOvr>
    <a:masterClrMapping/>
  </p:clrMapOvr>
  <p:timing>
    <p:tnLst>
      <p:par>
        <p:cTn xmlns:p14="http://schemas.microsoft.com/office/powerpoint/2010/mai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Linear Programming</a:t>
            </a:r>
          </a:p>
        </p:txBody>
      </p:sp>
      <p:sp>
        <p:nvSpPr>
          <p:cNvPr id="8" name="TextBox 7"/>
          <p:cNvSpPr txBox="1"/>
          <p:nvPr/>
        </p:nvSpPr>
        <p:spPr>
          <a:xfrm>
            <a:off x="304800" y="1490133"/>
            <a:ext cx="8229600" cy="1877437"/>
          </a:xfrm>
          <a:prstGeom prst="rect">
            <a:avLst/>
          </a:prstGeom>
          <a:noFill/>
        </p:spPr>
        <p:txBody>
          <a:bodyPr wrap="square" rtlCol="0">
            <a:spAutoFit/>
          </a:bodyPr>
          <a:lstStyle/>
          <a:p>
            <a:pPr>
              <a:spcBef>
                <a:spcPts val="1200"/>
              </a:spcBef>
            </a:pPr>
            <a:r>
              <a:rPr lang="en-US" sz="1600" dirty="0">
                <a:latin typeface="+mj-lt"/>
              </a:rPr>
              <a:t>Linear Programming (LP) attempts to find the best solution (for example, highest profit or lowest cost) in an environment of constraints (such as limited market demand or scarce labor</a:t>
            </a:r>
            <a:r>
              <a:rPr lang="en-US" sz="1600" dirty="0" smtClean="0">
                <a:latin typeface="+mj-lt"/>
              </a:rPr>
              <a:t>)</a:t>
            </a:r>
          </a:p>
          <a:p>
            <a:pPr>
              <a:spcBef>
                <a:spcPts val="1200"/>
              </a:spcBef>
            </a:pPr>
            <a:r>
              <a:rPr lang="en-US" sz="1600" dirty="0" smtClean="0">
                <a:latin typeface="+mj-lt"/>
              </a:rPr>
              <a:t> </a:t>
            </a:r>
            <a:r>
              <a:rPr lang="en-US" sz="1600" dirty="0">
                <a:latin typeface="+mj-lt"/>
              </a:rPr>
              <a:t>It can involve extremely complex, multi-dimensional </a:t>
            </a:r>
            <a:r>
              <a:rPr lang="en-US" sz="1600" dirty="0" smtClean="0">
                <a:latin typeface="+mj-lt"/>
              </a:rPr>
              <a:t>models</a:t>
            </a:r>
          </a:p>
          <a:p>
            <a:pPr>
              <a:spcBef>
                <a:spcPts val="1200"/>
              </a:spcBef>
            </a:pPr>
            <a:r>
              <a:rPr lang="en-US" sz="1600" dirty="0" smtClean="0">
                <a:latin typeface="+mj-lt"/>
              </a:rPr>
              <a:t>Here </a:t>
            </a:r>
            <a:r>
              <a:rPr lang="en-US" sz="1600" dirty="0">
                <a:latin typeface="+mj-lt"/>
              </a:rPr>
              <a:t>we </a:t>
            </a:r>
            <a:r>
              <a:rPr lang="en-US" sz="1600" dirty="0" smtClean="0">
                <a:latin typeface="+mj-lt"/>
              </a:rPr>
              <a:t>will illustrate </a:t>
            </a:r>
            <a:r>
              <a:rPr lang="en-US" sz="1600" dirty="0">
                <a:latin typeface="+mj-lt"/>
              </a:rPr>
              <a:t>the concept with a simple, commonly used 2-dimensional LP graph format</a:t>
            </a:r>
            <a:endParaRPr lang="en-US" sz="1400" dirty="0">
              <a:latin typeface="+mj-lt"/>
            </a:endParaRP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Up Your Mind</a:t>
            </a:r>
            <a:endParaRPr lang="en-US" sz="1400" b="1" dirty="0">
              <a:latin typeface="+mj-lt"/>
            </a:endParaRPr>
          </a:p>
        </p:txBody>
      </p:sp>
    </p:spTree>
    <p:extLst>
      <p:ext uri="{BB962C8B-B14F-4D97-AF65-F5344CB8AC3E}">
        <p14:creationId xmlns:p14="http://schemas.microsoft.com/office/powerpoint/2010/main" val="3151905333"/>
      </p:ext>
    </p:extLst>
  </p:cSld>
  <p:clrMapOvr>
    <a:masterClrMapping/>
  </p:clrMapOvr>
  <p:timing>
    <p:tnLst>
      <p:par>
        <p:cTn xmlns:p14="http://schemas.microsoft.com/office/powerpoint/2010/mai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Understand the Problem</a:t>
            </a:r>
          </a:p>
        </p:txBody>
      </p:sp>
      <p:sp>
        <p:nvSpPr>
          <p:cNvPr id="8" name="TextBox 7"/>
          <p:cNvSpPr txBox="1"/>
          <p:nvPr/>
        </p:nvSpPr>
        <p:spPr>
          <a:xfrm>
            <a:off x="304800" y="1490133"/>
            <a:ext cx="8229600" cy="3477875"/>
          </a:xfrm>
          <a:prstGeom prst="rect">
            <a:avLst/>
          </a:prstGeom>
          <a:noFill/>
        </p:spPr>
        <p:txBody>
          <a:bodyPr wrap="square" rtlCol="0">
            <a:spAutoFit/>
          </a:bodyPr>
          <a:lstStyle/>
          <a:p>
            <a:pPr>
              <a:spcBef>
                <a:spcPts val="1200"/>
              </a:spcBef>
            </a:pPr>
            <a:r>
              <a:rPr lang="en-US" sz="1600" dirty="0">
                <a:latin typeface="+mj-lt"/>
              </a:rPr>
              <a:t>To be useful in business, it's helpful to start any LP exercise with a word problem such as:</a:t>
            </a:r>
          </a:p>
          <a:p>
            <a:pPr marL="285750" indent="-285750">
              <a:spcBef>
                <a:spcPts val="1200"/>
              </a:spcBef>
              <a:buFont typeface="Arial" pitchFamily="34" charset="0"/>
              <a:buChar char="•"/>
            </a:pPr>
            <a:r>
              <a:rPr lang="en-US" sz="1400" dirty="0" smtClean="0">
                <a:latin typeface="+mj-lt"/>
              </a:rPr>
              <a:t>XYZ </a:t>
            </a:r>
            <a:r>
              <a:rPr lang="en-US" sz="1400" dirty="0">
                <a:latin typeface="+mj-lt"/>
              </a:rPr>
              <a:t>company sells a product under its own brand name, and sells quality seconds to </a:t>
            </a:r>
            <a:r>
              <a:rPr lang="en-US" sz="1400" dirty="0" smtClean="0">
                <a:latin typeface="+mj-lt"/>
              </a:rPr>
              <a:t>OEMs</a:t>
            </a:r>
          </a:p>
          <a:p>
            <a:pPr marL="285750" indent="-285750">
              <a:spcBef>
                <a:spcPts val="1200"/>
              </a:spcBef>
              <a:buFont typeface="Arial" pitchFamily="34" charset="0"/>
              <a:buChar char="•"/>
            </a:pPr>
            <a:r>
              <a:rPr lang="en-US" sz="1400" dirty="0" smtClean="0">
                <a:latin typeface="+mj-lt"/>
              </a:rPr>
              <a:t>The </a:t>
            </a:r>
            <a:r>
              <a:rPr lang="en-US" sz="1400" dirty="0">
                <a:latin typeface="+mj-lt"/>
              </a:rPr>
              <a:t>branded model provides more revenue and profit per unit but its market demand is limited, and the factory capacity for total combined units is also </a:t>
            </a:r>
            <a:r>
              <a:rPr lang="en-US" sz="1400" dirty="0" smtClean="0">
                <a:latin typeface="+mj-lt"/>
              </a:rPr>
              <a:t>limited</a:t>
            </a:r>
          </a:p>
          <a:p>
            <a:pPr marL="285750" indent="-285750">
              <a:spcBef>
                <a:spcPts val="1200"/>
              </a:spcBef>
              <a:buFont typeface="Arial" pitchFamily="34" charset="0"/>
              <a:buChar char="•"/>
            </a:pPr>
            <a:r>
              <a:rPr lang="en-US" sz="1400" dirty="0" smtClean="0">
                <a:latin typeface="+mj-lt"/>
              </a:rPr>
              <a:t>For </a:t>
            </a:r>
            <a:r>
              <a:rPr lang="en-US" sz="1400" dirty="0">
                <a:latin typeface="+mj-lt"/>
              </a:rPr>
              <a:t>reasons of profitability, the product mix needs to favor branded </a:t>
            </a:r>
            <a:r>
              <a:rPr lang="en-US" sz="1400" dirty="0" smtClean="0">
                <a:latin typeface="+mj-lt"/>
              </a:rPr>
              <a:t>product</a:t>
            </a:r>
          </a:p>
          <a:p>
            <a:pPr marL="285750" indent="-285750">
              <a:spcBef>
                <a:spcPts val="1200"/>
              </a:spcBef>
              <a:buFont typeface="Arial" pitchFamily="34" charset="0"/>
              <a:buChar char="•"/>
            </a:pPr>
            <a:r>
              <a:rPr lang="en-US" sz="1400" dirty="0" smtClean="0">
                <a:latin typeface="+mj-lt"/>
              </a:rPr>
              <a:t>The </a:t>
            </a:r>
            <a:r>
              <a:rPr lang="en-US" sz="1400" dirty="0">
                <a:latin typeface="+mj-lt"/>
              </a:rPr>
              <a:t>company could sell as many of the OEM model as they could make, and has in fact a minimum requirement due to a long-standing </a:t>
            </a:r>
            <a:r>
              <a:rPr lang="en-US" sz="1400" dirty="0" smtClean="0">
                <a:latin typeface="+mj-lt"/>
              </a:rPr>
              <a:t>contract</a:t>
            </a:r>
          </a:p>
          <a:p>
            <a:pPr marL="285750" indent="-285750">
              <a:spcBef>
                <a:spcPts val="1200"/>
              </a:spcBef>
              <a:buFont typeface="Arial" pitchFamily="34" charset="0"/>
              <a:buChar char="•"/>
            </a:pPr>
            <a:r>
              <a:rPr lang="en-US" sz="1400" dirty="0" smtClean="0">
                <a:latin typeface="+mj-lt"/>
              </a:rPr>
              <a:t>Branded </a:t>
            </a:r>
            <a:r>
              <a:rPr lang="en-US" sz="1400" dirty="0">
                <a:latin typeface="+mj-lt"/>
              </a:rPr>
              <a:t>units cost $2.75 to make and sell for $4.00; OEM products cost $2.65 to make and sell for $</a:t>
            </a:r>
            <a:r>
              <a:rPr lang="en-US" sz="1400" dirty="0" smtClean="0">
                <a:latin typeface="+mj-lt"/>
              </a:rPr>
              <a:t>3.25</a:t>
            </a:r>
          </a:p>
          <a:p>
            <a:pPr>
              <a:spcBef>
                <a:spcPts val="1200"/>
              </a:spcBef>
            </a:pPr>
            <a:r>
              <a:rPr lang="en-US" sz="1600" dirty="0" smtClean="0">
                <a:latin typeface="+mj-lt"/>
              </a:rPr>
              <a:t>How </a:t>
            </a:r>
            <a:r>
              <a:rPr lang="en-US" sz="1600" dirty="0">
                <a:latin typeface="+mj-lt"/>
              </a:rPr>
              <a:t>many branded and OEM units should they plan to produce? How much profit contribution will result</a:t>
            </a:r>
            <a:r>
              <a:rPr lang="en-US" sz="1600" dirty="0" smtClean="0">
                <a:latin typeface="+mj-lt"/>
              </a:rPr>
              <a:t>?</a:t>
            </a:r>
            <a:endParaRPr lang="en-US" sz="1600" dirty="0">
              <a:latin typeface="+mj-lt"/>
            </a:endParaRP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Up Your Mind</a:t>
            </a:r>
            <a:endParaRPr lang="en-US" sz="1400" b="1" dirty="0">
              <a:latin typeface="+mj-lt"/>
            </a:endParaRPr>
          </a:p>
        </p:txBody>
      </p:sp>
    </p:spTree>
    <p:extLst>
      <p:ext uri="{BB962C8B-B14F-4D97-AF65-F5344CB8AC3E}">
        <p14:creationId xmlns:p14="http://schemas.microsoft.com/office/powerpoint/2010/main" val="2147227079"/>
      </p:ext>
    </p:extLst>
  </p:cSld>
  <p:clrMapOvr>
    <a:masterClrMapping/>
  </p:clrMapOvr>
  <p:timing>
    <p:tnLst>
      <p:par>
        <p:cTn xmlns:p14="http://schemas.microsoft.com/office/powerpoint/2010/mai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Define the Chart Axes</a:t>
            </a:r>
          </a:p>
        </p:txBody>
      </p:sp>
      <p:sp>
        <p:nvSpPr>
          <p:cNvPr id="8" name="TextBox 7"/>
          <p:cNvSpPr txBox="1"/>
          <p:nvPr/>
        </p:nvSpPr>
        <p:spPr>
          <a:xfrm>
            <a:off x="304800" y="1490133"/>
            <a:ext cx="3352800" cy="3447098"/>
          </a:xfrm>
          <a:prstGeom prst="rect">
            <a:avLst/>
          </a:prstGeom>
          <a:noFill/>
        </p:spPr>
        <p:txBody>
          <a:bodyPr wrap="square" rtlCol="0">
            <a:spAutoFit/>
          </a:bodyPr>
          <a:lstStyle/>
          <a:p>
            <a:pPr>
              <a:spcBef>
                <a:spcPts val="1200"/>
              </a:spcBef>
            </a:pPr>
            <a:r>
              <a:rPr lang="en-US" sz="1600" dirty="0">
                <a:latin typeface="+mj-lt"/>
              </a:rPr>
              <a:t>Linear Programming supports choices between like things, such as alternative products, so the axes in our example should have branded product on one axis (x shown here) and OEM product on the other (y</a:t>
            </a:r>
            <a:r>
              <a:rPr lang="en-US" sz="1600" dirty="0" smtClean="0">
                <a:latin typeface="+mj-lt"/>
              </a:rPr>
              <a:t>)</a:t>
            </a:r>
          </a:p>
          <a:p>
            <a:pPr>
              <a:spcBef>
                <a:spcPts val="1200"/>
              </a:spcBef>
            </a:pPr>
            <a:r>
              <a:rPr lang="en-US" sz="1600" dirty="0">
                <a:latin typeface="+mj-lt"/>
              </a:rPr>
              <a:t>The company has determined that the minimum demand for OEM product is 100 units per day, so our first constraint is depicted as a horizontal line intersecting the y axis at 100 units</a:t>
            </a:r>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2473530"/>
            <a:ext cx="5105400" cy="3546270"/>
          </a:xfrm>
          <a:prstGeom prst="rect">
            <a:avLst/>
          </a:prstGeom>
          <a:noFill/>
        </p:spPr>
      </p:pic>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Up Your Mind</a:t>
            </a:r>
            <a:endParaRPr lang="en-US" sz="1400" b="1" dirty="0">
              <a:latin typeface="+mj-lt"/>
            </a:endParaRPr>
          </a:p>
        </p:txBody>
      </p:sp>
    </p:spTree>
    <p:extLst>
      <p:ext uri="{BB962C8B-B14F-4D97-AF65-F5344CB8AC3E}">
        <p14:creationId xmlns:p14="http://schemas.microsoft.com/office/powerpoint/2010/main" val="656022942"/>
      </p:ext>
    </p:extLst>
  </p:cSld>
  <p:clrMapOvr>
    <a:masterClrMapping/>
  </p:clrMapOvr>
  <p:timing>
    <p:tnLst>
      <p:par>
        <p:cTn xmlns:p14="http://schemas.microsoft.com/office/powerpoint/2010/mai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6711" y="2477074"/>
            <a:ext cx="5092489" cy="3542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itle 1"/>
          <p:cNvSpPr>
            <a:spLocks noGrp="1"/>
          </p:cNvSpPr>
          <p:nvPr>
            <p:ph type="ctrTitle"/>
          </p:nvPr>
        </p:nvSpPr>
        <p:spPr/>
        <p:txBody>
          <a:bodyPr/>
          <a:lstStyle/>
          <a:p>
            <a:r>
              <a:rPr lang="en-US" dirty="0" smtClean="0"/>
              <a:t>Add another Constraint</a:t>
            </a:r>
            <a:endParaRPr lang="en-US" dirty="0"/>
          </a:p>
        </p:txBody>
      </p:sp>
      <p:sp>
        <p:nvSpPr>
          <p:cNvPr id="8" name="TextBox 7"/>
          <p:cNvSpPr txBox="1"/>
          <p:nvPr/>
        </p:nvSpPr>
        <p:spPr>
          <a:xfrm>
            <a:off x="304800" y="1490133"/>
            <a:ext cx="3352800" cy="2062103"/>
          </a:xfrm>
          <a:prstGeom prst="rect">
            <a:avLst/>
          </a:prstGeom>
          <a:noFill/>
        </p:spPr>
        <p:txBody>
          <a:bodyPr wrap="square" rtlCol="0">
            <a:spAutoFit/>
          </a:bodyPr>
          <a:lstStyle/>
          <a:p>
            <a:pPr>
              <a:spcBef>
                <a:spcPts val="1200"/>
              </a:spcBef>
            </a:pPr>
            <a:r>
              <a:rPr lang="en-US" sz="1600" dirty="0">
                <a:latin typeface="+mj-lt"/>
              </a:rPr>
              <a:t>Assume we can sell no more than 520 units per day. This constraint results in a vertical line at X (the branded product) = 520. Anything to the left of that line is possible, except for the numbers below Y = 100, due to the OEM restriction already in </a:t>
            </a:r>
            <a:r>
              <a:rPr lang="en-US" sz="1600" dirty="0" smtClean="0">
                <a:latin typeface="+mj-lt"/>
              </a:rPr>
              <a:t>place)</a:t>
            </a:r>
            <a:endParaRPr lang="en-US" sz="1600" dirty="0">
              <a:latin typeface="+mj-lt"/>
            </a:endParaRPr>
          </a:p>
        </p:txBody>
      </p:sp>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Up Your Mind</a:t>
            </a:r>
            <a:endParaRPr lang="en-US" sz="1400" b="1" dirty="0">
              <a:latin typeface="+mj-lt"/>
            </a:endParaRPr>
          </a:p>
        </p:txBody>
      </p:sp>
    </p:spTree>
    <p:extLst>
      <p:ext uri="{BB962C8B-B14F-4D97-AF65-F5344CB8AC3E}">
        <p14:creationId xmlns:p14="http://schemas.microsoft.com/office/powerpoint/2010/main" val="3295687778"/>
      </p:ext>
    </p:extLst>
  </p:cSld>
  <p:clrMapOvr>
    <a:masterClrMapping/>
  </p:clrMapOvr>
  <p:timing>
    <p:tnLst>
      <p:par>
        <p:cTn xmlns:p14="http://schemas.microsoft.com/office/powerpoint/2010/mai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2493022"/>
            <a:ext cx="5105400" cy="352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itle 1"/>
          <p:cNvSpPr>
            <a:spLocks noGrp="1"/>
          </p:cNvSpPr>
          <p:nvPr>
            <p:ph type="ctrTitle"/>
          </p:nvPr>
        </p:nvSpPr>
        <p:spPr/>
        <p:txBody>
          <a:bodyPr/>
          <a:lstStyle/>
          <a:p>
            <a:r>
              <a:rPr lang="en-US" dirty="0"/>
              <a:t>Add another Constraint</a:t>
            </a:r>
          </a:p>
        </p:txBody>
      </p:sp>
      <p:sp>
        <p:nvSpPr>
          <p:cNvPr id="8" name="TextBox 7"/>
          <p:cNvSpPr txBox="1"/>
          <p:nvPr/>
        </p:nvSpPr>
        <p:spPr>
          <a:xfrm>
            <a:off x="304800" y="1490133"/>
            <a:ext cx="3352800" cy="2554545"/>
          </a:xfrm>
          <a:prstGeom prst="rect">
            <a:avLst/>
          </a:prstGeom>
          <a:noFill/>
        </p:spPr>
        <p:txBody>
          <a:bodyPr wrap="square" rtlCol="0">
            <a:spAutoFit/>
          </a:bodyPr>
          <a:lstStyle/>
          <a:p>
            <a:pPr>
              <a:spcBef>
                <a:spcPts val="1200"/>
              </a:spcBef>
            </a:pPr>
            <a:r>
              <a:rPr lang="en-US" sz="1600" dirty="0" smtClean="0">
                <a:latin typeface="+mj-lt"/>
              </a:rPr>
              <a:t>The </a:t>
            </a:r>
            <a:r>
              <a:rPr lang="en-US" sz="1600" dirty="0">
                <a:latin typeface="+mj-lt"/>
              </a:rPr>
              <a:t>company has determined that the maximum daily unit production of both types is 700. We depict that as a line intersecting the y axis at 700 sloping downward to intersect the x axis at 700. So far, the production could be any mix of branded and OEM units under that line (including zero, if we were not interested in making any money)</a:t>
            </a:r>
          </a:p>
        </p:txBody>
      </p:sp>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Up Your Mind</a:t>
            </a:r>
            <a:endParaRPr lang="en-US" sz="1400" b="1" dirty="0">
              <a:latin typeface="+mj-lt"/>
            </a:endParaRPr>
          </a:p>
        </p:txBody>
      </p:sp>
    </p:spTree>
    <p:extLst>
      <p:ext uri="{BB962C8B-B14F-4D97-AF65-F5344CB8AC3E}">
        <p14:creationId xmlns:p14="http://schemas.microsoft.com/office/powerpoint/2010/main" val="2332960679"/>
      </p:ext>
    </p:extLst>
  </p:cSld>
  <p:clrMapOvr>
    <a:masterClrMapping/>
  </p:clrMapOvr>
  <p:timing>
    <p:tnLst>
      <p:par>
        <p:cTn xmlns:p14="http://schemas.microsoft.com/office/powerpoint/2010/mai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550721" y="2291939"/>
            <a:ext cx="5332021" cy="3728852"/>
            <a:chOff x="3550721" y="2161310"/>
            <a:chExt cx="5332021" cy="3728852"/>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2273" y="3931862"/>
              <a:ext cx="1454727" cy="846956"/>
            </a:xfrm>
            <a:prstGeom prst="rect">
              <a:avLst/>
            </a:prstGeom>
            <a:noFill/>
          </p:spPr>
        </p:pic>
        <p:pic>
          <p:nvPicPr>
            <p:cNvPr id="10" name="Picture 9"/>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093" t="-3108" r="-2346" b="-2040"/>
            <a:stretch/>
          </p:blipFill>
          <p:spPr bwMode="auto">
            <a:xfrm>
              <a:off x="3550721" y="2161310"/>
              <a:ext cx="5332021" cy="3728852"/>
            </a:xfrm>
            <a:prstGeom prst="rect">
              <a:avLst/>
            </a:prstGeom>
            <a:noFill/>
          </p:spPr>
        </p:pic>
      </p:grpSp>
      <p:sp>
        <p:nvSpPr>
          <p:cNvPr id="18" name="Title 1"/>
          <p:cNvSpPr>
            <a:spLocks noGrp="1"/>
          </p:cNvSpPr>
          <p:nvPr>
            <p:ph type="ctrTitle"/>
          </p:nvPr>
        </p:nvSpPr>
        <p:spPr/>
        <p:txBody>
          <a:bodyPr/>
          <a:lstStyle/>
          <a:p>
            <a:r>
              <a:rPr lang="en-US" dirty="0"/>
              <a:t>Add another Constraint</a:t>
            </a:r>
          </a:p>
        </p:txBody>
      </p:sp>
      <p:sp>
        <p:nvSpPr>
          <p:cNvPr id="8" name="TextBox 7"/>
          <p:cNvSpPr txBox="1"/>
          <p:nvPr/>
        </p:nvSpPr>
        <p:spPr>
          <a:xfrm>
            <a:off x="304800" y="1490133"/>
            <a:ext cx="3352800" cy="2554545"/>
          </a:xfrm>
          <a:prstGeom prst="rect">
            <a:avLst/>
          </a:prstGeom>
          <a:noFill/>
        </p:spPr>
        <p:txBody>
          <a:bodyPr wrap="square" rtlCol="0">
            <a:spAutoFit/>
          </a:bodyPr>
          <a:lstStyle/>
          <a:p>
            <a:pPr>
              <a:spcBef>
                <a:spcPts val="1200"/>
              </a:spcBef>
            </a:pPr>
            <a:r>
              <a:rPr lang="en-US" sz="1600" dirty="0">
                <a:latin typeface="+mj-lt"/>
              </a:rPr>
              <a:t>Finally, assume there is a mix constraint - at least 2/3 of the product must be branded, due to market presence requirements. This results in a line that starts at zero and extends upward to the right passing through all points where X = 2Y, as shown. Any value to the right of this line is possible unless already constrained</a:t>
            </a:r>
          </a:p>
        </p:txBody>
      </p:sp>
      <p:sp>
        <p:nvSpPr>
          <p:cNvPr id="7" name="TextBox 6"/>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Up Your Mind</a:t>
            </a:r>
            <a:endParaRPr lang="en-US" sz="1400" b="1" dirty="0">
              <a:latin typeface="+mj-lt"/>
            </a:endParaRPr>
          </a:p>
        </p:txBody>
      </p:sp>
    </p:spTree>
    <p:extLst>
      <p:ext uri="{BB962C8B-B14F-4D97-AF65-F5344CB8AC3E}">
        <p14:creationId xmlns:p14="http://schemas.microsoft.com/office/powerpoint/2010/main" val="145448110"/>
      </p:ext>
    </p:extLst>
  </p:cSld>
  <p:clrMapOvr>
    <a:masterClrMapping/>
  </p:clrMapOvr>
  <p:timing>
    <p:tnLst>
      <p:par>
        <p:cTn xmlns:p14="http://schemas.microsoft.com/office/powerpoint/2010/mai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Interpreting the Chart</a:t>
            </a:r>
            <a:endParaRPr lang="en-US" dirty="0"/>
          </a:p>
        </p:txBody>
      </p:sp>
      <p:sp>
        <p:nvSpPr>
          <p:cNvPr id="8" name="TextBox 7"/>
          <p:cNvSpPr txBox="1"/>
          <p:nvPr/>
        </p:nvSpPr>
        <p:spPr>
          <a:xfrm>
            <a:off x="304800" y="1490133"/>
            <a:ext cx="8229600" cy="4401205"/>
          </a:xfrm>
          <a:prstGeom prst="rect">
            <a:avLst/>
          </a:prstGeom>
          <a:noFill/>
        </p:spPr>
        <p:txBody>
          <a:bodyPr wrap="square" rtlCol="0">
            <a:spAutoFit/>
          </a:bodyPr>
          <a:lstStyle/>
          <a:p>
            <a:pPr>
              <a:spcBef>
                <a:spcPts val="1200"/>
              </a:spcBef>
            </a:pPr>
            <a:r>
              <a:rPr lang="en-US" sz="1600" dirty="0">
                <a:latin typeface="+mj-lt"/>
              </a:rPr>
              <a:t>Constraints themselves may be inexact estimates, and management may have choices that will impact them. Note that changing any particular constraint on </a:t>
            </a:r>
            <a:r>
              <a:rPr lang="en-US" sz="1600" dirty="0" smtClean="0">
                <a:latin typeface="+mj-lt"/>
              </a:rPr>
              <a:t>the </a:t>
            </a:r>
            <a:r>
              <a:rPr lang="en-US" sz="1600" dirty="0">
                <a:latin typeface="+mj-lt"/>
              </a:rPr>
              <a:t>chart might change the optimum solution (for example, by increasing the possible total production you could produce more OEM units), </a:t>
            </a:r>
            <a:r>
              <a:rPr lang="en-US" sz="1600" dirty="0" smtClean="0">
                <a:latin typeface="+mj-lt"/>
              </a:rPr>
              <a:t>assuming all </a:t>
            </a:r>
            <a:r>
              <a:rPr lang="en-US" sz="1600" dirty="0">
                <a:latin typeface="+mj-lt"/>
              </a:rPr>
              <a:t>other constraints remain in effect.</a:t>
            </a:r>
          </a:p>
          <a:p>
            <a:pPr>
              <a:spcBef>
                <a:spcPts val="1200"/>
              </a:spcBef>
            </a:pPr>
            <a:r>
              <a:rPr lang="en-US" sz="1600" dirty="0" smtClean="0">
                <a:latin typeface="+mj-lt"/>
              </a:rPr>
              <a:t>To </a:t>
            </a:r>
            <a:r>
              <a:rPr lang="en-US" sz="1600" dirty="0">
                <a:latin typeface="+mj-lt"/>
              </a:rPr>
              <a:t>improve the situation (broaden the options by removing constraints), start by considering the maximum branded sales. Management could seek ways to drive this demand, though there is risk of inviting competition or disappointing customers if demand exceeds capacity </a:t>
            </a:r>
            <a:r>
              <a:rPr lang="en-US" sz="1600" dirty="0" smtClean="0">
                <a:latin typeface="+mj-lt"/>
              </a:rPr>
              <a:t>significantly</a:t>
            </a:r>
          </a:p>
          <a:p>
            <a:pPr>
              <a:spcBef>
                <a:spcPts val="1200"/>
              </a:spcBef>
            </a:pPr>
            <a:r>
              <a:rPr lang="en-US" sz="1600" dirty="0">
                <a:latin typeface="+mj-lt"/>
              </a:rPr>
              <a:t>Increasing the minimum OEM demand </a:t>
            </a:r>
            <a:r>
              <a:rPr lang="en-US" sz="1600" dirty="0" smtClean="0">
                <a:latin typeface="+mj-lt"/>
              </a:rPr>
              <a:t>has </a:t>
            </a:r>
            <a:r>
              <a:rPr lang="en-US" sz="1600" dirty="0">
                <a:latin typeface="+mj-lt"/>
              </a:rPr>
              <a:t>no effect until plant capacity is filled. Beyond that point, the company must sell lower profit OEM product in lieu of branded product.</a:t>
            </a:r>
          </a:p>
          <a:p>
            <a:pPr>
              <a:spcBef>
                <a:spcPts val="1200"/>
              </a:spcBef>
            </a:pPr>
            <a:r>
              <a:rPr lang="en-US" sz="1600" dirty="0" smtClean="0">
                <a:latin typeface="+mj-lt"/>
              </a:rPr>
              <a:t>Increasing </a:t>
            </a:r>
            <a:r>
              <a:rPr lang="en-US" sz="1600" dirty="0">
                <a:latin typeface="+mj-lt"/>
              </a:rPr>
              <a:t>OEM capacity in the mix only makes sense if production capacity is increased, otherwise this additional capability will go </a:t>
            </a:r>
            <a:r>
              <a:rPr lang="en-US" sz="1600" dirty="0" smtClean="0">
                <a:latin typeface="+mj-lt"/>
              </a:rPr>
              <a:t>unused</a:t>
            </a:r>
            <a:endParaRPr lang="en-US" sz="1600" dirty="0">
              <a:latin typeface="+mj-lt"/>
            </a:endParaRPr>
          </a:p>
          <a:p>
            <a:pPr>
              <a:spcBef>
                <a:spcPts val="1200"/>
              </a:spcBef>
            </a:pPr>
            <a:r>
              <a:rPr lang="en-US" sz="1600" dirty="0" smtClean="0">
                <a:latin typeface="+mj-lt"/>
              </a:rPr>
              <a:t>Increasing </a:t>
            </a:r>
            <a:r>
              <a:rPr lang="en-US" sz="1600" dirty="0">
                <a:latin typeface="+mj-lt"/>
              </a:rPr>
              <a:t>capacity could support maximum sales of branded and OEM product, but the mix constraint would need to be adjusted after the branded demand constraint was </a:t>
            </a:r>
            <a:r>
              <a:rPr lang="en-US" sz="1600" dirty="0" smtClean="0">
                <a:latin typeface="+mj-lt"/>
              </a:rPr>
              <a:t>reached</a:t>
            </a:r>
            <a:endParaRPr lang="en-US" sz="1600" dirty="0">
              <a:latin typeface="+mj-lt"/>
            </a:endParaRP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Make Up Your Mind</a:t>
            </a:r>
            <a:endParaRPr lang="en-US" sz="1400" b="1" dirty="0">
              <a:latin typeface="+mj-lt"/>
            </a:endParaRPr>
          </a:p>
        </p:txBody>
      </p:sp>
    </p:spTree>
    <p:extLst>
      <p:ext uri="{BB962C8B-B14F-4D97-AF65-F5344CB8AC3E}">
        <p14:creationId xmlns:p14="http://schemas.microsoft.com/office/powerpoint/2010/main" val="377408815"/>
      </p:ext>
    </p:extLst>
  </p:cSld>
  <p:clrMapOvr>
    <a:masterClrMapping/>
  </p:clrMapOvr>
  <p:timing>
    <p:tnLst>
      <p:par>
        <p:cTn xmlns:p14="http://schemas.microsoft.com/office/powerpoint/2010/mai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6350" y="2667000"/>
            <a:ext cx="6591300" cy="143592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fontAlgn="base">
              <a:spcBef>
                <a:spcPts val="0"/>
              </a:spcBef>
              <a:spcAft>
                <a:spcPct val="0"/>
              </a:spcAft>
            </a:pPr>
            <a:r>
              <a:rPr lang="en-US" sz="1800" b="1" dirty="0">
                <a:solidFill>
                  <a:schemeClr val="tx1"/>
                </a:solidFill>
                <a:latin typeface="Arial" pitchFamily="34" charset="0"/>
                <a:cs typeface="Arial" pitchFamily="34" charset="0"/>
              </a:rPr>
              <a:t>A real manager doesn’t need a picture of a hamburger on the cash register key to make </a:t>
            </a:r>
            <a:r>
              <a:rPr lang="en-US" sz="1800" b="1" dirty="0" smtClean="0">
                <a:solidFill>
                  <a:schemeClr val="tx1"/>
                </a:solidFill>
                <a:latin typeface="Arial" pitchFamily="34" charset="0"/>
                <a:cs typeface="Arial" pitchFamily="34" charset="0"/>
              </a:rPr>
              <a:t>change</a:t>
            </a:r>
          </a:p>
          <a:p>
            <a:pPr fontAlgn="base">
              <a:spcBef>
                <a:spcPts val="0"/>
              </a:spcBef>
              <a:spcAft>
                <a:spcPct val="0"/>
              </a:spcAft>
            </a:pPr>
            <a:endParaRPr lang="en-US" sz="1800" b="1" dirty="0">
              <a:solidFill>
                <a:schemeClr val="tx1"/>
              </a:solidFill>
              <a:latin typeface="Arial" pitchFamily="34" charset="0"/>
              <a:cs typeface="Arial" pitchFamily="34" charset="0"/>
            </a:endParaRPr>
          </a:p>
          <a:p>
            <a:pPr fontAlgn="base">
              <a:spcBef>
                <a:spcPts val="0"/>
              </a:spcBef>
              <a:spcAft>
                <a:spcPct val="0"/>
              </a:spcAft>
            </a:pPr>
            <a:r>
              <a:rPr lang="en-US" sz="1800" b="1" dirty="0">
                <a:solidFill>
                  <a:schemeClr val="tx1"/>
                </a:solidFill>
                <a:latin typeface="Arial" pitchFamily="34" charset="0"/>
                <a:cs typeface="Arial" pitchFamily="34" charset="0"/>
              </a:rPr>
              <a:t>But he/she doesn’t need to be a nuclear physicist, either</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276350" y="1676400"/>
            <a:ext cx="6591300" cy="470148"/>
          </a:xfrm>
        </p:spPr>
        <p:txBody>
          <a:bodyPr>
            <a:normAutofit fontScale="90000"/>
          </a:bodyPr>
          <a:lstStyle/>
          <a:p>
            <a:pPr algn="ctr"/>
            <a:r>
              <a:rPr lang="en-US" b="1" dirty="0"/>
              <a:t>Just Enough Math</a:t>
            </a:r>
          </a:p>
        </p:txBody>
      </p:sp>
      <p:sp>
        <p:nvSpPr>
          <p:cNvPr id="7" name="Title 1"/>
          <p:cNvSpPr txBox="1">
            <a:spLocks/>
          </p:cNvSpPr>
          <p:nvPr/>
        </p:nvSpPr>
        <p:spPr>
          <a:xfrm>
            <a:off x="1276350" y="2057400"/>
            <a:ext cx="6591300"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14</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260576055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Systems for Management</a:t>
            </a:r>
            <a:endParaRPr lang="en-US" dirty="0"/>
          </a:p>
        </p:txBody>
      </p:sp>
      <p:sp>
        <p:nvSpPr>
          <p:cNvPr id="2" name="TextBox 1"/>
          <p:cNvSpPr txBox="1"/>
          <p:nvPr/>
        </p:nvSpPr>
        <p:spPr>
          <a:xfrm>
            <a:off x="304800" y="1447800"/>
            <a:ext cx="8610600" cy="1661993"/>
          </a:xfrm>
          <a:prstGeom prst="rect">
            <a:avLst/>
          </a:prstGeom>
          <a:noFill/>
        </p:spPr>
        <p:txBody>
          <a:bodyPr wrap="square" rtlCol="0">
            <a:spAutoFit/>
          </a:bodyPr>
          <a:lstStyle/>
          <a:p>
            <a:pPr>
              <a:spcBef>
                <a:spcPts val="1200"/>
              </a:spcBef>
            </a:pPr>
            <a:r>
              <a:rPr lang="en-US" dirty="0" smtClean="0">
                <a:latin typeface="+mj-lt"/>
              </a:rPr>
              <a:t>What to look for:</a:t>
            </a:r>
          </a:p>
          <a:p>
            <a:pPr marL="285750" indent="-285750">
              <a:spcBef>
                <a:spcPts val="1200"/>
              </a:spcBef>
              <a:buFont typeface="Arial" pitchFamily="34" charset="0"/>
              <a:buChar char="•"/>
            </a:pPr>
            <a:r>
              <a:rPr lang="en-US" dirty="0" smtClean="0">
                <a:latin typeface="+mj-lt"/>
              </a:rPr>
              <a:t>Strong </a:t>
            </a:r>
            <a:r>
              <a:rPr lang="en-US" dirty="0">
                <a:latin typeface="+mj-lt"/>
              </a:rPr>
              <a:t>leadership </a:t>
            </a:r>
            <a:r>
              <a:rPr lang="en-US" dirty="0" smtClean="0">
                <a:latin typeface="+mj-lt"/>
              </a:rPr>
              <a:t>presence</a:t>
            </a:r>
          </a:p>
          <a:p>
            <a:pPr marL="285750" indent="-285750">
              <a:spcBef>
                <a:spcPts val="1200"/>
              </a:spcBef>
              <a:buFont typeface="Arial" pitchFamily="34" charset="0"/>
              <a:buChar char="•"/>
            </a:pPr>
            <a:r>
              <a:rPr lang="en-US" dirty="0">
                <a:latin typeface="+mj-lt"/>
              </a:rPr>
              <a:t>L</a:t>
            </a:r>
            <a:r>
              <a:rPr lang="en-US" dirty="0" smtClean="0">
                <a:latin typeface="+mj-lt"/>
              </a:rPr>
              <a:t>ogic </a:t>
            </a:r>
            <a:r>
              <a:rPr lang="en-US" dirty="0">
                <a:latin typeface="+mj-lt"/>
              </a:rPr>
              <a:t>and clarity of organization structure, policies, and </a:t>
            </a:r>
            <a:r>
              <a:rPr lang="en-US" dirty="0" smtClean="0">
                <a:latin typeface="+mj-lt"/>
              </a:rPr>
              <a:t>practices</a:t>
            </a:r>
          </a:p>
          <a:p>
            <a:pPr marL="285750" indent="-285750">
              <a:spcBef>
                <a:spcPts val="1200"/>
              </a:spcBef>
              <a:buFont typeface="Arial" pitchFamily="34" charset="0"/>
              <a:buChar char="•"/>
            </a:pPr>
            <a:r>
              <a:rPr lang="en-US" dirty="0" smtClean="0">
                <a:latin typeface="+mj-lt"/>
              </a:rPr>
              <a:t>Educated </a:t>
            </a:r>
            <a:r>
              <a:rPr lang="en-US" dirty="0">
                <a:latin typeface="+mj-lt"/>
              </a:rPr>
              <a:t>and resourceful </a:t>
            </a:r>
            <a:r>
              <a:rPr lang="en-US" dirty="0" smtClean="0">
                <a:latin typeface="+mj-lt"/>
              </a:rPr>
              <a:t>workforce</a:t>
            </a:r>
            <a:endParaRPr lang="en-US" dirty="0">
              <a:latin typeface="+mj-lt"/>
            </a:endParaRPr>
          </a:p>
        </p:txBody>
      </p:sp>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1421486063"/>
      </p:ext>
    </p:extLst>
  </p:cSld>
  <p:clrMapOvr>
    <a:masterClrMapping/>
  </p:clrMapOvr>
  <p:timing>
    <p:tnLst>
      <p:par>
        <p:cTn xmlns:p14="http://schemas.microsoft.com/office/powerpoint/2010/mai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Acceptable Quality Level (AQL)</a:t>
            </a:r>
          </a:p>
        </p:txBody>
      </p:sp>
      <p:sp>
        <p:nvSpPr>
          <p:cNvPr id="2" name="TextBox 1"/>
          <p:cNvSpPr txBox="1"/>
          <p:nvPr/>
        </p:nvSpPr>
        <p:spPr>
          <a:xfrm>
            <a:off x="304800" y="1490133"/>
            <a:ext cx="8229600" cy="584775"/>
          </a:xfrm>
          <a:prstGeom prst="rect">
            <a:avLst/>
          </a:prstGeom>
          <a:noFill/>
        </p:spPr>
        <p:txBody>
          <a:bodyPr wrap="square" rtlCol="0">
            <a:spAutoFit/>
          </a:bodyPr>
          <a:lstStyle/>
          <a:p>
            <a:pPr>
              <a:spcBef>
                <a:spcPts val="1200"/>
              </a:spcBef>
            </a:pPr>
            <a:r>
              <a:rPr lang="en-US" sz="1600" dirty="0">
                <a:latin typeface="+mj-lt"/>
              </a:rPr>
              <a:t>Quality Control measures attempt to ensure that produced items are of acceptable quality before they are used, by applying complex statistical </a:t>
            </a:r>
            <a:r>
              <a:rPr lang="en-US" sz="1600" dirty="0" smtClean="0">
                <a:latin typeface="+mj-lt"/>
              </a:rPr>
              <a:t>techniques</a:t>
            </a:r>
            <a:endParaRPr lang="en-US" sz="1600" dirty="0">
              <a:latin typeface="+mj-lt"/>
            </a:endParaRPr>
          </a:p>
        </p:txBody>
      </p:sp>
      <p:sp>
        <p:nvSpPr>
          <p:cNvPr id="5" name="TextBox 4"/>
          <p:cNvSpPr txBox="1"/>
          <p:nvPr/>
        </p:nvSpPr>
        <p:spPr>
          <a:xfrm>
            <a:off x="304800" y="2112526"/>
            <a:ext cx="2590800" cy="3801041"/>
          </a:xfrm>
          <a:prstGeom prst="rect">
            <a:avLst/>
          </a:prstGeom>
          <a:noFill/>
        </p:spPr>
        <p:txBody>
          <a:bodyPr wrap="square" rtlCol="0">
            <a:spAutoFit/>
          </a:bodyPr>
          <a:lstStyle/>
          <a:p>
            <a:pPr>
              <a:spcBef>
                <a:spcPts val="1200"/>
              </a:spcBef>
            </a:pPr>
            <a:r>
              <a:rPr lang="en-US" sz="1400" dirty="0" smtClean="0">
                <a:latin typeface="+mj-lt"/>
              </a:rPr>
              <a:t>In this chart, a </a:t>
            </a:r>
            <a:r>
              <a:rPr lang="en-US" sz="1400" dirty="0">
                <a:latin typeface="+mj-lt"/>
              </a:rPr>
              <a:t>military standard for designing an acceptance </a:t>
            </a:r>
            <a:r>
              <a:rPr lang="en-US" sz="1400" dirty="0" smtClean="0">
                <a:latin typeface="+mj-lt"/>
              </a:rPr>
              <a:t>plan:</a:t>
            </a:r>
          </a:p>
          <a:p>
            <a:pPr marL="285750" indent="-285750">
              <a:spcBef>
                <a:spcPts val="1200"/>
              </a:spcBef>
              <a:buFont typeface="Arial" pitchFamily="34" charset="0"/>
              <a:buChar char="•"/>
            </a:pPr>
            <a:r>
              <a:rPr lang="en-US" sz="1300" dirty="0" smtClean="0">
                <a:latin typeface="+mj-lt"/>
              </a:rPr>
              <a:t>In </a:t>
            </a:r>
            <a:r>
              <a:rPr lang="en-US" sz="1300" dirty="0">
                <a:latin typeface="+mj-lt"/>
              </a:rPr>
              <a:t>a batch of 100,000 units, if 1% (1,000 units) out-of-spec is acceptable, then 500 units should be tested and of these no more than 10 can </a:t>
            </a:r>
            <a:r>
              <a:rPr lang="en-US" sz="1300" dirty="0" smtClean="0">
                <a:latin typeface="+mj-lt"/>
              </a:rPr>
              <a:t>fail</a:t>
            </a:r>
          </a:p>
          <a:p>
            <a:pPr marL="285750" indent="-285750">
              <a:spcBef>
                <a:spcPts val="1200"/>
              </a:spcBef>
              <a:buFont typeface="Arial" pitchFamily="34" charset="0"/>
              <a:buChar char="•"/>
            </a:pPr>
            <a:r>
              <a:rPr lang="en-US" sz="1300" dirty="0" smtClean="0">
                <a:latin typeface="+mj-lt"/>
              </a:rPr>
              <a:t>If </a:t>
            </a:r>
            <a:r>
              <a:rPr lang="en-US" sz="1300" dirty="0">
                <a:latin typeface="+mj-lt"/>
              </a:rPr>
              <a:t>they do, the batch should be rejected </a:t>
            </a:r>
            <a:endParaRPr lang="en-US" sz="1300" dirty="0" smtClean="0">
              <a:latin typeface="+mj-lt"/>
            </a:endParaRPr>
          </a:p>
          <a:p>
            <a:pPr marL="285750" indent="-285750">
              <a:spcBef>
                <a:spcPts val="1200"/>
              </a:spcBef>
              <a:buFont typeface="Arial" pitchFamily="34" charset="0"/>
              <a:buChar char="•"/>
            </a:pPr>
            <a:r>
              <a:rPr lang="en-US" sz="1300" dirty="0" smtClean="0">
                <a:latin typeface="+mj-lt"/>
              </a:rPr>
              <a:t>If </a:t>
            </a:r>
            <a:r>
              <a:rPr lang="en-US" sz="1300" dirty="0">
                <a:latin typeface="+mj-lt"/>
              </a:rPr>
              <a:t>fewer than 11 defects are found, the batch may be accepted as the odds are that no more than 1% of the population is defective</a:t>
            </a:r>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2971800" y="2895600"/>
            <a:ext cx="5943600" cy="3044190"/>
          </a:xfrm>
          <a:prstGeom prst="rect">
            <a:avLst/>
          </a:prstGeom>
          <a:noFill/>
          <a:ln>
            <a:noFill/>
          </a:ln>
        </p:spPr>
      </p:pic>
      <p:sp>
        <p:nvSpPr>
          <p:cNvPr id="7" name="TextBox 6"/>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Just Enough Math</a:t>
            </a:r>
            <a:endParaRPr lang="en-US" sz="1400" b="1" dirty="0">
              <a:latin typeface="+mj-lt"/>
            </a:endParaRPr>
          </a:p>
        </p:txBody>
      </p:sp>
    </p:spTree>
    <p:extLst>
      <p:ext uri="{BB962C8B-B14F-4D97-AF65-F5344CB8AC3E}">
        <p14:creationId xmlns:p14="http://schemas.microsoft.com/office/powerpoint/2010/main" val="3572469666"/>
      </p:ext>
    </p:extLst>
  </p:cSld>
  <p:clrMapOvr>
    <a:masterClrMapping/>
  </p:clrMapOvr>
  <p:timing>
    <p:tnLst>
      <p:par>
        <p:cTn xmlns:p14="http://schemas.microsoft.com/office/powerpoint/2010/mai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Operating Characteristic Curve</a:t>
            </a:r>
          </a:p>
        </p:txBody>
      </p:sp>
      <p:sp>
        <p:nvSpPr>
          <p:cNvPr id="2" name="TextBox 1"/>
          <p:cNvSpPr txBox="1"/>
          <p:nvPr/>
        </p:nvSpPr>
        <p:spPr>
          <a:xfrm>
            <a:off x="304800" y="1490133"/>
            <a:ext cx="3429000" cy="4324261"/>
          </a:xfrm>
          <a:prstGeom prst="rect">
            <a:avLst/>
          </a:prstGeom>
          <a:noFill/>
        </p:spPr>
        <p:txBody>
          <a:bodyPr wrap="square" rtlCol="0">
            <a:spAutoFit/>
          </a:bodyPr>
          <a:lstStyle/>
          <a:p>
            <a:pPr>
              <a:spcBef>
                <a:spcPts val="1200"/>
              </a:spcBef>
            </a:pPr>
            <a:r>
              <a:rPr lang="en-US" sz="1500" dirty="0" smtClean="0">
                <a:latin typeface="+mj-lt"/>
              </a:rPr>
              <a:t>How good is a batch if the AQL allows acceptance?</a:t>
            </a:r>
          </a:p>
          <a:p>
            <a:pPr>
              <a:spcBef>
                <a:spcPts val="1200"/>
              </a:spcBef>
            </a:pPr>
            <a:r>
              <a:rPr lang="en-US" sz="1500" dirty="0" smtClean="0">
                <a:latin typeface="+mj-lt"/>
              </a:rPr>
              <a:t>An Operating </a:t>
            </a:r>
            <a:r>
              <a:rPr lang="en-US" sz="1500" dirty="0">
                <a:latin typeface="+mj-lt"/>
              </a:rPr>
              <a:t>Characteristic (OC) curve </a:t>
            </a:r>
            <a:r>
              <a:rPr lang="en-US" sz="1500" dirty="0" smtClean="0">
                <a:latin typeface="+mj-lt"/>
              </a:rPr>
              <a:t>plots </a:t>
            </a:r>
            <a:r>
              <a:rPr lang="en-US" sz="1500" dirty="0">
                <a:latin typeface="+mj-lt"/>
              </a:rPr>
              <a:t>percent defectives versus the corresponding probabilities that each percent will be </a:t>
            </a:r>
            <a:r>
              <a:rPr lang="en-US" sz="1500" dirty="0" smtClean="0">
                <a:latin typeface="+mj-lt"/>
              </a:rPr>
              <a:t>accepted</a:t>
            </a:r>
          </a:p>
          <a:p>
            <a:pPr>
              <a:spcBef>
                <a:spcPts val="1200"/>
              </a:spcBef>
            </a:pPr>
            <a:r>
              <a:rPr lang="en-US" sz="1500" dirty="0">
                <a:latin typeface="+mj-lt"/>
              </a:rPr>
              <a:t>In the curve shown, AQL is at the 2.5% quality level. The Lot Tolerance Percent Defective (LTPD) is </a:t>
            </a:r>
            <a:r>
              <a:rPr lang="en-US" sz="1500" dirty="0" smtClean="0">
                <a:latin typeface="+mj-lt"/>
              </a:rPr>
              <a:t>that </a:t>
            </a:r>
            <a:r>
              <a:rPr lang="en-US" sz="1500" dirty="0">
                <a:latin typeface="+mj-lt"/>
              </a:rPr>
              <a:t>level of quality (percent defective) that the Sampling Plan will reject at least 90% of the time.  In the example shown, the LTPD is in the 12.75% range. If a lot passes the Sampling Plan, we have 90% confidence that the quality level (defective </a:t>
            </a:r>
            <a:r>
              <a:rPr lang="en-US" sz="1500" dirty="0" smtClean="0">
                <a:latin typeface="+mj-lt"/>
              </a:rPr>
              <a:t>rate) </a:t>
            </a:r>
            <a:r>
              <a:rPr lang="en-US" sz="1500" dirty="0">
                <a:latin typeface="+mj-lt"/>
              </a:rPr>
              <a:t>is better than the LTPD</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557"/>
          <a:stretch/>
        </p:blipFill>
        <p:spPr bwMode="auto">
          <a:xfrm>
            <a:off x="3847394" y="1905000"/>
            <a:ext cx="5052738" cy="4045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Just Enough Math</a:t>
            </a:r>
            <a:endParaRPr lang="en-US" sz="1400" b="1" dirty="0">
              <a:latin typeface="+mj-lt"/>
            </a:endParaRPr>
          </a:p>
        </p:txBody>
      </p:sp>
    </p:spTree>
    <p:extLst>
      <p:ext uri="{BB962C8B-B14F-4D97-AF65-F5344CB8AC3E}">
        <p14:creationId xmlns:p14="http://schemas.microsoft.com/office/powerpoint/2010/main" val="1114484767"/>
      </p:ext>
    </p:extLst>
  </p:cSld>
  <p:clrMapOvr>
    <a:masterClrMapping/>
  </p:clrMapOvr>
  <p:timing>
    <p:tnLst>
      <p:par>
        <p:cTn xmlns:p14="http://schemas.microsoft.com/office/powerpoint/2010/mai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Queuing Analysis</a:t>
            </a:r>
          </a:p>
        </p:txBody>
      </p:sp>
      <p:sp>
        <p:nvSpPr>
          <p:cNvPr id="2" name="TextBox 1"/>
          <p:cNvSpPr txBox="1"/>
          <p:nvPr/>
        </p:nvSpPr>
        <p:spPr>
          <a:xfrm>
            <a:off x="304800" y="1490133"/>
            <a:ext cx="8458200" cy="2862322"/>
          </a:xfrm>
          <a:prstGeom prst="rect">
            <a:avLst/>
          </a:prstGeom>
          <a:noFill/>
        </p:spPr>
        <p:txBody>
          <a:bodyPr wrap="square" rtlCol="0">
            <a:spAutoFit/>
          </a:bodyPr>
          <a:lstStyle/>
          <a:p>
            <a:pPr>
              <a:spcBef>
                <a:spcPts val="1200"/>
              </a:spcBef>
            </a:pPr>
            <a:r>
              <a:rPr lang="en-US" sz="1600" dirty="0">
                <a:latin typeface="+mj-lt"/>
              </a:rPr>
              <a:t>Queuing theory is the mathematical study of waiting lines (or queues) in order to calculate and manage performance such as waiting time and line length, and predict and plan for future </a:t>
            </a:r>
            <a:r>
              <a:rPr lang="en-US" sz="1600" dirty="0" smtClean="0">
                <a:latin typeface="+mj-lt"/>
              </a:rPr>
              <a:t>performance</a:t>
            </a:r>
          </a:p>
          <a:p>
            <a:pPr>
              <a:spcBef>
                <a:spcPts val="1200"/>
              </a:spcBef>
            </a:pPr>
            <a:r>
              <a:rPr lang="en-US" sz="1600" dirty="0" smtClean="0">
                <a:latin typeface="+mj-lt"/>
              </a:rPr>
              <a:t>The </a:t>
            </a:r>
            <a:r>
              <a:rPr lang="en-US" sz="1600" dirty="0">
                <a:latin typeface="+mj-lt"/>
              </a:rPr>
              <a:t>theory is used to enhance performance in a variety industries (for examples, fast food, transportation, health care, on-line or phone customer service, and banking), by staffing or investing in supporting systems such as </a:t>
            </a:r>
            <a:r>
              <a:rPr lang="en-US" sz="1600" dirty="0" smtClean="0">
                <a:latin typeface="+mj-lt"/>
              </a:rPr>
              <a:t>intelligent </a:t>
            </a:r>
            <a:r>
              <a:rPr lang="en-US" sz="1600" dirty="0">
                <a:latin typeface="+mj-lt"/>
              </a:rPr>
              <a:t>transportation systems, call centers, PABXs, networks, telecommunications, servers, and the </a:t>
            </a:r>
            <a:r>
              <a:rPr lang="en-US" sz="1600" dirty="0" smtClean="0">
                <a:latin typeface="+mj-lt"/>
              </a:rPr>
              <a:t>like</a:t>
            </a:r>
            <a:endParaRPr lang="en-US" sz="1600" dirty="0">
              <a:latin typeface="+mj-lt"/>
            </a:endParaRPr>
          </a:p>
          <a:p>
            <a:pPr>
              <a:spcBef>
                <a:spcPts val="1200"/>
              </a:spcBef>
            </a:pPr>
            <a:r>
              <a:rPr lang="en-US" sz="1600" dirty="0" smtClean="0">
                <a:latin typeface="+mj-lt"/>
              </a:rPr>
              <a:t>Mathematical </a:t>
            </a:r>
            <a:r>
              <a:rPr lang="en-US" sz="1600" dirty="0">
                <a:latin typeface="+mj-lt"/>
              </a:rPr>
              <a:t>analyses focus primarily on estimating the demand for services, using statistical tools to estimate, for example, frequency of random demand and peak demand, and may incorporate customer behavioral traits and service cost factors to manage queues</a:t>
            </a: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Just Enough Math</a:t>
            </a:r>
            <a:endParaRPr lang="en-US" sz="1400" b="1" dirty="0">
              <a:latin typeface="+mj-lt"/>
            </a:endParaRPr>
          </a:p>
        </p:txBody>
      </p:sp>
    </p:spTree>
    <p:extLst>
      <p:ext uri="{BB962C8B-B14F-4D97-AF65-F5344CB8AC3E}">
        <p14:creationId xmlns:p14="http://schemas.microsoft.com/office/powerpoint/2010/main" val="3622898753"/>
      </p:ext>
    </p:extLst>
  </p:cSld>
  <p:clrMapOvr>
    <a:masterClrMapping/>
  </p:clrMapOvr>
  <p:timing>
    <p:tnLst>
      <p:par>
        <p:cTn xmlns:p14="http://schemas.microsoft.com/office/powerpoint/2010/mai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Regression Analysis</a:t>
            </a:r>
          </a:p>
        </p:txBody>
      </p:sp>
      <p:sp>
        <p:nvSpPr>
          <p:cNvPr id="2" name="TextBox 1"/>
          <p:cNvSpPr txBox="1"/>
          <p:nvPr/>
        </p:nvSpPr>
        <p:spPr>
          <a:xfrm>
            <a:off x="304800" y="1490133"/>
            <a:ext cx="2819400" cy="3693319"/>
          </a:xfrm>
          <a:prstGeom prst="rect">
            <a:avLst/>
          </a:prstGeom>
          <a:noFill/>
        </p:spPr>
        <p:txBody>
          <a:bodyPr wrap="square" rtlCol="0">
            <a:spAutoFit/>
          </a:bodyPr>
          <a:lstStyle/>
          <a:p>
            <a:pPr>
              <a:spcBef>
                <a:spcPts val="1200"/>
              </a:spcBef>
            </a:pPr>
            <a:r>
              <a:rPr lang="en-US" sz="1600" dirty="0">
                <a:latin typeface="+mj-lt"/>
              </a:rPr>
              <a:t>Regression analysis is a modeling technique used to understand the relationships between one or more independent variables and the dependent variable that they </a:t>
            </a:r>
            <a:r>
              <a:rPr lang="en-US" sz="1600" dirty="0" smtClean="0">
                <a:latin typeface="+mj-lt"/>
              </a:rPr>
              <a:t>affect</a:t>
            </a:r>
          </a:p>
          <a:p>
            <a:pPr>
              <a:spcBef>
                <a:spcPts val="1200"/>
              </a:spcBef>
            </a:pPr>
            <a:r>
              <a:rPr lang="en-US" sz="1600" dirty="0" smtClean="0">
                <a:latin typeface="+mj-lt"/>
              </a:rPr>
              <a:t>For </a:t>
            </a:r>
            <a:r>
              <a:rPr lang="en-US" sz="1600" dirty="0">
                <a:latin typeface="+mj-lt"/>
              </a:rPr>
              <a:t>example, plotting miles driven against the fuel usage on a series of trips would likely produce a straight line relationship (because miles per gallon would be a nearly constant factor). </a:t>
            </a:r>
          </a:p>
        </p:txBody>
      </p:sp>
      <p:grpSp>
        <p:nvGrpSpPr>
          <p:cNvPr id="7" name="Group 6"/>
          <p:cNvGrpSpPr/>
          <p:nvPr/>
        </p:nvGrpSpPr>
        <p:grpSpPr>
          <a:xfrm>
            <a:off x="3352800" y="1676400"/>
            <a:ext cx="5496560" cy="4385310"/>
            <a:chOff x="0" y="0"/>
            <a:chExt cx="5267960" cy="4080510"/>
          </a:xfrm>
        </p:grpSpPr>
        <p:sp>
          <p:nvSpPr>
            <p:cNvPr id="8" name="Rectangle 7"/>
            <p:cNvSpPr/>
            <p:nvPr/>
          </p:nvSpPr>
          <p:spPr>
            <a:xfrm>
              <a:off x="0" y="0"/>
              <a:ext cx="5267960" cy="4080510"/>
            </a:xfrm>
            <a:prstGeom prst="rect">
              <a:avLst/>
            </a:prstGeom>
            <a:solidFill>
              <a:schemeClr val="bg1"/>
            </a:solidFill>
            <a:ln w="6350">
              <a:solidFill>
                <a:schemeClr val="tx1"/>
              </a:solidFill>
            </a:ln>
            <a:effectLst>
              <a:outerShdw blurRad="254000" dist="381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59" y="79513"/>
              <a:ext cx="5152445" cy="3904091"/>
            </a:xfrm>
            <a:prstGeom prst="rect">
              <a:avLst/>
            </a:prstGeom>
            <a:noFill/>
          </p:spPr>
        </p:pic>
        <p:cxnSp>
          <p:nvCxnSpPr>
            <p:cNvPr id="10" name="Straight Connector 9"/>
            <p:cNvCxnSpPr/>
            <p:nvPr/>
          </p:nvCxnSpPr>
          <p:spPr>
            <a:xfrm flipH="1">
              <a:off x="834887" y="79513"/>
              <a:ext cx="13648" cy="33164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763325" y="3307743"/>
              <a:ext cx="440753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Just Enough Math</a:t>
            </a:r>
            <a:endParaRPr lang="en-US" sz="1400" b="1" dirty="0">
              <a:latin typeface="+mj-lt"/>
            </a:endParaRPr>
          </a:p>
        </p:txBody>
      </p:sp>
    </p:spTree>
    <p:extLst>
      <p:ext uri="{BB962C8B-B14F-4D97-AF65-F5344CB8AC3E}">
        <p14:creationId xmlns:p14="http://schemas.microsoft.com/office/powerpoint/2010/main" val="1145823316"/>
      </p:ext>
    </p:extLst>
  </p:cSld>
  <p:clrMapOvr>
    <a:masterClrMapping/>
  </p:clrMapOvr>
  <p:timing>
    <p:tnLst>
      <p:par>
        <p:cTn xmlns:p14="http://schemas.microsoft.com/office/powerpoint/2010/mai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Analysis of Variance (ANOVA)</a:t>
            </a:r>
          </a:p>
        </p:txBody>
      </p:sp>
      <p:sp>
        <p:nvSpPr>
          <p:cNvPr id="2" name="TextBox 1"/>
          <p:cNvSpPr txBox="1"/>
          <p:nvPr/>
        </p:nvSpPr>
        <p:spPr>
          <a:xfrm>
            <a:off x="304800" y="1490133"/>
            <a:ext cx="8229600" cy="2616101"/>
          </a:xfrm>
          <a:prstGeom prst="rect">
            <a:avLst/>
          </a:prstGeom>
          <a:noFill/>
        </p:spPr>
        <p:txBody>
          <a:bodyPr wrap="square" rtlCol="0">
            <a:spAutoFit/>
          </a:bodyPr>
          <a:lstStyle/>
          <a:p>
            <a:pPr>
              <a:spcBef>
                <a:spcPts val="1200"/>
              </a:spcBef>
            </a:pPr>
            <a:r>
              <a:rPr lang="en-US" sz="1600" dirty="0">
                <a:latin typeface="+mj-lt"/>
              </a:rPr>
              <a:t>In statistics, analysis of variance (ANOVA) is a collection of statistical models and their associated procedures designed to determine causes of </a:t>
            </a:r>
            <a:r>
              <a:rPr lang="en-US" sz="1600" dirty="0" smtClean="0">
                <a:latin typeface="+mj-lt"/>
              </a:rPr>
              <a:t>variance</a:t>
            </a:r>
            <a:endParaRPr lang="en-US" sz="1600" dirty="0">
              <a:latin typeface="+mj-lt"/>
            </a:endParaRPr>
          </a:p>
          <a:p>
            <a:pPr>
              <a:spcBef>
                <a:spcPts val="1200"/>
              </a:spcBef>
            </a:pPr>
            <a:r>
              <a:rPr lang="en-US" sz="1600" dirty="0" smtClean="0">
                <a:latin typeface="+mj-lt"/>
              </a:rPr>
              <a:t>For </a:t>
            </a:r>
            <a:r>
              <a:rPr lang="en-US" sz="1600" dirty="0">
                <a:latin typeface="+mj-lt"/>
              </a:rPr>
              <a:t>example, one might hypothesize that grass grows better with a particular fertilizer and test this by using different fertilizers, then measuring the effects such as length of stalks or richness of color. If the mean length/color of the particular fertilizer's grass varies significantly (better) from those characteristics of the alternative types, it is probable that the hypothesis is correct.</a:t>
            </a:r>
          </a:p>
          <a:p>
            <a:pPr>
              <a:spcBef>
                <a:spcPts val="1200"/>
              </a:spcBef>
            </a:pPr>
            <a:r>
              <a:rPr lang="en-US" sz="1600" dirty="0" smtClean="0">
                <a:latin typeface="+mj-lt"/>
              </a:rPr>
              <a:t>The </a:t>
            </a:r>
            <a:r>
              <a:rPr lang="en-US" sz="1600" dirty="0">
                <a:latin typeface="+mj-lt"/>
              </a:rPr>
              <a:t>null hypothesis is that there is no difference, and is disproven when significant differences are </a:t>
            </a:r>
            <a:r>
              <a:rPr lang="en-US" sz="1600" dirty="0" smtClean="0">
                <a:latin typeface="+mj-lt"/>
              </a:rPr>
              <a:t>identified</a:t>
            </a:r>
            <a:endParaRPr lang="en-US" sz="1600" dirty="0">
              <a:latin typeface="+mj-lt"/>
            </a:endParaRP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Just Enough Math</a:t>
            </a:r>
            <a:endParaRPr lang="en-US" sz="1400" b="1" dirty="0">
              <a:latin typeface="+mj-lt"/>
            </a:endParaRPr>
          </a:p>
        </p:txBody>
      </p:sp>
    </p:spTree>
    <p:extLst>
      <p:ext uri="{BB962C8B-B14F-4D97-AF65-F5344CB8AC3E}">
        <p14:creationId xmlns:p14="http://schemas.microsoft.com/office/powerpoint/2010/main" val="1032396902"/>
      </p:ext>
    </p:extLst>
  </p:cSld>
  <p:clrMapOvr>
    <a:masterClrMapping/>
  </p:clrMapOvr>
  <p:timing>
    <p:tnLst>
      <p:par>
        <p:cTn xmlns:p14="http://schemas.microsoft.com/office/powerpoint/2010/mai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26089" y="2590800"/>
            <a:ext cx="6541561" cy="1752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fontAlgn="base">
              <a:spcBef>
                <a:spcPts val="0"/>
              </a:spcBef>
              <a:spcAft>
                <a:spcPct val="0"/>
              </a:spcAft>
            </a:pPr>
            <a:r>
              <a:rPr lang="en-US" sz="1800" b="1" dirty="0">
                <a:solidFill>
                  <a:schemeClr val="tx1"/>
                </a:solidFill>
                <a:latin typeface="Arial" pitchFamily="34" charset="0"/>
                <a:cs typeface="Arial" pitchFamily="34" charset="0"/>
              </a:rPr>
              <a:t>Virtually everyone – in any organization – touches </a:t>
            </a:r>
            <a:r>
              <a:rPr lang="en-US" sz="1800" b="1" dirty="0" smtClean="0">
                <a:solidFill>
                  <a:schemeClr val="tx1"/>
                </a:solidFill>
                <a:latin typeface="Arial" pitchFamily="34" charset="0"/>
                <a:cs typeface="Arial" pitchFamily="34" charset="0"/>
              </a:rPr>
              <a:t>systems</a:t>
            </a:r>
          </a:p>
          <a:p>
            <a:pPr fontAlgn="base">
              <a:spcBef>
                <a:spcPts val="0"/>
              </a:spcBef>
              <a:spcAft>
                <a:spcPct val="0"/>
              </a:spcAft>
            </a:pPr>
            <a:endParaRPr lang="en-US" sz="1800" b="1" dirty="0">
              <a:solidFill>
                <a:schemeClr val="tx1"/>
              </a:solidFill>
              <a:latin typeface="Arial" pitchFamily="34" charset="0"/>
              <a:cs typeface="Arial" pitchFamily="34" charset="0"/>
            </a:endParaRPr>
          </a:p>
          <a:p>
            <a:pPr fontAlgn="base">
              <a:spcBef>
                <a:spcPts val="0"/>
              </a:spcBef>
              <a:spcAft>
                <a:spcPct val="0"/>
              </a:spcAft>
            </a:pPr>
            <a:r>
              <a:rPr lang="en-US" sz="1800" b="1" dirty="0">
                <a:solidFill>
                  <a:schemeClr val="tx1"/>
                </a:solidFill>
                <a:latin typeface="Arial" pitchFamily="34" charset="0"/>
                <a:cs typeface="Arial" pitchFamily="34" charset="0"/>
              </a:rPr>
              <a:t>Lack of the right information in the right place at the right time </a:t>
            </a:r>
            <a:r>
              <a:rPr lang="en-US" sz="1800" b="1" dirty="0" smtClean="0">
                <a:solidFill>
                  <a:schemeClr val="tx1"/>
                </a:solidFill>
                <a:latin typeface="Arial" pitchFamily="34" charset="0"/>
                <a:cs typeface="Arial" pitchFamily="34" charset="0"/>
              </a:rPr>
              <a:t>can </a:t>
            </a:r>
            <a:r>
              <a:rPr lang="en-US" sz="1800" b="1" dirty="0">
                <a:solidFill>
                  <a:schemeClr val="tx1"/>
                </a:solidFill>
                <a:latin typeface="Arial" pitchFamily="34" charset="0"/>
                <a:cs typeface="Arial" pitchFamily="34" charset="0"/>
              </a:rPr>
              <a:t>bring most organizations directly to their knees</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276350" y="1676400"/>
            <a:ext cx="6591300" cy="388632"/>
          </a:xfrm>
        </p:spPr>
        <p:txBody>
          <a:bodyPr>
            <a:normAutofit fontScale="90000"/>
          </a:bodyPr>
          <a:lstStyle/>
          <a:p>
            <a:pPr algn="ctr"/>
            <a:r>
              <a:rPr lang="en-US" b="1" dirty="0"/>
              <a:t>Get Some Really Big Brains</a:t>
            </a:r>
          </a:p>
        </p:txBody>
      </p:sp>
      <p:sp>
        <p:nvSpPr>
          <p:cNvPr id="7" name="Title 1"/>
          <p:cNvSpPr txBox="1">
            <a:spLocks/>
          </p:cNvSpPr>
          <p:nvPr/>
        </p:nvSpPr>
        <p:spPr>
          <a:xfrm>
            <a:off x="1276350" y="1981200"/>
            <a:ext cx="6591300"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15</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947311944"/>
      </p:ext>
    </p:extLst>
  </p:cSld>
  <p:clrMapOvr>
    <a:masterClrMapping/>
  </p:clrMapOvr>
  <p:timing>
    <p:tnLst>
      <p:par>
        <p:cTn xmlns:p14="http://schemas.microsoft.com/office/powerpoint/2010/mai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fontScale="90000"/>
          </a:bodyPr>
          <a:lstStyle/>
          <a:p>
            <a:r>
              <a:rPr lang="en-US" dirty="0"/>
              <a:t>Material / Manufacturing Resource Planning (MRP)</a:t>
            </a:r>
          </a:p>
        </p:txBody>
      </p:sp>
      <p:sp>
        <p:nvSpPr>
          <p:cNvPr id="2" name="TextBox 1"/>
          <p:cNvSpPr txBox="1"/>
          <p:nvPr/>
        </p:nvSpPr>
        <p:spPr>
          <a:xfrm>
            <a:off x="304800" y="1490133"/>
            <a:ext cx="8229600" cy="4370427"/>
          </a:xfrm>
          <a:prstGeom prst="rect">
            <a:avLst/>
          </a:prstGeom>
          <a:noFill/>
        </p:spPr>
        <p:txBody>
          <a:bodyPr wrap="square" rtlCol="0">
            <a:spAutoFit/>
          </a:bodyPr>
          <a:lstStyle/>
          <a:p>
            <a:pPr>
              <a:spcBef>
                <a:spcPts val="1200"/>
              </a:spcBef>
            </a:pPr>
            <a:r>
              <a:rPr lang="en-US" sz="1600" dirty="0">
                <a:latin typeface="+mj-lt"/>
              </a:rPr>
              <a:t>Material requirements planning (MRP) is concerned primarily with manufacturing materials while further evolved Manufacturing resource planning (MRP II) addresses operational planning (units) and financial planning (dollars), and has a ‘what-if’ simulation </a:t>
            </a:r>
            <a:r>
              <a:rPr lang="en-US" sz="1600" dirty="0" smtClean="0">
                <a:latin typeface="+mj-lt"/>
              </a:rPr>
              <a:t>capability</a:t>
            </a:r>
          </a:p>
          <a:p>
            <a:pPr>
              <a:spcBef>
                <a:spcPts val="1200"/>
              </a:spcBef>
            </a:pPr>
            <a:r>
              <a:rPr lang="en-US" sz="1600" dirty="0" smtClean="0">
                <a:latin typeface="+mj-lt"/>
              </a:rPr>
              <a:t>These </a:t>
            </a:r>
            <a:r>
              <a:rPr lang="en-US" sz="1600" dirty="0">
                <a:latin typeface="+mj-lt"/>
              </a:rPr>
              <a:t>are implemented with modular software linked to a central database of business data and information for the purpose of using human and material resources more </a:t>
            </a:r>
            <a:r>
              <a:rPr lang="en-US" sz="1600" dirty="0" smtClean="0">
                <a:latin typeface="+mj-lt"/>
              </a:rPr>
              <a:t>productively</a:t>
            </a:r>
          </a:p>
          <a:p>
            <a:pPr>
              <a:spcBef>
                <a:spcPts val="1200"/>
              </a:spcBef>
            </a:pPr>
            <a:r>
              <a:rPr lang="en-US" sz="1600" dirty="0">
                <a:latin typeface="+mj-lt"/>
              </a:rPr>
              <a:t> MRP II systems can provide:</a:t>
            </a:r>
          </a:p>
          <a:p>
            <a:pPr marL="285750" indent="-285750">
              <a:spcBef>
                <a:spcPts val="1200"/>
              </a:spcBef>
              <a:buFont typeface="Arial" pitchFamily="34" charset="0"/>
              <a:buChar char="•"/>
            </a:pPr>
            <a:r>
              <a:rPr lang="en-US" sz="1400" dirty="0" smtClean="0">
                <a:latin typeface="+mj-lt"/>
              </a:rPr>
              <a:t>Better </a:t>
            </a:r>
            <a:r>
              <a:rPr lang="en-US" sz="1400" dirty="0">
                <a:latin typeface="+mj-lt"/>
              </a:rPr>
              <a:t>control of inventories</a:t>
            </a:r>
          </a:p>
          <a:p>
            <a:pPr marL="285750" indent="-285750">
              <a:spcBef>
                <a:spcPts val="1200"/>
              </a:spcBef>
              <a:buFont typeface="Arial" pitchFamily="34" charset="0"/>
              <a:buChar char="•"/>
            </a:pPr>
            <a:r>
              <a:rPr lang="en-US" sz="1400" dirty="0" smtClean="0">
                <a:latin typeface="+mj-lt"/>
              </a:rPr>
              <a:t>Improved </a:t>
            </a:r>
            <a:r>
              <a:rPr lang="en-US" sz="1400" dirty="0">
                <a:latin typeface="+mj-lt"/>
              </a:rPr>
              <a:t>scheduling</a:t>
            </a:r>
          </a:p>
          <a:p>
            <a:pPr marL="285750" indent="-285750">
              <a:spcBef>
                <a:spcPts val="1200"/>
              </a:spcBef>
              <a:buFont typeface="Arial" pitchFamily="34" charset="0"/>
              <a:buChar char="•"/>
            </a:pPr>
            <a:r>
              <a:rPr lang="en-US" sz="1400" dirty="0" smtClean="0">
                <a:latin typeface="+mj-lt"/>
              </a:rPr>
              <a:t>More </a:t>
            </a:r>
            <a:r>
              <a:rPr lang="en-US" sz="1400" dirty="0">
                <a:latin typeface="+mj-lt"/>
              </a:rPr>
              <a:t>efficient and effective collaboration with suppliers</a:t>
            </a:r>
          </a:p>
          <a:p>
            <a:pPr marL="285750" indent="-285750">
              <a:spcBef>
                <a:spcPts val="1200"/>
              </a:spcBef>
              <a:buFont typeface="Arial" pitchFamily="34" charset="0"/>
              <a:buChar char="•"/>
            </a:pPr>
            <a:r>
              <a:rPr lang="en-US" sz="1400" dirty="0" smtClean="0">
                <a:latin typeface="+mj-lt"/>
              </a:rPr>
              <a:t>Improved </a:t>
            </a:r>
            <a:r>
              <a:rPr lang="en-US" sz="1400" dirty="0">
                <a:latin typeface="+mj-lt"/>
              </a:rPr>
              <a:t>quality control for design / engineering</a:t>
            </a:r>
          </a:p>
          <a:p>
            <a:pPr marL="285750" indent="-285750">
              <a:spcBef>
                <a:spcPts val="1200"/>
              </a:spcBef>
              <a:buFont typeface="Arial" pitchFamily="34" charset="0"/>
              <a:buChar char="•"/>
            </a:pPr>
            <a:r>
              <a:rPr lang="en-US" sz="1400" dirty="0" smtClean="0">
                <a:latin typeface="+mj-lt"/>
              </a:rPr>
              <a:t>Reduced </a:t>
            </a:r>
            <a:r>
              <a:rPr lang="en-US" sz="1400" dirty="0">
                <a:latin typeface="+mj-lt"/>
              </a:rPr>
              <a:t>working capital through less inventory and quicker </a:t>
            </a:r>
            <a:r>
              <a:rPr lang="en-US" sz="1400" dirty="0" smtClean="0">
                <a:latin typeface="+mj-lt"/>
              </a:rPr>
              <a:t>deliveries</a:t>
            </a:r>
            <a:endParaRPr lang="en-US" sz="1400" dirty="0">
              <a:latin typeface="+mj-lt"/>
            </a:endParaRP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Some Really Big Brains</a:t>
            </a:r>
            <a:endParaRPr lang="en-US" sz="1400" b="1" dirty="0">
              <a:latin typeface="+mj-lt"/>
            </a:endParaRPr>
          </a:p>
        </p:txBody>
      </p:sp>
    </p:spTree>
    <p:extLst>
      <p:ext uri="{BB962C8B-B14F-4D97-AF65-F5344CB8AC3E}">
        <p14:creationId xmlns:p14="http://schemas.microsoft.com/office/powerpoint/2010/main" val="413749718"/>
      </p:ext>
    </p:extLst>
  </p:cSld>
  <p:clrMapOvr>
    <a:masterClrMapping/>
  </p:clrMapOvr>
  <p:timing>
    <p:tnLst>
      <p:par>
        <p:cTn xmlns:p14="http://schemas.microsoft.com/office/powerpoint/2010/mai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Supply Chain Software and CPFR</a:t>
            </a:r>
          </a:p>
        </p:txBody>
      </p:sp>
      <p:sp>
        <p:nvSpPr>
          <p:cNvPr id="2" name="TextBox 1"/>
          <p:cNvSpPr txBox="1"/>
          <p:nvPr/>
        </p:nvSpPr>
        <p:spPr>
          <a:xfrm>
            <a:off x="304800" y="1490133"/>
            <a:ext cx="8534400" cy="3323987"/>
          </a:xfrm>
          <a:prstGeom prst="rect">
            <a:avLst/>
          </a:prstGeom>
          <a:noFill/>
        </p:spPr>
        <p:txBody>
          <a:bodyPr wrap="square" rtlCol="0">
            <a:spAutoFit/>
          </a:bodyPr>
          <a:lstStyle/>
          <a:p>
            <a:pPr>
              <a:spcBef>
                <a:spcPts val="1200"/>
              </a:spcBef>
            </a:pPr>
            <a:r>
              <a:rPr lang="en-US" sz="1600" dirty="0">
                <a:latin typeface="+mj-lt"/>
              </a:rPr>
              <a:t>CPFR removes waste from every part of the supply chain by managing supply and demand for all partners storing and delivering </a:t>
            </a:r>
            <a:r>
              <a:rPr lang="en-US" sz="1600" dirty="0" smtClean="0">
                <a:latin typeface="+mj-lt"/>
              </a:rPr>
              <a:t>goods</a:t>
            </a:r>
          </a:p>
          <a:p>
            <a:pPr>
              <a:spcBef>
                <a:spcPts val="1200"/>
              </a:spcBef>
            </a:pPr>
            <a:r>
              <a:rPr lang="en-US" sz="1600" dirty="0" smtClean="0">
                <a:latin typeface="+mj-lt"/>
              </a:rPr>
              <a:t>Supply </a:t>
            </a:r>
            <a:r>
              <a:rPr lang="en-US" sz="1600" dirty="0">
                <a:latin typeface="+mj-lt"/>
              </a:rPr>
              <a:t>chain management software (SCMS</a:t>
            </a:r>
            <a:r>
              <a:rPr lang="en-US" sz="1600" dirty="0" smtClean="0">
                <a:latin typeface="+mj-lt"/>
              </a:rPr>
              <a:t>) is </a:t>
            </a:r>
            <a:r>
              <a:rPr lang="en-US" sz="1600" dirty="0">
                <a:latin typeface="+mj-lt"/>
              </a:rPr>
              <a:t>a whole range of software tools that plan and execute supply chain transactions. SCMS is often modular but modules often work seamlessly together to:</a:t>
            </a:r>
          </a:p>
          <a:p>
            <a:pPr marL="285750" indent="-285750">
              <a:spcBef>
                <a:spcPts val="1200"/>
              </a:spcBef>
              <a:buFont typeface="Arial" pitchFamily="34" charset="0"/>
              <a:buChar char="•"/>
            </a:pPr>
            <a:r>
              <a:rPr lang="en-US" sz="1400" dirty="0" smtClean="0">
                <a:latin typeface="+mj-lt"/>
              </a:rPr>
              <a:t>Process </a:t>
            </a:r>
            <a:r>
              <a:rPr lang="en-US" sz="1400" dirty="0">
                <a:latin typeface="+mj-lt"/>
              </a:rPr>
              <a:t>customer requirements (for successive customers along the value adding chain)</a:t>
            </a:r>
          </a:p>
          <a:p>
            <a:pPr marL="285750" indent="-285750">
              <a:spcBef>
                <a:spcPts val="1200"/>
              </a:spcBef>
              <a:buFont typeface="Arial" pitchFamily="34" charset="0"/>
              <a:buChar char="•"/>
            </a:pPr>
            <a:r>
              <a:rPr lang="en-US" sz="1400" dirty="0" smtClean="0">
                <a:latin typeface="+mj-lt"/>
              </a:rPr>
              <a:t>Process </a:t>
            </a:r>
            <a:r>
              <a:rPr lang="en-US" sz="1400" dirty="0">
                <a:latin typeface="+mj-lt"/>
              </a:rPr>
              <a:t>purchase orders</a:t>
            </a:r>
          </a:p>
          <a:p>
            <a:pPr marL="285750" indent="-285750">
              <a:spcBef>
                <a:spcPts val="1200"/>
              </a:spcBef>
              <a:buFont typeface="Arial" pitchFamily="34" charset="0"/>
              <a:buChar char="•"/>
            </a:pPr>
            <a:r>
              <a:rPr lang="en-US" sz="1400" dirty="0" smtClean="0">
                <a:latin typeface="+mj-lt"/>
              </a:rPr>
              <a:t>Manage </a:t>
            </a:r>
            <a:r>
              <a:rPr lang="en-US" sz="1400" dirty="0">
                <a:latin typeface="+mj-lt"/>
              </a:rPr>
              <a:t>inventories in storage or transit </a:t>
            </a:r>
          </a:p>
          <a:p>
            <a:pPr marL="285750" indent="-285750">
              <a:spcBef>
                <a:spcPts val="1200"/>
              </a:spcBef>
              <a:buFont typeface="Arial" pitchFamily="34" charset="0"/>
              <a:buChar char="•"/>
            </a:pPr>
            <a:r>
              <a:rPr lang="en-US" sz="1400" dirty="0" smtClean="0">
                <a:latin typeface="+mj-lt"/>
              </a:rPr>
              <a:t>Help </a:t>
            </a:r>
            <a:r>
              <a:rPr lang="en-US" sz="1400" dirty="0">
                <a:latin typeface="+mj-lt"/>
              </a:rPr>
              <a:t>manage suppliers</a:t>
            </a:r>
          </a:p>
          <a:p>
            <a:pPr marL="285750" indent="-285750">
              <a:spcBef>
                <a:spcPts val="1200"/>
              </a:spcBef>
              <a:buFont typeface="Arial" pitchFamily="34" charset="0"/>
              <a:buChar char="•"/>
            </a:pPr>
            <a:r>
              <a:rPr lang="en-US" sz="1400" dirty="0" smtClean="0">
                <a:latin typeface="+mj-lt"/>
              </a:rPr>
              <a:t>Apply </a:t>
            </a:r>
            <a:r>
              <a:rPr lang="en-US" sz="1400" dirty="0">
                <a:latin typeface="+mj-lt"/>
              </a:rPr>
              <a:t>forecasting tools to the supply / demand </a:t>
            </a:r>
            <a:r>
              <a:rPr lang="en-US" sz="1400" dirty="0" smtClean="0">
                <a:latin typeface="+mj-lt"/>
              </a:rPr>
              <a:t>equations</a:t>
            </a:r>
            <a:endParaRPr lang="en-US" sz="1400" dirty="0">
              <a:latin typeface="+mj-lt"/>
            </a:endParaRP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Some Really Big Brains</a:t>
            </a:r>
            <a:endParaRPr lang="en-US" sz="1400" b="1" dirty="0">
              <a:latin typeface="+mj-lt"/>
            </a:endParaRPr>
          </a:p>
        </p:txBody>
      </p:sp>
    </p:spTree>
    <p:extLst>
      <p:ext uri="{BB962C8B-B14F-4D97-AF65-F5344CB8AC3E}">
        <p14:creationId xmlns:p14="http://schemas.microsoft.com/office/powerpoint/2010/main" val="3234515474"/>
      </p:ext>
    </p:extLst>
  </p:cSld>
  <p:clrMapOvr>
    <a:masterClrMapping/>
  </p:clrMapOvr>
  <p:timing>
    <p:tnLst>
      <p:par>
        <p:cTn xmlns:p14="http://schemas.microsoft.com/office/powerpoint/2010/mai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fontScale="90000"/>
          </a:bodyPr>
          <a:lstStyle/>
          <a:p>
            <a:r>
              <a:rPr lang="en-US" dirty="0"/>
              <a:t>Enterprise Resource Planning (ERP) Systems</a:t>
            </a:r>
            <a:endParaRPr lang="en-US" b="1" i="1" dirty="0"/>
          </a:p>
        </p:txBody>
      </p:sp>
      <p:sp>
        <p:nvSpPr>
          <p:cNvPr id="2" name="TextBox 1"/>
          <p:cNvSpPr txBox="1"/>
          <p:nvPr/>
        </p:nvSpPr>
        <p:spPr>
          <a:xfrm>
            <a:off x="304800" y="1490133"/>
            <a:ext cx="4572000" cy="2954655"/>
          </a:xfrm>
          <a:prstGeom prst="rect">
            <a:avLst/>
          </a:prstGeom>
          <a:noFill/>
        </p:spPr>
        <p:txBody>
          <a:bodyPr wrap="square" rtlCol="0">
            <a:spAutoFit/>
          </a:bodyPr>
          <a:lstStyle/>
          <a:p>
            <a:pPr>
              <a:spcBef>
                <a:spcPts val="1200"/>
              </a:spcBef>
            </a:pPr>
            <a:r>
              <a:rPr lang="en-US" sz="1600" dirty="0">
                <a:latin typeface="+mj-lt"/>
              </a:rPr>
              <a:t>Enterprise resource planning </a:t>
            </a:r>
            <a:r>
              <a:rPr lang="en-US" sz="1600" dirty="0" smtClean="0">
                <a:latin typeface="+mj-lt"/>
              </a:rPr>
              <a:t>is </a:t>
            </a:r>
            <a:r>
              <a:rPr lang="en-US" sz="1600" dirty="0">
                <a:latin typeface="+mj-lt"/>
              </a:rPr>
              <a:t>the planning of how business resources (materials, employees, customers etc.) are acquired and </a:t>
            </a:r>
            <a:r>
              <a:rPr lang="en-US" sz="1600" dirty="0" smtClean="0">
                <a:latin typeface="+mj-lt"/>
              </a:rPr>
              <a:t>employed</a:t>
            </a:r>
          </a:p>
          <a:p>
            <a:pPr>
              <a:spcBef>
                <a:spcPts val="1200"/>
              </a:spcBef>
            </a:pPr>
            <a:r>
              <a:rPr lang="en-US" sz="1600" dirty="0" smtClean="0">
                <a:latin typeface="+mj-lt"/>
              </a:rPr>
              <a:t>An </a:t>
            </a:r>
            <a:r>
              <a:rPr lang="en-US" sz="1600" dirty="0">
                <a:latin typeface="+mj-lt"/>
              </a:rPr>
              <a:t>ERP system is a business support </a:t>
            </a:r>
            <a:r>
              <a:rPr lang="en-US" sz="1600" dirty="0" smtClean="0">
                <a:latin typeface="+mj-lt"/>
              </a:rPr>
              <a:t>system, </a:t>
            </a:r>
            <a:r>
              <a:rPr lang="en-US" sz="1600" dirty="0">
                <a:latin typeface="+mj-lt"/>
              </a:rPr>
              <a:t>based on a common database used by modular </a:t>
            </a:r>
            <a:r>
              <a:rPr lang="en-US" sz="1600" dirty="0" smtClean="0">
                <a:latin typeface="+mj-lt"/>
              </a:rPr>
              <a:t>software, that </a:t>
            </a:r>
            <a:r>
              <a:rPr lang="en-US" sz="1600" dirty="0">
                <a:latin typeface="+mj-lt"/>
              </a:rPr>
              <a:t>maintains in a single database the data needed for a variety of business functions such as Manufacturing, Supply Chain Management, Financials, Projects, Human Resources and Customer Relationship </a:t>
            </a:r>
            <a:r>
              <a:rPr lang="en-US" sz="1600" dirty="0" smtClean="0">
                <a:latin typeface="+mj-lt"/>
              </a:rPr>
              <a:t>Management</a:t>
            </a:r>
            <a:endParaRPr lang="en-US" sz="1600" dirty="0">
              <a:latin typeface="+mj-lt"/>
            </a:endParaRPr>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7800" y="1447800"/>
            <a:ext cx="2951480" cy="4710642"/>
          </a:xfrm>
          <a:prstGeom prst="rect">
            <a:avLst/>
          </a:prstGeom>
          <a:noFill/>
        </p:spPr>
      </p:pic>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Some Really Big Brains</a:t>
            </a:r>
            <a:endParaRPr lang="en-US" sz="1400" b="1" dirty="0">
              <a:latin typeface="+mj-lt"/>
            </a:endParaRPr>
          </a:p>
        </p:txBody>
      </p:sp>
    </p:spTree>
    <p:extLst>
      <p:ext uri="{BB962C8B-B14F-4D97-AF65-F5344CB8AC3E}">
        <p14:creationId xmlns:p14="http://schemas.microsoft.com/office/powerpoint/2010/main" val="3394345884"/>
      </p:ext>
    </p:extLst>
  </p:cSld>
  <p:clrMapOvr>
    <a:masterClrMapping/>
  </p:clrMapOvr>
  <p:timing>
    <p:tnLst>
      <p:par>
        <p:cTn xmlns:p14="http://schemas.microsoft.com/office/powerpoint/2010/mai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Small Business Solutions</a:t>
            </a:r>
          </a:p>
        </p:txBody>
      </p:sp>
      <p:sp>
        <p:nvSpPr>
          <p:cNvPr id="2" name="TextBox 1"/>
          <p:cNvSpPr txBox="1"/>
          <p:nvPr/>
        </p:nvSpPr>
        <p:spPr>
          <a:xfrm>
            <a:off x="304800" y="1490133"/>
            <a:ext cx="8534400" cy="2369880"/>
          </a:xfrm>
          <a:prstGeom prst="rect">
            <a:avLst/>
          </a:prstGeom>
          <a:noFill/>
        </p:spPr>
        <p:txBody>
          <a:bodyPr wrap="square" rtlCol="0">
            <a:spAutoFit/>
          </a:bodyPr>
          <a:lstStyle/>
          <a:p>
            <a:pPr>
              <a:spcBef>
                <a:spcPts val="1200"/>
              </a:spcBef>
            </a:pPr>
            <a:r>
              <a:rPr lang="en-US" sz="1600" dirty="0">
                <a:latin typeface="+mj-lt"/>
              </a:rPr>
              <a:t>Working in a small business today almost always requires significant computer </a:t>
            </a:r>
            <a:r>
              <a:rPr lang="en-US" sz="1600" dirty="0" smtClean="0">
                <a:latin typeface="+mj-lt"/>
              </a:rPr>
              <a:t>skills</a:t>
            </a:r>
          </a:p>
          <a:p>
            <a:pPr>
              <a:spcBef>
                <a:spcPts val="1200"/>
              </a:spcBef>
            </a:pPr>
            <a:r>
              <a:rPr lang="en-US" sz="1600" dirty="0" smtClean="0">
                <a:latin typeface="+mj-lt"/>
              </a:rPr>
              <a:t>A </a:t>
            </a:r>
            <a:r>
              <a:rPr lang="en-US" sz="1600" dirty="0">
                <a:latin typeface="+mj-lt"/>
              </a:rPr>
              <a:t>minimum requirement is facility with Microsoft’s Office Suite, and additional skills with CADCAM (computer Aided Design / Manufacturing), CRM (Customer Relationship Management), and small business financial solutions such as Solomon or </a:t>
            </a:r>
            <a:r>
              <a:rPr lang="en-US" sz="1600" dirty="0" err="1">
                <a:latin typeface="+mj-lt"/>
              </a:rPr>
              <a:t>Quickbooks</a:t>
            </a:r>
            <a:r>
              <a:rPr lang="en-US" sz="1600" dirty="0">
                <a:latin typeface="+mj-lt"/>
              </a:rPr>
              <a:t> are essential to business analysis in many environments</a:t>
            </a:r>
          </a:p>
          <a:p>
            <a:pPr>
              <a:spcBef>
                <a:spcPts val="1200"/>
              </a:spcBef>
            </a:pPr>
            <a:r>
              <a:rPr lang="en-US" sz="1600" dirty="0" smtClean="0">
                <a:latin typeface="+mj-lt"/>
              </a:rPr>
              <a:t>To </a:t>
            </a:r>
            <a:r>
              <a:rPr lang="en-US" sz="1600" dirty="0">
                <a:latin typeface="+mj-lt"/>
              </a:rPr>
              <a:t>appreciate the challenge of information management in a small business, consider that it must perform affordably many of the functions to which large businesses apply their ERP systems and supply chain software</a:t>
            </a: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Some Really Big Brains</a:t>
            </a:r>
            <a:endParaRPr lang="en-US" sz="1400" b="1" dirty="0">
              <a:latin typeface="+mj-lt"/>
            </a:endParaRPr>
          </a:p>
        </p:txBody>
      </p:sp>
    </p:spTree>
    <p:extLst>
      <p:ext uri="{BB962C8B-B14F-4D97-AF65-F5344CB8AC3E}">
        <p14:creationId xmlns:p14="http://schemas.microsoft.com/office/powerpoint/2010/main" val="304563081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Operating Processes Maturity Grid</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989911600"/>
              </p:ext>
            </p:extLst>
          </p:nvPr>
        </p:nvGraphicFramePr>
        <p:xfrm>
          <a:off x="152399" y="1371600"/>
          <a:ext cx="8610601" cy="4471923"/>
        </p:xfrm>
        <a:graphic>
          <a:graphicData uri="http://schemas.openxmlformats.org/drawingml/2006/table">
            <a:tbl>
              <a:tblPr firstRow="1" bandRow="1">
                <a:tableStyleId>{5C22544A-7EE6-4342-B048-85BDC9FD1C3A}</a:tableStyleId>
              </a:tblPr>
              <a:tblGrid>
                <a:gridCol w="304801"/>
                <a:gridCol w="1371600"/>
                <a:gridCol w="1371600"/>
                <a:gridCol w="1371600"/>
                <a:gridCol w="1371600"/>
                <a:gridCol w="1371600"/>
                <a:gridCol w="1447800"/>
              </a:tblGrid>
              <a:tr h="370840">
                <a:tc gridSpan="2">
                  <a:txBody>
                    <a:bodyPr/>
                    <a:lstStyle/>
                    <a:p>
                      <a:pPr marL="0" marR="0" algn="ctr">
                        <a:lnSpc>
                          <a:spcPct val="115000"/>
                        </a:lnSpc>
                        <a:spcBef>
                          <a:spcPts val="0"/>
                        </a:spcBef>
                        <a:spcAft>
                          <a:spcPts val="0"/>
                        </a:spcAft>
                      </a:pPr>
                      <a:r>
                        <a:rPr lang="en-US" sz="1100" b="1" dirty="0">
                          <a:solidFill>
                            <a:srgbClr val="000000"/>
                          </a:solidFill>
                          <a:effectLst/>
                          <a:latin typeface="Arial"/>
                          <a:ea typeface="Calibri"/>
                          <a:cs typeface="Arial"/>
                        </a:rPr>
                        <a:t> </a:t>
                      </a:r>
                      <a:endParaRPr lang="en-US" sz="1100" b="1"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1 - Weak</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2</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3</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4</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dirty="0">
                          <a:solidFill>
                            <a:srgbClr val="000000"/>
                          </a:solidFill>
                          <a:effectLst/>
                          <a:latin typeface="Arial"/>
                          <a:ea typeface="Calibri"/>
                          <a:cs typeface="Arial"/>
                        </a:rPr>
                        <a:t>5 - Strong</a:t>
                      </a:r>
                      <a:endParaRPr lang="en-US" sz="1200" b="1"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840">
                <a:tc>
                  <a:txBody>
                    <a:bodyPr/>
                    <a:lstStyle/>
                    <a:p>
                      <a:pPr marL="0" marR="0" algn="ctr">
                        <a:lnSpc>
                          <a:spcPct val="115000"/>
                        </a:lnSpc>
                        <a:spcBef>
                          <a:spcPts val="0"/>
                        </a:spcBef>
                        <a:spcAft>
                          <a:spcPts val="0"/>
                        </a:spcAft>
                      </a:pPr>
                      <a:r>
                        <a:rPr lang="en-US" sz="900" b="1">
                          <a:effectLst/>
                          <a:latin typeface="Arial"/>
                          <a:ea typeface="Calibri"/>
                          <a:cs typeface="Arial"/>
                        </a:rPr>
                        <a:t> </a:t>
                      </a:r>
                      <a:endParaRPr lang="en-US" sz="1100">
                        <a:effectLst/>
                        <a:latin typeface="Arial"/>
                        <a:ea typeface="Calibri"/>
                        <a:cs typeface="Times New Roman"/>
                      </a:endParaRPr>
                    </a:p>
                    <a:p>
                      <a:pPr marL="0" marR="0" algn="ctr">
                        <a:lnSpc>
                          <a:spcPct val="115000"/>
                        </a:lnSpc>
                        <a:spcBef>
                          <a:spcPts val="0"/>
                        </a:spcBef>
                        <a:spcAft>
                          <a:spcPts val="0"/>
                        </a:spcAft>
                      </a:pPr>
                      <a:r>
                        <a:rPr lang="en-US" sz="900" b="1">
                          <a:effectLst/>
                          <a:latin typeface="Arial"/>
                          <a:ea typeface="Calibri"/>
                          <a:cs typeface="Arial"/>
                        </a:rPr>
                        <a:t> </a:t>
                      </a:r>
                      <a:endParaRPr lang="en-US" sz="1100">
                        <a:effectLst/>
                        <a:latin typeface="Arial"/>
                        <a:ea typeface="Calibri"/>
                        <a:cs typeface="Times New Roman"/>
                      </a:endParaRPr>
                    </a:p>
                    <a:p>
                      <a:pPr marL="0" marR="0" algn="ctr">
                        <a:lnSpc>
                          <a:spcPct val="115000"/>
                        </a:lnSpc>
                        <a:spcBef>
                          <a:spcPts val="0"/>
                        </a:spcBef>
                        <a:spcAft>
                          <a:spcPts val="0"/>
                        </a:spcAft>
                      </a:pPr>
                      <a:r>
                        <a:rPr lang="en-US" sz="900" b="1">
                          <a:effectLst/>
                          <a:latin typeface="Arial"/>
                          <a:ea typeface="Calibri"/>
                          <a:cs typeface="Arial"/>
                        </a:rPr>
                        <a:t> </a:t>
                      </a:r>
                      <a:endParaRPr lang="en-US" sz="1100">
                        <a:effectLst/>
                        <a:latin typeface="Arial"/>
                        <a:ea typeface="Calibri"/>
                        <a:cs typeface="Times New Roman"/>
                      </a:endParaRPr>
                    </a:p>
                    <a:p>
                      <a:pPr marL="0" marR="0" algn="ctr">
                        <a:lnSpc>
                          <a:spcPct val="115000"/>
                        </a:lnSpc>
                        <a:spcBef>
                          <a:spcPts val="0"/>
                        </a:spcBef>
                        <a:spcAft>
                          <a:spcPts val="0"/>
                        </a:spcAft>
                      </a:pPr>
                      <a:r>
                        <a:rPr lang="en-US" sz="900" b="1">
                          <a:effectLst/>
                          <a:latin typeface="Arial"/>
                          <a:ea typeface="Calibri"/>
                          <a:cs typeface="Arial"/>
                        </a:rPr>
                        <a:t> </a:t>
                      </a:r>
                      <a:endParaRPr lang="en-US" sz="1100">
                        <a:effectLst/>
                        <a:latin typeface="Arial"/>
                        <a:ea typeface="Calibri"/>
                        <a:cs typeface="Times New Roman"/>
                      </a:endParaRPr>
                    </a:p>
                    <a:p>
                      <a:pPr marL="0" marR="0" algn="ctr">
                        <a:lnSpc>
                          <a:spcPct val="115000"/>
                        </a:lnSpc>
                        <a:spcBef>
                          <a:spcPts val="0"/>
                        </a:spcBef>
                        <a:spcAft>
                          <a:spcPts val="0"/>
                        </a:spcAft>
                      </a:pPr>
                      <a:r>
                        <a:rPr lang="en-US" sz="900" b="1">
                          <a:effectLst/>
                          <a:latin typeface="Arial"/>
                          <a:ea typeface="Calibri"/>
                          <a:cs typeface="Arial"/>
                        </a:rPr>
                        <a:t> </a:t>
                      </a:r>
                      <a:endParaRPr lang="en-US" sz="1100">
                        <a:effectLst/>
                        <a:latin typeface="Arial"/>
                        <a:ea typeface="Calibri"/>
                        <a:cs typeface="Times New Roman"/>
                      </a:endParaRPr>
                    </a:p>
                    <a:p>
                      <a:pPr marL="0" marR="0" algn="ctr">
                        <a:lnSpc>
                          <a:spcPct val="115000"/>
                        </a:lnSpc>
                        <a:spcBef>
                          <a:spcPts val="0"/>
                        </a:spcBef>
                        <a:spcAft>
                          <a:spcPts val="0"/>
                        </a:spcAft>
                      </a:pPr>
                      <a:r>
                        <a:rPr lang="en-US" sz="900" b="1">
                          <a:effectLst/>
                          <a:latin typeface="Arial"/>
                          <a:ea typeface="Calibri"/>
                          <a:cs typeface="Arial"/>
                        </a:rPr>
                        <a:t> </a:t>
                      </a:r>
                      <a:endParaRPr lang="en-US" sz="1100">
                        <a:effectLst/>
                        <a:latin typeface="Arial"/>
                        <a:ea typeface="Calibri"/>
                        <a:cs typeface="Times New Roman"/>
                      </a:endParaRPr>
                    </a:p>
                    <a:p>
                      <a:pPr marL="0" marR="0" algn="ctr">
                        <a:lnSpc>
                          <a:spcPct val="115000"/>
                        </a:lnSpc>
                        <a:spcBef>
                          <a:spcPts val="0"/>
                        </a:spcBef>
                        <a:spcAft>
                          <a:spcPts val="0"/>
                        </a:spcAft>
                      </a:pPr>
                      <a:r>
                        <a:rPr lang="en-US" sz="900" b="1">
                          <a:effectLst/>
                          <a:latin typeface="Arial"/>
                          <a:ea typeface="Calibri"/>
                          <a:cs typeface="Arial"/>
                        </a:rPr>
                        <a:t>14</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Marketing &amp; Sales </a:t>
                      </a:r>
                      <a:r>
                        <a:rPr lang="en-US" sz="900">
                          <a:effectLst/>
                          <a:latin typeface="Arial"/>
                          <a:ea typeface="Calibri"/>
                          <a:cs typeface="Arial"/>
                        </a:rPr>
                        <a:t>- Income generation and sales funnel management</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There is no sales funnel tracking, and future sales are highly uncertain.</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The sales funnel is defined and unambiguous roles are established for every step.</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Quotas are set and followed up to ensure prospects move through the sales funnel.</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Realistic quotas are set for every step of the sales funnel, and regular meetings highlight issues early and effectively.</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The sales funnel is managed to ensure optimum profitability and growth.</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gn="ctr">
                        <a:lnSpc>
                          <a:spcPct val="115000"/>
                        </a:lnSpc>
                        <a:spcBef>
                          <a:spcPts val="0"/>
                        </a:spcBef>
                        <a:spcAft>
                          <a:spcPts val="0"/>
                        </a:spcAft>
                      </a:pPr>
                      <a:r>
                        <a:rPr lang="en-US" sz="900" b="1">
                          <a:effectLst/>
                          <a:latin typeface="Arial"/>
                          <a:ea typeface="Calibri"/>
                          <a:cs typeface="Arial"/>
                        </a:rPr>
                        <a:t>15</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Work Practices </a:t>
                      </a:r>
                      <a:r>
                        <a:rPr lang="en-US" sz="900">
                          <a:effectLst/>
                          <a:latin typeface="Arial"/>
                          <a:ea typeface="Calibri"/>
                          <a:cs typeface="Arial"/>
                        </a:rPr>
                        <a:t>- Standard work and team daily practices</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There is no ‘standard’ work, and no routine method to coordinate work across departments.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Every desk has standard procedures, and all normal tasks are well documented.</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Processes are documented and tasks within the processes well defined.</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Processes are streamlined and tasks are distributed effectively.</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Standard work and ‘shift huddles’ ensure all work is effectively focused and efficiently performed day to day and for special projects.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gn="ctr">
                        <a:lnSpc>
                          <a:spcPct val="115000"/>
                        </a:lnSpc>
                        <a:spcBef>
                          <a:spcPts val="0"/>
                        </a:spcBef>
                        <a:spcAft>
                          <a:spcPts val="0"/>
                        </a:spcAft>
                      </a:pPr>
                      <a:r>
                        <a:rPr lang="en-US" sz="900" b="1">
                          <a:effectLst/>
                          <a:latin typeface="Arial"/>
                          <a:ea typeface="Calibri"/>
                          <a:cs typeface="Arial"/>
                        </a:rPr>
                        <a:t>16</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Supply Chain</a:t>
                      </a:r>
                      <a:r>
                        <a:rPr lang="en-US" sz="900">
                          <a:effectLst/>
                          <a:latin typeface="Arial"/>
                          <a:ea typeface="Calibri"/>
                          <a:cs typeface="Arial"/>
                        </a:rPr>
                        <a:t>- supplier programs, material movement, and transportation management</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Suppliers are not managed formally, even for critical parts. Transportation is treated as a commodity.</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The supply chain is mapped and roles are understood.</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Suppliers are well-managed, with preferred status and blanket orders routinely applied.</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All suppliers, internal and external, are well aware of expectations at all times.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dirty="0">
                          <a:effectLst/>
                          <a:latin typeface="Arial"/>
                          <a:ea typeface="Calibri"/>
                          <a:cs typeface="Arial"/>
                        </a:rPr>
                        <a:t>Critical suppliers and transporters are trusted partners, and everything flows smoothly.</a:t>
                      </a:r>
                      <a:endParaRPr lang="en-US" sz="110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gn="ctr">
                        <a:lnSpc>
                          <a:spcPct val="115000"/>
                        </a:lnSpc>
                        <a:spcBef>
                          <a:spcPts val="0"/>
                        </a:spcBef>
                        <a:spcAft>
                          <a:spcPts val="0"/>
                        </a:spcAft>
                      </a:pPr>
                      <a:r>
                        <a:rPr lang="en-US" sz="900" b="1" dirty="0">
                          <a:effectLst/>
                          <a:latin typeface="Arial"/>
                          <a:ea typeface="Calibri"/>
                          <a:cs typeface="Arial"/>
                        </a:rPr>
                        <a:t>17</a:t>
                      </a:r>
                      <a:endParaRPr lang="en-US" sz="1100"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dirty="0">
                          <a:effectLst/>
                          <a:latin typeface="Arial"/>
                          <a:ea typeface="Calibri"/>
                          <a:cs typeface="Arial"/>
                        </a:rPr>
                        <a:t>Supporting Technologies </a:t>
                      </a:r>
                      <a:r>
                        <a:rPr lang="en-US" sz="900" dirty="0">
                          <a:effectLst/>
                          <a:latin typeface="Arial"/>
                          <a:ea typeface="Calibri"/>
                          <a:cs typeface="Arial"/>
                        </a:rPr>
                        <a:t>- computer systems and information management</a:t>
                      </a:r>
                      <a:endParaRPr lang="en-US" sz="1100"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Information systems are an uncoordinated kludge, and critical information is routinely unavailable.</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Information systems are integrated and information is readily available.</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Information is well  organized and easy to access.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Information is organized and structured for hierarchical analysis.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dirty="0">
                          <a:effectLst/>
                          <a:latin typeface="Arial"/>
                          <a:ea typeface="Calibri"/>
                          <a:cs typeface="Arial"/>
                        </a:rPr>
                        <a:t>Information is always available when and where needed in an optimum form for immediate use. Critical information is proactively delivered to decision makers.</a:t>
                      </a:r>
                      <a:endParaRPr lang="en-US" sz="110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215352193"/>
      </p:ext>
    </p:extLst>
  </p:cSld>
  <p:clrMapOvr>
    <a:masterClrMapping/>
  </p:clrMapOvr>
  <p:timing>
    <p:tnLst>
      <p:par>
        <p:cTn xmlns:p14="http://schemas.microsoft.com/office/powerpoint/2010/mai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6351" y="2590800"/>
            <a:ext cx="6591300" cy="24384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fontAlgn="base">
              <a:spcBef>
                <a:spcPts val="0"/>
              </a:spcBef>
              <a:spcAft>
                <a:spcPct val="0"/>
              </a:spcAft>
            </a:pPr>
            <a:r>
              <a:rPr lang="en-US" sz="1800" b="1" dirty="0">
                <a:solidFill>
                  <a:schemeClr val="tx1"/>
                </a:solidFill>
                <a:latin typeface="Arial" pitchFamily="34" charset="0"/>
                <a:cs typeface="Arial" pitchFamily="34" charset="0"/>
              </a:rPr>
              <a:t>Figuring out what to do may be the easy part of making and implementing good </a:t>
            </a:r>
            <a:r>
              <a:rPr lang="en-US" sz="1800" b="1" dirty="0" smtClean="0">
                <a:solidFill>
                  <a:schemeClr val="tx1"/>
                </a:solidFill>
                <a:latin typeface="Arial" pitchFamily="34" charset="0"/>
                <a:cs typeface="Arial" pitchFamily="34" charset="0"/>
              </a:rPr>
              <a:t>decisions</a:t>
            </a:r>
          </a:p>
          <a:p>
            <a:pPr fontAlgn="base">
              <a:spcBef>
                <a:spcPts val="0"/>
              </a:spcBef>
              <a:spcAft>
                <a:spcPct val="0"/>
              </a:spcAft>
            </a:pPr>
            <a:endParaRPr lang="en-US" sz="1800" b="1" dirty="0">
              <a:solidFill>
                <a:schemeClr val="tx1"/>
              </a:solidFill>
              <a:latin typeface="Arial" pitchFamily="34" charset="0"/>
              <a:cs typeface="Arial" pitchFamily="34" charset="0"/>
            </a:endParaRPr>
          </a:p>
          <a:p>
            <a:pPr fontAlgn="base">
              <a:spcBef>
                <a:spcPts val="0"/>
              </a:spcBef>
              <a:spcAft>
                <a:spcPct val="0"/>
              </a:spcAft>
            </a:pPr>
            <a:r>
              <a:rPr lang="en-US" sz="1800" b="1" dirty="0" smtClean="0">
                <a:solidFill>
                  <a:schemeClr val="tx1"/>
                </a:solidFill>
                <a:latin typeface="Arial" pitchFamily="34" charset="0"/>
                <a:cs typeface="Arial" pitchFamily="34" charset="0"/>
              </a:rPr>
              <a:t>People </a:t>
            </a:r>
            <a:r>
              <a:rPr lang="en-US" sz="1800" b="1" dirty="0">
                <a:solidFill>
                  <a:schemeClr val="tx1"/>
                </a:solidFill>
                <a:latin typeface="Arial" pitchFamily="34" charset="0"/>
                <a:cs typeface="Arial" pitchFamily="34" charset="0"/>
              </a:rPr>
              <a:t>don't like to change what they do or how they do it until they are convinced it is more effective and efficient, and won't negatively impact the quality of their work life</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276350" y="1668769"/>
            <a:ext cx="6591300" cy="464831"/>
          </a:xfrm>
        </p:spPr>
        <p:txBody>
          <a:bodyPr>
            <a:normAutofit fontScale="90000"/>
          </a:bodyPr>
          <a:lstStyle/>
          <a:p>
            <a:pPr algn="ctr"/>
            <a:r>
              <a:rPr lang="en-US" b="1" dirty="0"/>
              <a:t>Get the Team on Board</a:t>
            </a:r>
          </a:p>
        </p:txBody>
      </p:sp>
      <p:sp>
        <p:nvSpPr>
          <p:cNvPr id="7" name="Title 1"/>
          <p:cNvSpPr txBox="1">
            <a:spLocks/>
          </p:cNvSpPr>
          <p:nvPr/>
        </p:nvSpPr>
        <p:spPr>
          <a:xfrm>
            <a:off x="1276350" y="2057400"/>
            <a:ext cx="6591300"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16</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1962411469"/>
      </p:ext>
    </p:extLst>
  </p:cSld>
  <p:clrMapOvr>
    <a:masterClrMapping/>
  </p:clrMapOvr>
  <p:timing>
    <p:tnLst>
      <p:par>
        <p:cTn xmlns:p14="http://schemas.microsoft.com/office/powerpoint/2010/mai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fontScale="90000"/>
          </a:bodyPr>
          <a:lstStyle/>
          <a:p>
            <a:r>
              <a:rPr lang="en-US" dirty="0"/>
              <a:t>‘Low-Hanging Fruit’ or ‘Quick Wins’ and ‘Silver Bullets’</a:t>
            </a:r>
          </a:p>
        </p:txBody>
      </p:sp>
      <p:sp>
        <p:nvSpPr>
          <p:cNvPr id="2" name="TextBox 1"/>
          <p:cNvSpPr txBox="1"/>
          <p:nvPr/>
        </p:nvSpPr>
        <p:spPr>
          <a:xfrm>
            <a:off x="304800" y="1490133"/>
            <a:ext cx="8229600" cy="2369880"/>
          </a:xfrm>
          <a:prstGeom prst="rect">
            <a:avLst/>
          </a:prstGeom>
          <a:noFill/>
        </p:spPr>
        <p:txBody>
          <a:bodyPr wrap="square" rtlCol="0">
            <a:spAutoFit/>
          </a:bodyPr>
          <a:lstStyle/>
          <a:p>
            <a:pPr>
              <a:spcBef>
                <a:spcPts val="1200"/>
              </a:spcBef>
            </a:pPr>
            <a:r>
              <a:rPr lang="en-US" sz="1600" dirty="0">
                <a:latin typeface="+mj-lt"/>
              </a:rPr>
              <a:t>If a process has evolved rapidly from a small operation into something more, it’s possible there will be opportunities to harvest low-hanging fruit or gain quick wins (rapid improvements with high visibility and little effort). In these cases, any change effort should start there, and successes should be publicized to build momentum for change.</a:t>
            </a:r>
          </a:p>
          <a:p>
            <a:pPr>
              <a:spcBef>
                <a:spcPts val="1200"/>
              </a:spcBef>
            </a:pPr>
            <a:r>
              <a:rPr lang="en-US" sz="1600" dirty="0" smtClean="0">
                <a:latin typeface="+mj-lt"/>
              </a:rPr>
              <a:t>But </a:t>
            </a:r>
            <a:r>
              <a:rPr lang="en-US" sz="1600" dirty="0">
                <a:latin typeface="+mj-lt"/>
              </a:rPr>
              <a:t>some executives and managers have a tendency to look for ‘silver bullets,’ quick and inexpensive solutions that magically improve things dramatically. This wishful thinking can cause them to avoid the hard (and sometimes expensive) work that gains real results.</a:t>
            </a:r>
          </a:p>
          <a:p>
            <a:pPr>
              <a:spcBef>
                <a:spcPts val="1200"/>
              </a:spcBef>
            </a:pPr>
            <a:r>
              <a:rPr lang="en-US" sz="1600" dirty="0" smtClean="0">
                <a:latin typeface="+mj-lt"/>
              </a:rPr>
              <a:t>Expect </a:t>
            </a:r>
            <a:r>
              <a:rPr lang="en-US" sz="1600" dirty="0">
                <a:latin typeface="+mj-lt"/>
              </a:rPr>
              <a:t>to work hard to make improvements and you won’t be </a:t>
            </a:r>
            <a:r>
              <a:rPr lang="en-US" sz="1600" dirty="0" smtClean="0">
                <a:latin typeface="+mj-lt"/>
              </a:rPr>
              <a:t>disappointed.</a:t>
            </a:r>
            <a:endParaRPr lang="en-US" sz="1400" dirty="0">
              <a:latin typeface="+mj-lt"/>
            </a:endParaRP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the Team on Board</a:t>
            </a:r>
            <a:endParaRPr lang="en-US" sz="1400" b="1" dirty="0">
              <a:latin typeface="+mj-lt"/>
            </a:endParaRPr>
          </a:p>
        </p:txBody>
      </p:sp>
    </p:spTree>
    <p:extLst>
      <p:ext uri="{BB962C8B-B14F-4D97-AF65-F5344CB8AC3E}">
        <p14:creationId xmlns:p14="http://schemas.microsoft.com/office/powerpoint/2010/main" val="406267560"/>
      </p:ext>
    </p:extLst>
  </p:cSld>
  <p:clrMapOvr>
    <a:masterClrMapping/>
  </p:clrMapOvr>
  <p:timing>
    <p:tnLst>
      <p:par>
        <p:cTn xmlns:p14="http://schemas.microsoft.com/office/powerpoint/2010/mai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Team Building Considerations</a:t>
            </a:r>
          </a:p>
        </p:txBody>
      </p:sp>
      <p:sp>
        <p:nvSpPr>
          <p:cNvPr id="2" name="TextBox 1"/>
          <p:cNvSpPr txBox="1"/>
          <p:nvPr/>
        </p:nvSpPr>
        <p:spPr>
          <a:xfrm>
            <a:off x="304800" y="1490133"/>
            <a:ext cx="8534400" cy="2954655"/>
          </a:xfrm>
          <a:prstGeom prst="rect">
            <a:avLst/>
          </a:prstGeom>
          <a:noFill/>
        </p:spPr>
        <p:txBody>
          <a:bodyPr wrap="square" rtlCol="0">
            <a:spAutoFit/>
          </a:bodyPr>
          <a:lstStyle/>
          <a:p>
            <a:pPr>
              <a:spcBef>
                <a:spcPts val="1200"/>
              </a:spcBef>
            </a:pPr>
            <a:r>
              <a:rPr lang="en-US" sz="1600" dirty="0">
                <a:latin typeface="+mj-lt"/>
              </a:rPr>
              <a:t>In business, the most effective work is often done by groups that see themselves as a close-knit team, and teamwork is a critical success factor in problem solving and process improvement activities, where cross-functional perspectives are needed to find the roots of business </a:t>
            </a:r>
            <a:r>
              <a:rPr lang="en-US" sz="1600" dirty="0" smtClean="0">
                <a:latin typeface="+mj-lt"/>
              </a:rPr>
              <a:t>problems</a:t>
            </a:r>
          </a:p>
          <a:p>
            <a:pPr>
              <a:spcBef>
                <a:spcPts val="1200"/>
              </a:spcBef>
            </a:pPr>
            <a:r>
              <a:rPr lang="en-US" sz="1600" dirty="0" smtClean="0">
                <a:latin typeface="+mj-lt"/>
              </a:rPr>
              <a:t>There </a:t>
            </a:r>
            <a:r>
              <a:rPr lang="en-US" sz="1600" dirty="0">
                <a:latin typeface="+mj-lt"/>
              </a:rPr>
              <a:t>are many tools </a:t>
            </a:r>
            <a:r>
              <a:rPr lang="en-US" sz="1600" dirty="0" smtClean="0">
                <a:latin typeface="+mj-lt"/>
              </a:rPr>
              <a:t>and techniques available </a:t>
            </a:r>
            <a:r>
              <a:rPr lang="en-US" sz="1600" dirty="0">
                <a:latin typeface="+mj-lt"/>
              </a:rPr>
              <a:t>for building teams </a:t>
            </a:r>
            <a:r>
              <a:rPr lang="en-US" sz="1600" dirty="0" smtClean="0">
                <a:latin typeface="+mj-lt"/>
              </a:rPr>
              <a:t>rapidly, such as:</a:t>
            </a:r>
          </a:p>
          <a:p>
            <a:pPr marL="285750" indent="-285750">
              <a:spcBef>
                <a:spcPts val="1200"/>
              </a:spcBef>
              <a:buFont typeface="Arial" pitchFamily="34" charset="0"/>
              <a:buChar char="•"/>
            </a:pPr>
            <a:r>
              <a:rPr lang="en-US" sz="1400" dirty="0" smtClean="0">
                <a:latin typeface="+mj-lt"/>
              </a:rPr>
              <a:t>Games </a:t>
            </a:r>
            <a:r>
              <a:rPr lang="en-US" sz="1400" dirty="0">
                <a:latin typeface="+mj-lt"/>
              </a:rPr>
              <a:t>addressing a serious business topic, that build skills while building the </a:t>
            </a:r>
            <a:r>
              <a:rPr lang="en-US" sz="1400" dirty="0" smtClean="0">
                <a:latin typeface="+mj-lt"/>
              </a:rPr>
              <a:t>team</a:t>
            </a:r>
          </a:p>
          <a:p>
            <a:pPr marL="285750" indent="-285750">
              <a:spcBef>
                <a:spcPts val="1200"/>
              </a:spcBef>
              <a:buFont typeface="Arial" pitchFamily="34" charset="0"/>
              <a:buChar char="•"/>
            </a:pPr>
            <a:r>
              <a:rPr lang="en-US" sz="1400" dirty="0" smtClean="0">
                <a:latin typeface="+mj-lt"/>
              </a:rPr>
              <a:t>Problems </a:t>
            </a:r>
            <a:r>
              <a:rPr lang="en-US" sz="1400" dirty="0">
                <a:latin typeface="+mj-lt"/>
              </a:rPr>
              <a:t>that everyone </a:t>
            </a:r>
            <a:r>
              <a:rPr lang="en-US" sz="1400" dirty="0" smtClean="0">
                <a:latin typeface="+mj-lt"/>
              </a:rPr>
              <a:t>recognizes</a:t>
            </a:r>
          </a:p>
          <a:p>
            <a:pPr marL="285750" indent="-285750">
              <a:spcBef>
                <a:spcPts val="1200"/>
              </a:spcBef>
              <a:buFont typeface="Arial" pitchFamily="34" charset="0"/>
              <a:buChar char="•"/>
            </a:pPr>
            <a:r>
              <a:rPr lang="en-US" sz="1400" dirty="0" smtClean="0">
                <a:latin typeface="+mj-lt"/>
              </a:rPr>
              <a:t>Working </a:t>
            </a:r>
            <a:r>
              <a:rPr lang="en-US" sz="1400" dirty="0">
                <a:latin typeface="+mj-lt"/>
              </a:rPr>
              <a:t>lunches with topics related to the business at hand.</a:t>
            </a:r>
          </a:p>
          <a:p>
            <a:pPr marL="285750" indent="-285750">
              <a:spcBef>
                <a:spcPts val="1200"/>
              </a:spcBef>
              <a:buFont typeface="Arial" pitchFamily="34" charset="0"/>
              <a:buChar char="•"/>
            </a:pPr>
            <a:r>
              <a:rPr lang="en-US" sz="1400" dirty="0" smtClean="0">
                <a:latin typeface="+mj-lt"/>
              </a:rPr>
              <a:t>Recognition events </a:t>
            </a:r>
            <a:r>
              <a:rPr lang="en-US" sz="1400" dirty="0">
                <a:latin typeface="+mj-lt"/>
              </a:rPr>
              <a:t>at the end of the </a:t>
            </a:r>
            <a:r>
              <a:rPr lang="en-US" sz="1400" dirty="0" smtClean="0">
                <a:latin typeface="+mj-lt"/>
              </a:rPr>
              <a:t>project</a:t>
            </a:r>
            <a:endParaRPr lang="en-US" sz="1400" dirty="0">
              <a:latin typeface="+mj-lt"/>
            </a:endParaRPr>
          </a:p>
        </p:txBody>
      </p:sp>
      <p:pic>
        <p:nvPicPr>
          <p:cNvPr id="10" name="Picture 9"/>
          <p:cNvPicPr/>
          <p:nvPr/>
        </p:nvPicPr>
        <p:blipFill>
          <a:blip r:embed="rId3">
            <a:extLst>
              <a:ext uri="{28A0092B-C50C-407E-A947-70E740481C1C}">
                <a14:useLocalDpi xmlns:a14="http://schemas.microsoft.com/office/drawing/2010/main" val="0"/>
              </a:ext>
            </a:extLst>
          </a:blip>
          <a:srcRect/>
          <a:stretch>
            <a:fillRect/>
          </a:stretch>
        </p:blipFill>
        <p:spPr bwMode="auto">
          <a:xfrm>
            <a:off x="6019800" y="3560135"/>
            <a:ext cx="2628014" cy="2362200"/>
          </a:xfrm>
          <a:prstGeom prst="rect">
            <a:avLst/>
          </a:prstGeom>
          <a:noFill/>
          <a:ln>
            <a:noFill/>
          </a:ln>
        </p:spPr>
      </p:pic>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the Team on Board</a:t>
            </a:r>
            <a:endParaRPr lang="en-US" sz="1400" b="1" dirty="0">
              <a:latin typeface="+mj-lt"/>
            </a:endParaRPr>
          </a:p>
        </p:txBody>
      </p:sp>
    </p:spTree>
    <p:extLst>
      <p:ext uri="{BB962C8B-B14F-4D97-AF65-F5344CB8AC3E}">
        <p14:creationId xmlns:p14="http://schemas.microsoft.com/office/powerpoint/2010/main" val="2106514015"/>
      </p:ext>
    </p:extLst>
  </p:cSld>
  <p:clrMapOvr>
    <a:masterClrMapping/>
  </p:clrMapOvr>
  <p:timing>
    <p:tnLst>
      <p:par>
        <p:cTn xmlns:p14="http://schemas.microsoft.com/office/powerpoint/2010/mai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Project ‘Due Diligence’ Questions</a:t>
            </a:r>
            <a:endParaRPr lang="en-US" b="1" i="1" dirty="0"/>
          </a:p>
        </p:txBody>
      </p:sp>
      <p:sp>
        <p:nvSpPr>
          <p:cNvPr id="2" name="TextBox 1"/>
          <p:cNvSpPr txBox="1"/>
          <p:nvPr/>
        </p:nvSpPr>
        <p:spPr>
          <a:xfrm>
            <a:off x="304800" y="1490133"/>
            <a:ext cx="8458200" cy="4555093"/>
          </a:xfrm>
          <a:prstGeom prst="rect">
            <a:avLst/>
          </a:prstGeom>
          <a:noFill/>
        </p:spPr>
        <p:txBody>
          <a:bodyPr wrap="square" rtlCol="0">
            <a:spAutoFit/>
          </a:bodyPr>
          <a:lstStyle/>
          <a:p>
            <a:pPr>
              <a:spcBef>
                <a:spcPts val="1200"/>
              </a:spcBef>
            </a:pPr>
            <a:r>
              <a:rPr lang="en-US" sz="1600" dirty="0">
                <a:latin typeface="+mj-lt"/>
              </a:rPr>
              <a:t>Ask due diligence questions </a:t>
            </a:r>
            <a:r>
              <a:rPr lang="en-US" sz="1600" dirty="0" smtClean="0">
                <a:latin typeface="+mj-lt"/>
              </a:rPr>
              <a:t>up </a:t>
            </a:r>
            <a:r>
              <a:rPr lang="en-US" sz="1600" dirty="0">
                <a:latin typeface="+mj-lt"/>
              </a:rPr>
              <a:t>front, and resolve any issues raised before attempting ANY </a:t>
            </a:r>
            <a:r>
              <a:rPr lang="en-US" sz="1600" dirty="0" smtClean="0">
                <a:latin typeface="+mj-lt"/>
              </a:rPr>
              <a:t>project:</a:t>
            </a:r>
          </a:p>
          <a:p>
            <a:pPr marL="285750" indent="-285750">
              <a:spcBef>
                <a:spcPts val="600"/>
              </a:spcBef>
              <a:buFont typeface="Arial" pitchFamily="34" charset="0"/>
              <a:buChar char="•"/>
            </a:pPr>
            <a:r>
              <a:rPr lang="en-US" sz="1300" dirty="0" smtClean="0">
                <a:latin typeface="+mj-lt"/>
              </a:rPr>
              <a:t>What </a:t>
            </a:r>
            <a:r>
              <a:rPr lang="en-US" sz="1300" dirty="0">
                <a:latin typeface="+mj-lt"/>
              </a:rPr>
              <a:t>is the rationale for the action? </a:t>
            </a:r>
          </a:p>
          <a:p>
            <a:pPr marL="285750" indent="-285750">
              <a:spcBef>
                <a:spcPts val="600"/>
              </a:spcBef>
              <a:buFont typeface="Arial" pitchFamily="34" charset="0"/>
              <a:buChar char="•"/>
            </a:pPr>
            <a:r>
              <a:rPr lang="en-US" sz="1300" dirty="0" smtClean="0">
                <a:latin typeface="+mj-lt"/>
              </a:rPr>
              <a:t>Who </a:t>
            </a:r>
            <a:r>
              <a:rPr lang="en-US" sz="1300" dirty="0">
                <a:latin typeface="+mj-lt"/>
              </a:rPr>
              <a:t>will be responsible for getting the work done?</a:t>
            </a:r>
          </a:p>
          <a:p>
            <a:pPr marL="285750" indent="-285750">
              <a:spcBef>
                <a:spcPts val="600"/>
              </a:spcBef>
              <a:buFont typeface="Arial" pitchFamily="34" charset="0"/>
              <a:buChar char="•"/>
            </a:pPr>
            <a:r>
              <a:rPr lang="en-US" sz="1300" dirty="0" smtClean="0">
                <a:latin typeface="+mj-lt"/>
              </a:rPr>
              <a:t>Who </a:t>
            </a:r>
            <a:r>
              <a:rPr lang="en-US" sz="1300" dirty="0">
                <a:latin typeface="+mj-lt"/>
              </a:rPr>
              <a:t>must be consulted before deciding or launching major changes?</a:t>
            </a:r>
          </a:p>
          <a:p>
            <a:pPr marL="285750" indent="-285750">
              <a:spcBef>
                <a:spcPts val="600"/>
              </a:spcBef>
              <a:buFont typeface="Arial" pitchFamily="34" charset="0"/>
              <a:buChar char="•"/>
            </a:pPr>
            <a:r>
              <a:rPr lang="en-US" sz="1300" dirty="0" smtClean="0">
                <a:latin typeface="+mj-lt"/>
              </a:rPr>
              <a:t>Who </a:t>
            </a:r>
            <a:r>
              <a:rPr lang="en-US" sz="1300" dirty="0">
                <a:latin typeface="+mj-lt"/>
              </a:rPr>
              <a:t>must be informed to make it work?</a:t>
            </a:r>
          </a:p>
          <a:p>
            <a:pPr marL="285750" indent="-285750">
              <a:spcBef>
                <a:spcPts val="600"/>
              </a:spcBef>
              <a:buFont typeface="Arial" pitchFamily="34" charset="0"/>
              <a:buChar char="•"/>
            </a:pPr>
            <a:r>
              <a:rPr lang="en-US" sz="1300" dirty="0" smtClean="0">
                <a:latin typeface="+mj-lt"/>
              </a:rPr>
              <a:t>What </a:t>
            </a:r>
            <a:r>
              <a:rPr lang="en-US" sz="1300" dirty="0">
                <a:latin typeface="+mj-lt"/>
              </a:rPr>
              <a:t>kind of information does your organization share in making decisions and coordinating its teams? How much openness is appropriate? How will you ensure confidentiality of critical information?</a:t>
            </a:r>
          </a:p>
          <a:p>
            <a:pPr marL="285750" indent="-285750">
              <a:spcBef>
                <a:spcPts val="600"/>
              </a:spcBef>
              <a:buFont typeface="Arial" pitchFamily="34" charset="0"/>
              <a:buChar char="•"/>
            </a:pPr>
            <a:r>
              <a:rPr lang="en-US" sz="1300" dirty="0" smtClean="0">
                <a:latin typeface="+mj-lt"/>
              </a:rPr>
              <a:t>For </a:t>
            </a:r>
            <a:r>
              <a:rPr lang="en-US" sz="1300" dirty="0">
                <a:latin typeface="+mj-lt"/>
              </a:rPr>
              <a:t>new products, can you demonstrate convincingly that there are customers willing to pay the prices you’ve assumed, in the volumes you’ve assumed?</a:t>
            </a:r>
          </a:p>
          <a:p>
            <a:pPr marL="285750" indent="-285750">
              <a:spcBef>
                <a:spcPts val="600"/>
              </a:spcBef>
              <a:buFont typeface="Arial" pitchFamily="34" charset="0"/>
              <a:buChar char="•"/>
            </a:pPr>
            <a:r>
              <a:rPr lang="en-US" sz="1300" dirty="0" smtClean="0">
                <a:latin typeface="+mj-lt"/>
              </a:rPr>
              <a:t>Do </a:t>
            </a:r>
            <a:r>
              <a:rPr lang="en-US" sz="1300" dirty="0">
                <a:latin typeface="+mj-lt"/>
              </a:rPr>
              <a:t>you have hard evidence - i.e., direct experience or solid industry data - that your cost and asset structures are reasonable?</a:t>
            </a:r>
          </a:p>
          <a:p>
            <a:pPr marL="285750" indent="-285750">
              <a:spcBef>
                <a:spcPts val="600"/>
              </a:spcBef>
              <a:buFont typeface="Arial" pitchFamily="34" charset="0"/>
              <a:buChar char="•"/>
            </a:pPr>
            <a:r>
              <a:rPr lang="en-US" sz="1300" dirty="0" smtClean="0">
                <a:latin typeface="+mj-lt"/>
              </a:rPr>
              <a:t>What </a:t>
            </a:r>
            <a:r>
              <a:rPr lang="en-US" sz="1300" dirty="0">
                <a:latin typeface="+mj-lt"/>
              </a:rPr>
              <a:t>are the risks of being wrong on any element? Have you quantified and mitigated those risks adequately?</a:t>
            </a:r>
          </a:p>
          <a:p>
            <a:pPr marL="285750" indent="-285750">
              <a:spcBef>
                <a:spcPts val="600"/>
              </a:spcBef>
              <a:buFont typeface="Arial" pitchFamily="34" charset="0"/>
              <a:buChar char="•"/>
            </a:pPr>
            <a:r>
              <a:rPr lang="en-US" sz="1300" dirty="0" smtClean="0">
                <a:latin typeface="+mj-lt"/>
              </a:rPr>
              <a:t>For </a:t>
            </a:r>
            <a:r>
              <a:rPr lang="en-US" sz="1300" dirty="0">
                <a:latin typeface="+mj-lt"/>
              </a:rPr>
              <a:t>consolidations, have you eliminated all internal sales and loans? Are all such sales and loans legitimate?</a:t>
            </a:r>
          </a:p>
          <a:p>
            <a:pPr marL="285750" indent="-285750">
              <a:spcBef>
                <a:spcPts val="600"/>
              </a:spcBef>
              <a:buFont typeface="Arial" pitchFamily="34" charset="0"/>
              <a:buChar char="•"/>
            </a:pPr>
            <a:r>
              <a:rPr lang="en-US" sz="1300" dirty="0" smtClean="0">
                <a:latin typeface="+mj-lt"/>
              </a:rPr>
              <a:t>Do </a:t>
            </a:r>
            <a:r>
              <a:rPr lang="en-US" sz="1300" dirty="0">
                <a:latin typeface="+mj-lt"/>
              </a:rPr>
              <a:t>your cash plans have any unusual assumptions about debt or equity markets? Are you absolutely certain cash will be available as needed? Are banks and stock markets receptive to funding companies like yours, and activities such as your scenario represents</a:t>
            </a:r>
            <a:r>
              <a:rPr lang="en-US" sz="1300" dirty="0" smtClean="0">
                <a:latin typeface="+mj-lt"/>
              </a:rPr>
              <a:t>?</a:t>
            </a:r>
            <a:endParaRPr lang="en-US" sz="1300" dirty="0">
              <a:latin typeface="+mj-lt"/>
            </a:endParaRP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the Team on Board</a:t>
            </a:r>
            <a:endParaRPr lang="en-US" sz="1400" b="1" dirty="0">
              <a:latin typeface="+mj-lt"/>
            </a:endParaRPr>
          </a:p>
        </p:txBody>
      </p:sp>
    </p:spTree>
    <p:extLst>
      <p:ext uri="{BB962C8B-B14F-4D97-AF65-F5344CB8AC3E}">
        <p14:creationId xmlns:p14="http://schemas.microsoft.com/office/powerpoint/2010/main" val="3832219430"/>
      </p:ext>
    </p:extLst>
  </p:cSld>
  <p:clrMapOvr>
    <a:masterClrMapping/>
  </p:clrMapOvr>
  <p:timing>
    <p:tnLst>
      <p:par>
        <p:cTn xmlns:p14="http://schemas.microsoft.com/office/powerpoint/2010/mai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The Emotional Cycle of Change</a:t>
            </a:r>
          </a:p>
        </p:txBody>
      </p:sp>
      <p:sp>
        <p:nvSpPr>
          <p:cNvPr id="2" name="TextBox 1"/>
          <p:cNvSpPr txBox="1"/>
          <p:nvPr/>
        </p:nvSpPr>
        <p:spPr>
          <a:xfrm>
            <a:off x="304800" y="1490133"/>
            <a:ext cx="2590800" cy="3447098"/>
          </a:xfrm>
          <a:prstGeom prst="rect">
            <a:avLst/>
          </a:prstGeom>
          <a:noFill/>
        </p:spPr>
        <p:txBody>
          <a:bodyPr wrap="square" rtlCol="0">
            <a:spAutoFit/>
          </a:bodyPr>
          <a:lstStyle/>
          <a:p>
            <a:pPr>
              <a:spcBef>
                <a:spcPts val="1200"/>
              </a:spcBef>
            </a:pPr>
            <a:r>
              <a:rPr lang="en-US" sz="1600" dirty="0">
                <a:latin typeface="+mj-lt"/>
              </a:rPr>
              <a:t>Major change programs always generate strong feelings, sometimes even sufficient to cripple the program and generate disappointing </a:t>
            </a:r>
            <a:r>
              <a:rPr lang="en-US" sz="1600" dirty="0" smtClean="0">
                <a:latin typeface="+mj-lt"/>
              </a:rPr>
              <a:t>results</a:t>
            </a:r>
          </a:p>
          <a:p>
            <a:pPr>
              <a:spcBef>
                <a:spcPts val="1200"/>
              </a:spcBef>
            </a:pPr>
            <a:r>
              <a:rPr lang="en-US" sz="1600" dirty="0" smtClean="0">
                <a:latin typeface="+mj-lt"/>
              </a:rPr>
              <a:t>It </a:t>
            </a:r>
            <a:r>
              <a:rPr lang="en-US" sz="1600" dirty="0">
                <a:latin typeface="+mj-lt"/>
              </a:rPr>
              <a:t>is a primary job of leaders, including executives and team leaders, to anticipate and counter the emotions, to keep the organization on an even keel</a:t>
            </a:r>
          </a:p>
        </p:txBody>
      </p:sp>
      <p:pic>
        <p:nvPicPr>
          <p:cNvPr id="12" name="Picture 1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1828800"/>
            <a:ext cx="5791200" cy="4294947"/>
          </a:xfrm>
          <a:prstGeom prst="rect">
            <a:avLst/>
          </a:prstGeom>
          <a:noFill/>
        </p:spPr>
      </p:pic>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the Team on Board</a:t>
            </a:r>
            <a:endParaRPr lang="en-US" sz="1400" b="1" dirty="0">
              <a:latin typeface="+mj-lt"/>
            </a:endParaRPr>
          </a:p>
        </p:txBody>
      </p:sp>
    </p:spTree>
    <p:extLst>
      <p:ext uri="{BB962C8B-B14F-4D97-AF65-F5344CB8AC3E}">
        <p14:creationId xmlns:p14="http://schemas.microsoft.com/office/powerpoint/2010/main" val="3718076364"/>
      </p:ext>
    </p:extLst>
  </p:cSld>
  <p:clrMapOvr>
    <a:masterClrMapping/>
  </p:clrMapOvr>
  <p:timing>
    <p:tnLst>
      <p:par>
        <p:cTn xmlns:p14="http://schemas.microsoft.com/office/powerpoint/2010/mai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Facts - Emotions - Politics</a:t>
            </a:r>
          </a:p>
        </p:txBody>
      </p:sp>
      <p:sp>
        <p:nvSpPr>
          <p:cNvPr id="2" name="TextBox 1"/>
          <p:cNvSpPr txBox="1"/>
          <p:nvPr/>
        </p:nvSpPr>
        <p:spPr>
          <a:xfrm>
            <a:off x="304799" y="1490133"/>
            <a:ext cx="8371179" cy="830997"/>
          </a:xfrm>
          <a:prstGeom prst="rect">
            <a:avLst/>
          </a:prstGeom>
          <a:noFill/>
        </p:spPr>
        <p:txBody>
          <a:bodyPr wrap="square" rtlCol="0">
            <a:spAutoFit/>
          </a:bodyPr>
          <a:lstStyle/>
          <a:p>
            <a:pPr>
              <a:spcBef>
                <a:spcPts val="1200"/>
              </a:spcBef>
            </a:pPr>
            <a:r>
              <a:rPr lang="en-US" sz="1600" dirty="0">
                <a:latin typeface="+mj-lt"/>
              </a:rPr>
              <a:t>The success or failure of every change project depends on how accurately the facts are perceived, how painful or pleasant the change will be, and how well it addresses the political positioning of all affected parties</a:t>
            </a:r>
          </a:p>
        </p:txBody>
      </p:sp>
      <p:grpSp>
        <p:nvGrpSpPr>
          <p:cNvPr id="5" name="Group 4"/>
          <p:cNvGrpSpPr/>
          <p:nvPr/>
        </p:nvGrpSpPr>
        <p:grpSpPr>
          <a:xfrm>
            <a:off x="2890188" y="2786622"/>
            <a:ext cx="3200399" cy="2895600"/>
            <a:chOff x="0" y="0"/>
            <a:chExt cx="3152775" cy="350520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152775" cy="3505200"/>
            </a:xfrm>
            <a:prstGeom prst="rect">
              <a:avLst/>
            </a:prstGeom>
            <a:noFill/>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 y="0"/>
              <a:ext cx="3076575" cy="3409950"/>
            </a:xfrm>
            <a:prstGeom prst="rect">
              <a:avLst/>
            </a:prstGeom>
            <a:noFill/>
          </p:spPr>
        </p:pic>
        <p:sp>
          <p:nvSpPr>
            <p:cNvPr id="8" name="Oval 7"/>
            <p:cNvSpPr/>
            <p:nvPr/>
          </p:nvSpPr>
          <p:spPr>
            <a:xfrm>
              <a:off x="76200" y="1419225"/>
              <a:ext cx="1666875" cy="1990725"/>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Oval 8"/>
            <p:cNvSpPr/>
            <p:nvPr/>
          </p:nvSpPr>
          <p:spPr>
            <a:xfrm>
              <a:off x="1400175" y="1419225"/>
              <a:ext cx="1666875" cy="1990725"/>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Oval 9"/>
            <p:cNvSpPr/>
            <p:nvPr/>
          </p:nvSpPr>
          <p:spPr>
            <a:xfrm>
              <a:off x="762000" y="0"/>
              <a:ext cx="1666875" cy="1990725"/>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1" name="TextBox 10"/>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the Team on Board</a:t>
            </a:r>
            <a:endParaRPr lang="en-US" sz="1400" b="1" dirty="0">
              <a:latin typeface="+mj-lt"/>
            </a:endParaRPr>
          </a:p>
        </p:txBody>
      </p:sp>
    </p:spTree>
    <p:extLst>
      <p:ext uri="{BB962C8B-B14F-4D97-AF65-F5344CB8AC3E}">
        <p14:creationId xmlns:p14="http://schemas.microsoft.com/office/powerpoint/2010/main" val="113372620"/>
      </p:ext>
    </p:extLst>
  </p:cSld>
  <p:clrMapOvr>
    <a:masterClrMapping/>
  </p:clrMapOvr>
  <p:timing>
    <p:tnLst>
      <p:par>
        <p:cTn xmlns:p14="http://schemas.microsoft.com/office/powerpoint/2010/mai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Perception </a:t>
            </a:r>
            <a:r>
              <a:rPr lang="en-US" dirty="0" err="1"/>
              <a:t>vs</a:t>
            </a:r>
            <a:r>
              <a:rPr lang="en-US" dirty="0"/>
              <a:t> Reality</a:t>
            </a:r>
          </a:p>
        </p:txBody>
      </p:sp>
      <p:sp>
        <p:nvSpPr>
          <p:cNvPr id="2" name="TextBox 1"/>
          <p:cNvSpPr txBox="1"/>
          <p:nvPr/>
        </p:nvSpPr>
        <p:spPr>
          <a:xfrm>
            <a:off x="304799" y="1490133"/>
            <a:ext cx="8371179" cy="1631216"/>
          </a:xfrm>
          <a:prstGeom prst="rect">
            <a:avLst/>
          </a:prstGeom>
          <a:noFill/>
        </p:spPr>
        <p:txBody>
          <a:bodyPr wrap="square" rtlCol="0">
            <a:spAutoFit/>
          </a:bodyPr>
          <a:lstStyle/>
          <a:p>
            <a:pPr>
              <a:spcBef>
                <a:spcPts val="1200"/>
              </a:spcBef>
            </a:pPr>
            <a:r>
              <a:rPr lang="en-US" sz="1600" dirty="0">
                <a:latin typeface="+mj-lt"/>
              </a:rPr>
              <a:t>To be effective, a program must be fact-based and everyone with a significant role must be </a:t>
            </a:r>
            <a:r>
              <a:rPr lang="en-US" sz="1600" dirty="0" smtClean="0">
                <a:latin typeface="+mj-lt"/>
              </a:rPr>
              <a:t>aligned</a:t>
            </a:r>
          </a:p>
          <a:p>
            <a:pPr>
              <a:spcBef>
                <a:spcPts val="1200"/>
              </a:spcBef>
            </a:pPr>
            <a:r>
              <a:rPr lang="en-US" sz="1600" dirty="0" smtClean="0">
                <a:latin typeface="+mj-lt"/>
              </a:rPr>
              <a:t>The </a:t>
            </a:r>
            <a:r>
              <a:rPr lang="en-US" sz="1600" dirty="0">
                <a:latin typeface="+mj-lt"/>
              </a:rPr>
              <a:t>view of current effectiveness must be accurately perceived, and the vision of the future must be realistic and fully </a:t>
            </a:r>
            <a:r>
              <a:rPr lang="en-US" sz="1600" dirty="0" smtClean="0">
                <a:latin typeface="+mj-lt"/>
              </a:rPr>
              <a:t>embraced</a:t>
            </a:r>
          </a:p>
          <a:p>
            <a:pPr>
              <a:spcBef>
                <a:spcPts val="1200"/>
              </a:spcBef>
            </a:pPr>
            <a:r>
              <a:rPr lang="en-US" sz="1600" dirty="0" smtClean="0">
                <a:latin typeface="+mj-lt"/>
              </a:rPr>
              <a:t>Lack </a:t>
            </a:r>
            <a:r>
              <a:rPr lang="en-US" sz="1600" dirty="0">
                <a:latin typeface="+mj-lt"/>
              </a:rPr>
              <a:t>of alignment on the facts or their significance will stack the deck for failure</a:t>
            </a:r>
          </a:p>
        </p:txBody>
      </p:sp>
      <p:grpSp>
        <p:nvGrpSpPr>
          <p:cNvPr id="11" name="Group 10"/>
          <p:cNvGrpSpPr/>
          <p:nvPr/>
        </p:nvGrpSpPr>
        <p:grpSpPr>
          <a:xfrm>
            <a:off x="3656950" y="3154481"/>
            <a:ext cx="1666875" cy="2669850"/>
            <a:chOff x="0" y="0"/>
            <a:chExt cx="2019300" cy="3219450"/>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 y="0"/>
              <a:ext cx="2000250" cy="2057400"/>
            </a:xfrm>
            <a:prstGeom prst="rect">
              <a:avLst/>
            </a:prstGeom>
            <a:noFill/>
          </p:spPr>
        </p:pic>
        <p:grpSp>
          <p:nvGrpSpPr>
            <p:cNvPr id="13" name="Group 12"/>
            <p:cNvGrpSpPr/>
            <p:nvPr/>
          </p:nvGrpSpPr>
          <p:grpSpPr>
            <a:xfrm>
              <a:off x="0" y="0"/>
              <a:ext cx="2009775" cy="3219450"/>
              <a:chOff x="0" y="0"/>
              <a:chExt cx="2009775" cy="3219450"/>
            </a:xfrm>
          </p:grpSpPr>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7725" y="962025"/>
                <a:ext cx="266700" cy="209550"/>
              </a:xfrm>
              <a:prstGeom prst="rect">
                <a:avLst/>
              </a:prstGeom>
              <a:noFill/>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2009775" cy="3219450"/>
              </a:xfrm>
              <a:prstGeom prst="rect">
                <a:avLst/>
              </a:prstGeom>
              <a:noFill/>
            </p:spPr>
          </p:pic>
        </p:grpSp>
      </p:grpSp>
      <p:sp>
        <p:nvSpPr>
          <p:cNvPr id="9" name="TextBox 8"/>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the Team on Board</a:t>
            </a:r>
            <a:endParaRPr lang="en-US" sz="1400" b="1" dirty="0">
              <a:latin typeface="+mj-lt"/>
            </a:endParaRPr>
          </a:p>
        </p:txBody>
      </p:sp>
    </p:spTree>
    <p:extLst>
      <p:ext uri="{BB962C8B-B14F-4D97-AF65-F5344CB8AC3E}">
        <p14:creationId xmlns:p14="http://schemas.microsoft.com/office/powerpoint/2010/main" val="2509572192"/>
      </p:ext>
    </p:extLst>
  </p:cSld>
  <p:clrMapOvr>
    <a:masterClrMapping/>
  </p:clrMapOvr>
  <p:timing>
    <p:tnLst>
      <p:par>
        <p:cTn xmlns:p14="http://schemas.microsoft.com/office/powerpoint/2010/mai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Scope Creep &amp; Analysis Paralysis</a:t>
            </a:r>
          </a:p>
        </p:txBody>
      </p:sp>
      <p:sp>
        <p:nvSpPr>
          <p:cNvPr id="2" name="TextBox 1"/>
          <p:cNvSpPr txBox="1"/>
          <p:nvPr/>
        </p:nvSpPr>
        <p:spPr>
          <a:xfrm>
            <a:off x="304799" y="1490133"/>
            <a:ext cx="8371179" cy="2123658"/>
          </a:xfrm>
          <a:prstGeom prst="rect">
            <a:avLst/>
          </a:prstGeom>
          <a:noFill/>
        </p:spPr>
        <p:txBody>
          <a:bodyPr wrap="square" rtlCol="0">
            <a:spAutoFit/>
          </a:bodyPr>
          <a:lstStyle/>
          <a:p>
            <a:pPr>
              <a:spcBef>
                <a:spcPts val="1200"/>
              </a:spcBef>
            </a:pPr>
            <a:r>
              <a:rPr lang="en-US" sz="1600" dirty="0">
                <a:latin typeface="+mj-lt"/>
              </a:rPr>
              <a:t>Projects of all types suffer from scope creep and analysis paralysis, generally driven by managers who lack experience with effective change </a:t>
            </a:r>
            <a:r>
              <a:rPr lang="en-US" sz="1600" dirty="0" smtClean="0">
                <a:latin typeface="+mj-lt"/>
              </a:rPr>
              <a:t>programs</a:t>
            </a:r>
          </a:p>
          <a:p>
            <a:pPr>
              <a:spcBef>
                <a:spcPts val="1200"/>
              </a:spcBef>
            </a:pPr>
            <a:r>
              <a:rPr lang="en-US" sz="1600" dirty="0" smtClean="0">
                <a:latin typeface="+mj-lt"/>
              </a:rPr>
              <a:t>Scope </a:t>
            </a:r>
            <a:r>
              <a:rPr lang="en-US" sz="1600" dirty="0">
                <a:latin typeface="+mj-lt"/>
              </a:rPr>
              <a:t>creep refers to expanding the project to include organizational or process elements not originally included, and can be prevented by careful consideration of the analysis boundaries before </a:t>
            </a:r>
            <a:r>
              <a:rPr lang="en-US" sz="1600" dirty="0" smtClean="0">
                <a:latin typeface="+mj-lt"/>
              </a:rPr>
              <a:t>launch</a:t>
            </a:r>
          </a:p>
          <a:p>
            <a:pPr>
              <a:spcBef>
                <a:spcPts val="1200"/>
              </a:spcBef>
            </a:pPr>
            <a:r>
              <a:rPr lang="en-US" sz="1600" dirty="0" smtClean="0">
                <a:latin typeface="+mj-lt"/>
              </a:rPr>
              <a:t>Analysis </a:t>
            </a:r>
            <a:r>
              <a:rPr lang="en-US" sz="1600" dirty="0">
                <a:latin typeface="+mj-lt"/>
              </a:rPr>
              <a:t>paralysis refers to expanding the data to cover every possible event, regardless of its material significance</a:t>
            </a:r>
          </a:p>
        </p:txBody>
      </p:sp>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3088" y="3568848"/>
            <a:ext cx="2514600" cy="2329808"/>
          </a:xfrm>
          <a:prstGeom prst="rect">
            <a:avLst/>
          </a:prstGeom>
          <a:noFill/>
        </p:spPr>
      </p:pic>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the Team on Board</a:t>
            </a:r>
            <a:endParaRPr lang="en-US" sz="1400" b="1" dirty="0">
              <a:latin typeface="+mj-lt"/>
            </a:endParaRPr>
          </a:p>
        </p:txBody>
      </p:sp>
    </p:spTree>
    <p:extLst>
      <p:ext uri="{BB962C8B-B14F-4D97-AF65-F5344CB8AC3E}">
        <p14:creationId xmlns:p14="http://schemas.microsoft.com/office/powerpoint/2010/main" val="2339189133"/>
      </p:ext>
    </p:extLst>
  </p:cSld>
  <p:clrMapOvr>
    <a:masterClrMapping/>
  </p:clrMapOvr>
  <p:timing>
    <p:tnLst>
      <p:par>
        <p:cTn xmlns:p14="http://schemas.microsoft.com/office/powerpoint/2010/mai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Executive Oversight</a:t>
            </a:r>
          </a:p>
        </p:txBody>
      </p:sp>
      <p:sp>
        <p:nvSpPr>
          <p:cNvPr id="2" name="TextBox 1"/>
          <p:cNvSpPr txBox="1"/>
          <p:nvPr/>
        </p:nvSpPr>
        <p:spPr>
          <a:xfrm>
            <a:off x="304799" y="1490133"/>
            <a:ext cx="2895601" cy="584775"/>
          </a:xfrm>
          <a:prstGeom prst="rect">
            <a:avLst/>
          </a:prstGeom>
          <a:noFill/>
        </p:spPr>
        <p:txBody>
          <a:bodyPr wrap="square" rtlCol="0">
            <a:spAutoFit/>
          </a:bodyPr>
          <a:lstStyle/>
          <a:p>
            <a:pPr>
              <a:spcBef>
                <a:spcPts val="1200"/>
              </a:spcBef>
            </a:pPr>
            <a:r>
              <a:rPr lang="en-US" sz="1600" dirty="0">
                <a:latin typeface="+mj-lt"/>
              </a:rPr>
              <a:t>If the executives don’t care, nobody cares</a:t>
            </a:r>
          </a:p>
        </p:txBody>
      </p:sp>
      <p:grpSp>
        <p:nvGrpSpPr>
          <p:cNvPr id="33" name="Group 32"/>
          <p:cNvGrpSpPr/>
          <p:nvPr/>
        </p:nvGrpSpPr>
        <p:grpSpPr>
          <a:xfrm>
            <a:off x="3446365" y="1447800"/>
            <a:ext cx="5362575" cy="4638675"/>
            <a:chOff x="0" y="0"/>
            <a:chExt cx="5362575" cy="4638675"/>
          </a:xfrm>
        </p:grpSpPr>
        <p:sp>
          <p:nvSpPr>
            <p:cNvPr id="34" name="Rectangle 33"/>
            <p:cNvSpPr/>
            <p:nvPr/>
          </p:nvSpPr>
          <p:spPr>
            <a:xfrm>
              <a:off x="0" y="0"/>
              <a:ext cx="5362575" cy="4638675"/>
            </a:xfrm>
            <a:prstGeom prst="rect">
              <a:avLst/>
            </a:prstGeom>
            <a:solidFill>
              <a:schemeClr val="bg1"/>
            </a:solidFill>
            <a:ln w="6350">
              <a:solidFill>
                <a:schemeClr val="tx1"/>
              </a:solidFill>
            </a:ln>
            <a:effectLst>
              <a:outerShdw blurRad="254000" dist="381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5" name="Group 34"/>
            <p:cNvGrpSpPr/>
            <p:nvPr/>
          </p:nvGrpSpPr>
          <p:grpSpPr>
            <a:xfrm>
              <a:off x="344385" y="154379"/>
              <a:ext cx="4830906" cy="4366641"/>
              <a:chOff x="0" y="0"/>
              <a:chExt cx="4830906" cy="4366641"/>
            </a:xfrm>
          </p:grpSpPr>
          <p:sp>
            <p:nvSpPr>
              <p:cNvPr id="36" name="Oval 35"/>
              <p:cNvSpPr>
                <a:spLocks noChangeArrowheads="1"/>
              </p:cNvSpPr>
              <p:nvPr/>
            </p:nvSpPr>
            <p:spPr bwMode="auto">
              <a:xfrm>
                <a:off x="760020" y="0"/>
                <a:ext cx="2883789" cy="2966028"/>
              </a:xfrm>
              <a:prstGeom prst="ellipse">
                <a:avLst/>
              </a:prstGeom>
              <a:solidFill>
                <a:schemeClr val="bg1">
                  <a:lumMod val="75000"/>
                </a:schemeClr>
              </a:solidFill>
              <a:ln w="9525">
                <a:solidFill>
                  <a:srgbClr val="000000"/>
                </a:solidFill>
                <a:round/>
                <a:headEnd/>
                <a:tailEnd/>
              </a:ln>
              <a:effectLst>
                <a:outerShdw dist="107763" dir="2700000" algn="ctr" rotWithShape="0">
                  <a:srgbClr val="808080">
                    <a:alpha val="50000"/>
                  </a:srgbClr>
                </a:outerShdw>
              </a:effectLst>
            </p:spPr>
            <p:txBody>
              <a:bodyPr rot="0" vert="horz" wrap="square" lIns="91440" tIns="45720" rIns="91440" bIns="45720" anchor="t" anchorCtr="0" upright="1">
                <a:noAutofit/>
              </a:bodyPr>
              <a:lstStyle/>
              <a:p>
                <a:endParaRPr lang="en-US"/>
              </a:p>
            </p:txBody>
          </p:sp>
          <p:sp>
            <p:nvSpPr>
              <p:cNvPr id="37" name="Text Box 64"/>
              <p:cNvSpPr txBox="1">
                <a:spLocks noChangeArrowheads="1"/>
              </p:cNvSpPr>
              <p:nvPr/>
            </p:nvSpPr>
            <p:spPr bwMode="auto">
              <a:xfrm>
                <a:off x="760020" y="356260"/>
                <a:ext cx="288353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spcBef>
                    <a:spcPts val="0"/>
                  </a:spcBef>
                  <a:spcAft>
                    <a:spcPts val="0"/>
                  </a:spcAft>
                </a:pPr>
                <a:r>
                  <a:rPr lang="en-US" sz="1400" b="1">
                    <a:effectLst/>
                    <a:latin typeface="Arial"/>
                    <a:ea typeface="Calibri"/>
                    <a:cs typeface="Arial"/>
                  </a:rPr>
                  <a:t>Day to Day Executive</a:t>
                </a:r>
                <a:endParaRPr lang="en-US" sz="1100">
                  <a:effectLst/>
                  <a:latin typeface="Arial"/>
                  <a:ea typeface="Calibri"/>
                  <a:cs typeface="Times New Roman"/>
                </a:endParaRPr>
              </a:p>
              <a:p>
                <a:pPr marL="0" marR="0" algn="ctr">
                  <a:spcBef>
                    <a:spcPts val="0"/>
                  </a:spcBef>
                  <a:spcAft>
                    <a:spcPts val="0"/>
                  </a:spcAft>
                </a:pPr>
                <a:r>
                  <a:rPr lang="en-US" sz="1400" b="1">
                    <a:effectLst/>
                    <a:latin typeface="Arial"/>
                    <a:ea typeface="Calibri"/>
                    <a:cs typeface="Arial"/>
                  </a:rPr>
                  <a:t>Leadership Team</a:t>
                </a:r>
                <a:endParaRPr lang="en-US" sz="1100">
                  <a:effectLst/>
                  <a:latin typeface="Arial"/>
                  <a:ea typeface="Calibri"/>
                  <a:cs typeface="Times New Roman"/>
                </a:endParaRPr>
              </a:p>
            </p:txBody>
          </p:sp>
          <p:sp>
            <p:nvSpPr>
              <p:cNvPr id="38" name="Rectangle 37"/>
              <p:cNvSpPr>
                <a:spLocks noChangeArrowheads="1"/>
              </p:cNvSpPr>
              <p:nvPr/>
            </p:nvSpPr>
            <p:spPr bwMode="auto">
              <a:xfrm>
                <a:off x="83127" y="3146961"/>
                <a:ext cx="675957" cy="1219680"/>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91440" tIns="45720" rIns="91440" bIns="45720" anchor="t" anchorCtr="0" upright="1">
                <a:noAutofit/>
              </a:bodyPr>
              <a:lstStyle/>
              <a:p>
                <a:endParaRPr lang="en-US"/>
              </a:p>
            </p:txBody>
          </p:sp>
          <p:sp>
            <p:nvSpPr>
              <p:cNvPr id="39" name="Text Box 68"/>
              <p:cNvSpPr txBox="1">
                <a:spLocks noChangeArrowheads="1"/>
              </p:cNvSpPr>
              <p:nvPr/>
            </p:nvSpPr>
            <p:spPr bwMode="auto">
              <a:xfrm>
                <a:off x="83127" y="3146961"/>
                <a:ext cx="65786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spcBef>
                    <a:spcPts val="0"/>
                  </a:spcBef>
                  <a:spcAft>
                    <a:spcPts val="0"/>
                  </a:spcAft>
                </a:pPr>
                <a:r>
                  <a:rPr lang="en-US" sz="800" b="1">
                    <a:effectLst/>
                    <a:latin typeface="Arial"/>
                    <a:ea typeface="Calibri"/>
                    <a:cs typeface="Arial"/>
                  </a:rPr>
                  <a:t>Function 1</a:t>
                </a:r>
                <a:endParaRPr lang="en-US" sz="1100">
                  <a:effectLst/>
                  <a:latin typeface="Arial"/>
                  <a:ea typeface="Calibri"/>
                  <a:cs typeface="Times New Roman"/>
                </a:endParaRPr>
              </a:p>
            </p:txBody>
          </p:sp>
          <p:cxnSp>
            <p:nvCxnSpPr>
              <p:cNvPr id="40" name="Line 69"/>
              <p:cNvCxnSpPr/>
              <p:nvPr/>
            </p:nvCxnSpPr>
            <p:spPr bwMode="auto">
              <a:xfrm flipH="1">
                <a:off x="427511" y="1448790"/>
                <a:ext cx="784110" cy="1702288"/>
              </a:xfrm>
              <a:prstGeom prst="line">
                <a:avLst/>
              </a:prstGeom>
              <a:noFill/>
              <a:ln w="9525">
                <a:solidFill>
                  <a:srgbClr val="000000"/>
                </a:solidFill>
                <a:round/>
                <a:headEnd/>
                <a:tailEnd type="triangle" w="med" len="med"/>
              </a:ln>
              <a:effectLst>
                <a:outerShdw dist="107763" dir="2700000" algn="ctr" rotWithShape="0">
                  <a:srgbClr val="808080">
                    <a:alpha val="50000"/>
                  </a:srgbClr>
                </a:outerShdw>
              </a:effectLst>
              <a:extLst>
                <a:ext uri="{909E8E84-426E-40dd-AFC4-6F175D3DCCD1}">
                  <a14:hiddenFill xmlns:a14="http://schemas.microsoft.com/office/drawing/2010/main">
                    <a:noFill/>
                  </a14:hiddenFill>
                </a:ext>
              </a:extLst>
            </p:spPr>
          </p:cxnSp>
          <p:sp>
            <p:nvSpPr>
              <p:cNvPr id="41" name="Oval 40"/>
              <p:cNvSpPr>
                <a:spLocks noChangeArrowheads="1"/>
              </p:cNvSpPr>
              <p:nvPr/>
            </p:nvSpPr>
            <p:spPr bwMode="auto">
              <a:xfrm>
                <a:off x="783771" y="902525"/>
                <a:ext cx="1152525" cy="542925"/>
              </a:xfrm>
              <a:prstGeom prst="ellipse">
                <a:avLst/>
              </a:prstGeom>
              <a:solidFill>
                <a:schemeClr val="tx1">
                  <a:lumMod val="50000"/>
                  <a:lumOff val="50000"/>
                </a:schemeClr>
              </a:solidFill>
              <a:ln w="9525">
                <a:solidFill>
                  <a:schemeClr val="tx1">
                    <a:lumMod val="50000"/>
                    <a:lumOff val="50000"/>
                  </a:schemeClr>
                </a:solidFill>
                <a:round/>
                <a:headEnd/>
                <a:tailEnd/>
              </a:ln>
              <a:effectLst>
                <a:outerShdw dist="107763" dir="2700000" algn="ctr" rotWithShape="0">
                  <a:srgbClr val="808080">
                    <a:alpha val="50000"/>
                  </a:srgbClr>
                </a:outerShdw>
              </a:effectLst>
            </p:spPr>
            <p:txBody>
              <a:bodyPr rot="0" vert="horz" wrap="square" lIns="91440" tIns="45720" rIns="91440" bIns="45720" anchor="ctr" anchorCtr="0" upright="1">
                <a:noAutofit/>
              </a:bodyPr>
              <a:lstStyle/>
              <a:p>
                <a:pPr marL="0" marR="0" algn="ctr">
                  <a:spcBef>
                    <a:spcPts val="0"/>
                  </a:spcBef>
                  <a:spcAft>
                    <a:spcPts val="0"/>
                  </a:spcAft>
                </a:pPr>
                <a:r>
                  <a:rPr lang="en-US" sz="1400" b="1">
                    <a:solidFill>
                      <a:srgbClr val="FFFFFF"/>
                    </a:solidFill>
                    <a:effectLst/>
                    <a:latin typeface="Arial"/>
                    <a:ea typeface="Calibri"/>
                    <a:cs typeface="Arial"/>
                  </a:rPr>
                  <a:t>Leader</a:t>
                </a:r>
                <a:endParaRPr lang="en-US" sz="1100">
                  <a:effectLst/>
                  <a:latin typeface="Arial"/>
                  <a:ea typeface="Calibri"/>
                  <a:cs typeface="Times New Roman"/>
                </a:endParaRPr>
              </a:p>
            </p:txBody>
          </p:sp>
          <p:sp>
            <p:nvSpPr>
              <p:cNvPr id="42" name="Text Box 73"/>
              <p:cNvSpPr txBox="1">
                <a:spLocks noChangeArrowheads="1"/>
              </p:cNvSpPr>
              <p:nvPr/>
            </p:nvSpPr>
            <p:spPr bwMode="auto">
              <a:xfrm>
                <a:off x="1341911" y="1389413"/>
                <a:ext cx="1874765" cy="1228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spcBef>
                    <a:spcPts val="0"/>
                  </a:spcBef>
                  <a:spcAft>
                    <a:spcPts val="0"/>
                  </a:spcAft>
                </a:pPr>
                <a:r>
                  <a:rPr lang="en-US" sz="1200" b="1">
                    <a:effectLst/>
                    <a:latin typeface="Arial"/>
                    <a:ea typeface="Calibri"/>
                    <a:cs typeface="Arial"/>
                  </a:rPr>
                  <a:t>Project</a:t>
                </a:r>
                <a:endParaRPr lang="en-US" sz="1100">
                  <a:effectLst/>
                  <a:latin typeface="Arial"/>
                  <a:ea typeface="Calibri"/>
                  <a:cs typeface="Times New Roman"/>
                </a:endParaRPr>
              </a:p>
              <a:p>
                <a:pPr marL="0" marR="0" algn="ctr">
                  <a:spcBef>
                    <a:spcPts val="0"/>
                  </a:spcBef>
                  <a:spcAft>
                    <a:spcPts val="0"/>
                  </a:spcAft>
                </a:pPr>
                <a:r>
                  <a:rPr lang="en-US" sz="1200" b="1">
                    <a:effectLst/>
                    <a:latin typeface="Arial"/>
                    <a:ea typeface="Calibri"/>
                    <a:cs typeface="Arial"/>
                  </a:rPr>
                  <a:t>Executive</a:t>
                </a:r>
                <a:endParaRPr lang="en-US" sz="1100">
                  <a:effectLst/>
                  <a:latin typeface="Arial"/>
                  <a:ea typeface="Calibri"/>
                  <a:cs typeface="Times New Roman"/>
                </a:endParaRPr>
              </a:p>
              <a:p>
                <a:pPr marL="0" marR="0" algn="ctr">
                  <a:spcBef>
                    <a:spcPts val="0"/>
                  </a:spcBef>
                  <a:spcAft>
                    <a:spcPts val="0"/>
                  </a:spcAft>
                </a:pPr>
                <a:r>
                  <a:rPr lang="en-US" sz="1200" b="1">
                    <a:effectLst/>
                    <a:latin typeface="Arial"/>
                    <a:ea typeface="Calibri"/>
                    <a:cs typeface="Arial"/>
                  </a:rPr>
                  <a:t>Steering</a:t>
                </a:r>
                <a:endParaRPr lang="en-US" sz="1100">
                  <a:effectLst/>
                  <a:latin typeface="Arial"/>
                  <a:ea typeface="Calibri"/>
                  <a:cs typeface="Times New Roman"/>
                </a:endParaRPr>
              </a:p>
              <a:p>
                <a:pPr marL="0" marR="0" algn="ctr">
                  <a:spcBef>
                    <a:spcPts val="0"/>
                  </a:spcBef>
                  <a:spcAft>
                    <a:spcPts val="0"/>
                  </a:spcAft>
                </a:pPr>
                <a:r>
                  <a:rPr lang="en-US" sz="1200" b="1">
                    <a:effectLst/>
                    <a:latin typeface="Arial"/>
                    <a:ea typeface="Calibri"/>
                    <a:cs typeface="Arial"/>
                  </a:rPr>
                  <a:t>Committee</a:t>
                </a:r>
                <a:endParaRPr lang="en-US" sz="1100">
                  <a:effectLst/>
                  <a:latin typeface="Arial"/>
                  <a:ea typeface="Calibri"/>
                  <a:cs typeface="Times New Roman"/>
                </a:endParaRPr>
              </a:p>
            </p:txBody>
          </p:sp>
          <p:sp>
            <p:nvSpPr>
              <p:cNvPr id="43" name="Rectangle 42"/>
              <p:cNvSpPr>
                <a:spLocks noChangeArrowheads="1"/>
              </p:cNvSpPr>
              <p:nvPr/>
            </p:nvSpPr>
            <p:spPr bwMode="auto">
              <a:xfrm>
                <a:off x="1056904" y="3146961"/>
                <a:ext cx="675865" cy="1219265"/>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91440" tIns="45720" rIns="91440" bIns="45720" anchor="t" anchorCtr="0" upright="1">
                <a:noAutofit/>
              </a:bodyPr>
              <a:lstStyle/>
              <a:p>
                <a:endParaRPr lang="en-US"/>
              </a:p>
            </p:txBody>
          </p:sp>
          <p:sp>
            <p:nvSpPr>
              <p:cNvPr id="44" name="Text Box 78"/>
              <p:cNvSpPr txBox="1">
                <a:spLocks noChangeArrowheads="1"/>
              </p:cNvSpPr>
              <p:nvPr/>
            </p:nvSpPr>
            <p:spPr bwMode="auto">
              <a:xfrm>
                <a:off x="1056904" y="3146961"/>
                <a:ext cx="64833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spcBef>
                    <a:spcPts val="0"/>
                  </a:spcBef>
                  <a:spcAft>
                    <a:spcPts val="0"/>
                  </a:spcAft>
                </a:pPr>
                <a:r>
                  <a:rPr lang="en-US" sz="800" b="1">
                    <a:effectLst/>
                    <a:latin typeface="Arial"/>
                    <a:ea typeface="Calibri"/>
                    <a:cs typeface="Arial"/>
                  </a:rPr>
                  <a:t>Function 2</a:t>
                </a:r>
                <a:endParaRPr lang="en-US" sz="1100">
                  <a:effectLst/>
                  <a:latin typeface="Arial"/>
                  <a:ea typeface="Calibri"/>
                  <a:cs typeface="Times New Roman"/>
                </a:endParaRPr>
              </a:p>
            </p:txBody>
          </p:sp>
          <p:sp>
            <p:nvSpPr>
              <p:cNvPr id="45" name="Rectangle 44"/>
              <p:cNvSpPr>
                <a:spLocks noChangeArrowheads="1"/>
              </p:cNvSpPr>
              <p:nvPr/>
            </p:nvSpPr>
            <p:spPr bwMode="auto">
              <a:xfrm>
                <a:off x="2030680" y="3146961"/>
                <a:ext cx="676610" cy="1219589"/>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91440" tIns="45720" rIns="91440" bIns="45720" anchor="t" anchorCtr="0" upright="1">
                <a:noAutofit/>
              </a:bodyPr>
              <a:lstStyle/>
              <a:p>
                <a:endParaRPr lang="en-US"/>
              </a:p>
            </p:txBody>
          </p:sp>
          <p:sp>
            <p:nvSpPr>
              <p:cNvPr id="46" name="Text Box 82"/>
              <p:cNvSpPr txBox="1">
                <a:spLocks noChangeArrowheads="1"/>
              </p:cNvSpPr>
              <p:nvPr/>
            </p:nvSpPr>
            <p:spPr bwMode="auto">
              <a:xfrm>
                <a:off x="2030680" y="3170712"/>
                <a:ext cx="6400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spcBef>
                    <a:spcPts val="0"/>
                  </a:spcBef>
                  <a:spcAft>
                    <a:spcPts val="0"/>
                  </a:spcAft>
                </a:pPr>
                <a:r>
                  <a:rPr lang="en-US" sz="800" b="1">
                    <a:effectLst/>
                    <a:latin typeface="Arial"/>
                    <a:ea typeface="Calibri"/>
                    <a:cs typeface="Arial"/>
                  </a:rPr>
                  <a:t>Function 3</a:t>
                </a:r>
                <a:endParaRPr lang="en-US" sz="1100">
                  <a:effectLst/>
                  <a:latin typeface="Arial"/>
                  <a:ea typeface="Calibri"/>
                  <a:cs typeface="Times New Roman"/>
                </a:endParaRPr>
              </a:p>
            </p:txBody>
          </p:sp>
          <p:sp>
            <p:nvSpPr>
              <p:cNvPr id="47" name="Rectangle 46"/>
              <p:cNvSpPr>
                <a:spLocks noChangeArrowheads="1"/>
              </p:cNvSpPr>
              <p:nvPr/>
            </p:nvSpPr>
            <p:spPr bwMode="auto">
              <a:xfrm>
                <a:off x="3004457" y="3146961"/>
                <a:ext cx="675865" cy="1219265"/>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91440" tIns="45720" rIns="91440" bIns="45720" anchor="t" anchorCtr="0" upright="1">
                <a:noAutofit/>
              </a:bodyPr>
              <a:lstStyle/>
              <a:p>
                <a:endParaRPr lang="en-US"/>
              </a:p>
            </p:txBody>
          </p:sp>
          <p:sp>
            <p:nvSpPr>
              <p:cNvPr id="48" name="Text Box 86"/>
              <p:cNvSpPr txBox="1">
                <a:spLocks noChangeArrowheads="1"/>
              </p:cNvSpPr>
              <p:nvPr/>
            </p:nvSpPr>
            <p:spPr bwMode="auto">
              <a:xfrm>
                <a:off x="3004457" y="3170712"/>
                <a:ext cx="63944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spcBef>
                    <a:spcPts val="0"/>
                  </a:spcBef>
                  <a:spcAft>
                    <a:spcPts val="0"/>
                  </a:spcAft>
                </a:pPr>
                <a:r>
                  <a:rPr lang="en-US" sz="800" b="1">
                    <a:effectLst/>
                    <a:latin typeface="Arial"/>
                    <a:ea typeface="Calibri"/>
                    <a:cs typeface="Arial"/>
                  </a:rPr>
                  <a:t>Function 4</a:t>
                </a:r>
                <a:endParaRPr lang="en-US" sz="1100">
                  <a:effectLst/>
                  <a:latin typeface="Arial"/>
                  <a:ea typeface="Calibri"/>
                  <a:cs typeface="Times New Roman"/>
                </a:endParaRPr>
              </a:p>
            </p:txBody>
          </p:sp>
          <p:sp>
            <p:nvSpPr>
              <p:cNvPr id="49" name="Rectangle 48"/>
              <p:cNvSpPr>
                <a:spLocks noChangeArrowheads="1"/>
              </p:cNvSpPr>
              <p:nvPr/>
            </p:nvSpPr>
            <p:spPr bwMode="auto">
              <a:xfrm>
                <a:off x="3978233" y="3146961"/>
                <a:ext cx="675865" cy="1219589"/>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91440" tIns="45720" rIns="91440" bIns="45720" anchor="t" anchorCtr="0" upright="1">
                <a:noAutofit/>
              </a:bodyPr>
              <a:lstStyle/>
              <a:p>
                <a:endParaRPr lang="en-US"/>
              </a:p>
            </p:txBody>
          </p:sp>
          <p:sp>
            <p:nvSpPr>
              <p:cNvPr id="50" name="Text Box 90"/>
              <p:cNvSpPr txBox="1">
                <a:spLocks noChangeArrowheads="1"/>
              </p:cNvSpPr>
              <p:nvPr/>
            </p:nvSpPr>
            <p:spPr bwMode="auto">
              <a:xfrm>
                <a:off x="3978233" y="3158836"/>
                <a:ext cx="64833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spcBef>
                    <a:spcPts val="0"/>
                  </a:spcBef>
                  <a:spcAft>
                    <a:spcPts val="0"/>
                  </a:spcAft>
                </a:pPr>
                <a:r>
                  <a:rPr lang="en-US" sz="800" b="1">
                    <a:effectLst/>
                    <a:latin typeface="Arial"/>
                    <a:ea typeface="Calibri"/>
                    <a:cs typeface="Arial"/>
                  </a:rPr>
                  <a:t>Function 5</a:t>
                </a:r>
                <a:endParaRPr lang="en-US" sz="1100">
                  <a:effectLst/>
                  <a:latin typeface="Arial"/>
                  <a:ea typeface="Calibri"/>
                  <a:cs typeface="Times New Roman"/>
                </a:endParaRPr>
              </a:p>
            </p:txBody>
          </p:sp>
          <p:sp>
            <p:nvSpPr>
              <p:cNvPr id="51" name="AutoShape 93"/>
              <p:cNvSpPr>
                <a:spLocks noChangeArrowheads="1"/>
              </p:cNvSpPr>
              <p:nvPr/>
            </p:nvSpPr>
            <p:spPr bwMode="auto">
              <a:xfrm>
                <a:off x="0" y="3574473"/>
                <a:ext cx="4830906" cy="622851"/>
              </a:xfrm>
              <a:prstGeom prst="homePlate">
                <a:avLst>
                  <a:gd name="adj" fmla="val 68170"/>
                </a:avLst>
              </a:prstGeom>
              <a:solidFill>
                <a:schemeClr val="bg1">
                  <a:lumMod val="75000"/>
                </a:schemeClr>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91440" tIns="45720" rIns="91440" bIns="45720" anchor="t" anchorCtr="0" upright="1">
                <a:noAutofit/>
              </a:bodyPr>
              <a:lstStyle/>
              <a:p>
                <a:pPr marL="0" marR="0" algn="ctr">
                  <a:spcBef>
                    <a:spcPts val="0"/>
                  </a:spcBef>
                  <a:spcAft>
                    <a:spcPts val="0"/>
                  </a:spcAft>
                </a:pPr>
                <a:r>
                  <a:rPr lang="en-US" sz="700" b="1">
                    <a:effectLst/>
                    <a:latin typeface="Arial"/>
                    <a:ea typeface="Calibri"/>
                    <a:cs typeface="Arial"/>
                  </a:rPr>
                  <a:t> </a:t>
                </a:r>
                <a:endParaRPr lang="en-US" sz="1100">
                  <a:effectLst/>
                  <a:latin typeface="Arial"/>
                  <a:ea typeface="Calibri"/>
                  <a:cs typeface="Times New Roman"/>
                </a:endParaRPr>
              </a:p>
              <a:p>
                <a:pPr marL="0" marR="0" algn="ctr">
                  <a:spcBef>
                    <a:spcPts val="0"/>
                  </a:spcBef>
                  <a:spcAft>
                    <a:spcPts val="0"/>
                  </a:spcAft>
                </a:pPr>
                <a:r>
                  <a:rPr lang="en-US" sz="1400" b="1">
                    <a:effectLst/>
                    <a:latin typeface="Arial"/>
                    <a:ea typeface="Calibri"/>
                    <a:cs typeface="Arial"/>
                  </a:rPr>
                  <a:t> </a:t>
                </a:r>
                <a:endParaRPr lang="en-US" sz="1100">
                  <a:effectLst/>
                  <a:latin typeface="Arial"/>
                  <a:ea typeface="Calibri"/>
                  <a:cs typeface="Times New Roman"/>
                </a:endParaRPr>
              </a:p>
              <a:p>
                <a:pPr marL="0" marR="0" algn="ctr">
                  <a:spcBef>
                    <a:spcPts val="0"/>
                  </a:spcBef>
                  <a:spcAft>
                    <a:spcPts val="0"/>
                  </a:spcAft>
                </a:pPr>
                <a:r>
                  <a:rPr lang="en-US" sz="1400" b="1">
                    <a:effectLst/>
                    <a:latin typeface="Arial"/>
                    <a:ea typeface="Calibri"/>
                    <a:cs typeface="Arial"/>
                  </a:rPr>
                  <a:t>Project/Continuous Improvement Activities</a:t>
                </a:r>
                <a:endParaRPr lang="en-US" sz="1100">
                  <a:effectLst/>
                  <a:latin typeface="Arial"/>
                  <a:ea typeface="Calibri"/>
                  <a:cs typeface="Times New Roman"/>
                </a:endParaRPr>
              </a:p>
            </p:txBody>
          </p:sp>
          <p:cxnSp>
            <p:nvCxnSpPr>
              <p:cNvPr id="52" name="AutoShape 96"/>
              <p:cNvCxnSpPr>
                <a:cxnSpLocks noChangeShapeType="1"/>
              </p:cNvCxnSpPr>
              <p:nvPr/>
            </p:nvCxnSpPr>
            <p:spPr bwMode="auto">
              <a:xfrm flipH="1">
                <a:off x="1805049" y="2778826"/>
                <a:ext cx="324457" cy="711002"/>
              </a:xfrm>
              <a:prstGeom prst="straightConnector1">
                <a:avLst/>
              </a:prstGeom>
              <a:noFill/>
              <a:ln w="9525">
                <a:solidFill>
                  <a:srgbClr val="000000"/>
                </a:solidFill>
                <a:round/>
                <a:headEnd/>
                <a:tailEnd type="triangle" w="med" len="med"/>
              </a:ln>
              <a:effectLst>
                <a:outerShdw dist="107763" dir="2700000" algn="ctr" rotWithShape="0">
                  <a:srgbClr val="808080">
                    <a:alpha val="50000"/>
                  </a:srgbClr>
                </a:outerShdw>
              </a:effectLst>
              <a:extLst>
                <a:ext uri="{909E8E84-426E-40dd-AFC4-6F175D3DCCD1}">
                  <a14:hiddenFill xmlns:a14="http://schemas.microsoft.com/office/drawing/2010/main">
                    <a:noFill/>
                  </a14:hiddenFill>
                </a:ext>
              </a:extLst>
            </p:spPr>
          </p:cxnSp>
          <p:sp>
            <p:nvSpPr>
              <p:cNvPr id="53" name="Oval 52"/>
              <p:cNvSpPr>
                <a:spLocks noChangeArrowheads="1"/>
              </p:cNvSpPr>
              <p:nvPr/>
            </p:nvSpPr>
            <p:spPr bwMode="auto">
              <a:xfrm>
                <a:off x="1508166" y="2303813"/>
                <a:ext cx="1562100" cy="464820"/>
              </a:xfrm>
              <a:prstGeom prst="ellipse">
                <a:avLst/>
              </a:prstGeom>
              <a:solidFill>
                <a:schemeClr val="tx1">
                  <a:lumMod val="50000"/>
                  <a:lumOff val="50000"/>
                </a:schemeClr>
              </a:solidFill>
              <a:ln w="9525">
                <a:solidFill>
                  <a:srgbClr val="000000"/>
                </a:solidFill>
                <a:round/>
                <a:headEnd/>
                <a:tailEnd/>
              </a:ln>
              <a:effectLst>
                <a:outerShdw dist="107763" dir="2700000" algn="ctr" rotWithShape="0">
                  <a:srgbClr val="808080">
                    <a:alpha val="50000"/>
                  </a:srgbClr>
                </a:outerShdw>
              </a:effectLst>
            </p:spPr>
            <p:txBody>
              <a:bodyPr rot="0" vert="horz" wrap="square" lIns="91440" tIns="45720" rIns="91440" bIns="45720" anchor="ctr" anchorCtr="0" upright="1">
                <a:noAutofit/>
              </a:bodyPr>
              <a:lstStyle/>
              <a:p>
                <a:pPr marL="0" marR="0">
                  <a:spcBef>
                    <a:spcPts val="0"/>
                  </a:spcBef>
                  <a:spcAft>
                    <a:spcPts val="0"/>
                  </a:spcAft>
                </a:pPr>
                <a:r>
                  <a:rPr lang="en-US" sz="1400" b="1">
                    <a:solidFill>
                      <a:srgbClr val="FFFFFF"/>
                    </a:solidFill>
                    <a:effectLst/>
                    <a:latin typeface="Arial"/>
                    <a:ea typeface="Calibri"/>
                    <a:cs typeface="Arial"/>
                  </a:rPr>
                  <a:t>Champion</a:t>
                </a:r>
                <a:endParaRPr lang="en-US" sz="1100">
                  <a:effectLst/>
                  <a:latin typeface="Arial"/>
                  <a:ea typeface="Calibri"/>
                  <a:cs typeface="Times New Roman"/>
                </a:endParaRPr>
              </a:p>
            </p:txBody>
          </p:sp>
          <p:sp>
            <p:nvSpPr>
              <p:cNvPr id="54" name="Oval 53"/>
              <p:cNvSpPr>
                <a:spLocks noChangeArrowheads="1"/>
              </p:cNvSpPr>
              <p:nvPr/>
            </p:nvSpPr>
            <p:spPr bwMode="auto">
              <a:xfrm>
                <a:off x="973776" y="3479470"/>
                <a:ext cx="1290955" cy="377190"/>
              </a:xfrm>
              <a:prstGeom prst="ellipse">
                <a:avLst/>
              </a:prstGeom>
              <a:solidFill>
                <a:schemeClr val="tx1">
                  <a:lumMod val="50000"/>
                  <a:lumOff val="50000"/>
                </a:schemeClr>
              </a:solidFill>
              <a:ln w="9525">
                <a:solidFill>
                  <a:srgbClr val="000000"/>
                </a:solidFill>
                <a:round/>
                <a:headEnd/>
                <a:tailEnd/>
              </a:ln>
              <a:effectLst>
                <a:outerShdw dist="107763" dir="2700000" algn="ctr" rotWithShape="0">
                  <a:srgbClr val="808080">
                    <a:alpha val="50000"/>
                  </a:srgbClr>
                </a:outerShdw>
              </a:effectLst>
            </p:spPr>
            <p:txBody>
              <a:bodyPr rot="0" vert="horz" wrap="square" lIns="91440" tIns="45720" rIns="91440" bIns="45720" anchor="t" anchorCtr="0" upright="1">
                <a:noAutofit/>
              </a:bodyPr>
              <a:lstStyle/>
              <a:p>
                <a:pPr marL="0" marR="0" algn="ctr">
                  <a:spcBef>
                    <a:spcPts val="0"/>
                  </a:spcBef>
                  <a:spcAft>
                    <a:spcPts val="0"/>
                  </a:spcAft>
                </a:pPr>
                <a:r>
                  <a:rPr lang="en-US" sz="1200" b="1">
                    <a:solidFill>
                      <a:srgbClr val="FFFFFF"/>
                    </a:solidFill>
                    <a:effectLst/>
                    <a:latin typeface="Arial"/>
                    <a:ea typeface="Calibri"/>
                    <a:cs typeface="Arial"/>
                  </a:rPr>
                  <a:t>Project A</a:t>
                </a:r>
                <a:endParaRPr lang="en-US" sz="1100">
                  <a:effectLst/>
                  <a:latin typeface="Arial"/>
                  <a:ea typeface="Calibri"/>
                  <a:cs typeface="Times New Roman"/>
                </a:endParaRPr>
              </a:p>
            </p:txBody>
          </p:sp>
          <p:sp>
            <p:nvSpPr>
              <p:cNvPr id="55" name="Oval 54"/>
              <p:cNvSpPr>
                <a:spLocks noChangeArrowheads="1"/>
              </p:cNvSpPr>
              <p:nvPr/>
            </p:nvSpPr>
            <p:spPr bwMode="auto">
              <a:xfrm>
                <a:off x="2517569" y="3491345"/>
                <a:ext cx="1285875" cy="376555"/>
              </a:xfrm>
              <a:prstGeom prst="ellipse">
                <a:avLst/>
              </a:prstGeom>
              <a:solidFill>
                <a:schemeClr val="tx1">
                  <a:lumMod val="50000"/>
                  <a:lumOff val="50000"/>
                </a:schemeClr>
              </a:solidFill>
              <a:ln w="9525">
                <a:solidFill>
                  <a:srgbClr val="000000"/>
                </a:solidFill>
                <a:round/>
                <a:headEnd/>
                <a:tailEnd/>
              </a:ln>
              <a:effectLst>
                <a:outerShdw dist="107763" dir="2700000" algn="ctr" rotWithShape="0">
                  <a:srgbClr val="808080">
                    <a:alpha val="50000"/>
                  </a:srgbClr>
                </a:outerShdw>
              </a:effectLst>
            </p:spPr>
            <p:txBody>
              <a:bodyPr rot="0" vert="horz" wrap="square" lIns="91440" tIns="45720" rIns="91440" bIns="45720" anchor="t" anchorCtr="0" upright="1">
                <a:noAutofit/>
              </a:bodyPr>
              <a:lstStyle/>
              <a:p>
                <a:pPr marL="0" marR="0" algn="ctr">
                  <a:spcBef>
                    <a:spcPts val="0"/>
                  </a:spcBef>
                  <a:spcAft>
                    <a:spcPts val="0"/>
                  </a:spcAft>
                </a:pPr>
                <a:r>
                  <a:rPr lang="en-US" sz="1200" b="1">
                    <a:solidFill>
                      <a:srgbClr val="FFFFFF"/>
                    </a:solidFill>
                    <a:effectLst/>
                    <a:latin typeface="Arial"/>
                    <a:ea typeface="Calibri"/>
                    <a:cs typeface="Arial"/>
                  </a:rPr>
                  <a:t>Project B</a:t>
                </a:r>
                <a:endParaRPr lang="en-US" sz="1100">
                  <a:effectLst/>
                  <a:latin typeface="Arial"/>
                  <a:ea typeface="Calibri"/>
                  <a:cs typeface="Times New Roman"/>
                </a:endParaRPr>
              </a:p>
            </p:txBody>
          </p:sp>
          <p:cxnSp>
            <p:nvCxnSpPr>
              <p:cNvPr id="56" name="AutoShape 96"/>
              <p:cNvCxnSpPr>
                <a:cxnSpLocks noChangeShapeType="1"/>
              </p:cNvCxnSpPr>
              <p:nvPr/>
            </p:nvCxnSpPr>
            <p:spPr bwMode="auto">
              <a:xfrm>
                <a:off x="2588820" y="2778826"/>
                <a:ext cx="542290" cy="714375"/>
              </a:xfrm>
              <a:prstGeom prst="straightConnector1">
                <a:avLst/>
              </a:prstGeom>
              <a:noFill/>
              <a:ln w="9525">
                <a:solidFill>
                  <a:srgbClr val="000000"/>
                </a:solidFill>
                <a:round/>
                <a:headEnd/>
                <a:tailEnd type="triangle" w="med" len="med"/>
              </a:ln>
              <a:effectLst>
                <a:outerShdw dist="107763" dir="2700000" algn="ctr" rotWithShape="0">
                  <a:srgbClr val="808080">
                    <a:alpha val="50000"/>
                  </a:srgbClr>
                </a:outerShdw>
              </a:effectLst>
              <a:extLst>
                <a:ext uri="{909E8E84-426E-40dd-AFC4-6F175D3DCCD1}">
                  <a14:hiddenFill xmlns:a14="http://schemas.microsoft.com/office/drawing/2010/main">
                    <a:noFill/>
                  </a14:hiddenFill>
                </a:ext>
              </a:extLst>
            </p:spPr>
          </p:cxnSp>
        </p:grpSp>
      </p:grpSp>
      <p:sp>
        <p:nvSpPr>
          <p:cNvPr id="28" name="TextBox 27"/>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the Team on Board</a:t>
            </a:r>
            <a:endParaRPr lang="en-US" sz="1400" b="1" dirty="0">
              <a:latin typeface="+mj-lt"/>
            </a:endParaRPr>
          </a:p>
        </p:txBody>
      </p:sp>
    </p:spTree>
    <p:extLst>
      <p:ext uri="{BB962C8B-B14F-4D97-AF65-F5344CB8AC3E}">
        <p14:creationId xmlns:p14="http://schemas.microsoft.com/office/powerpoint/2010/main" val="4288074507"/>
      </p:ext>
    </p:extLst>
  </p:cSld>
  <p:clrMapOvr>
    <a:masterClrMapping/>
  </p:clrMapOvr>
  <p:timing>
    <p:tnLst>
      <p:par>
        <p:cTn xmlns:p14="http://schemas.microsoft.com/office/powerpoint/2010/mai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Business Case for Action</a:t>
            </a:r>
          </a:p>
        </p:txBody>
      </p:sp>
      <p:sp>
        <p:nvSpPr>
          <p:cNvPr id="2" name="TextBox 1"/>
          <p:cNvSpPr txBox="1"/>
          <p:nvPr/>
        </p:nvSpPr>
        <p:spPr>
          <a:xfrm>
            <a:off x="304799" y="1490133"/>
            <a:ext cx="8458201" cy="3323987"/>
          </a:xfrm>
          <a:prstGeom prst="rect">
            <a:avLst/>
          </a:prstGeom>
          <a:noFill/>
        </p:spPr>
        <p:txBody>
          <a:bodyPr wrap="square" rtlCol="0">
            <a:spAutoFit/>
          </a:bodyPr>
          <a:lstStyle/>
          <a:p>
            <a:pPr>
              <a:spcBef>
                <a:spcPts val="1200"/>
              </a:spcBef>
            </a:pPr>
            <a:r>
              <a:rPr lang="en-US" sz="1600" dirty="0">
                <a:latin typeface="+mj-lt"/>
              </a:rPr>
              <a:t>A sound business case will ensure that an investment makes financial sense (is affordable and a reasonable application of the organization's funds</a:t>
            </a:r>
            <a:r>
              <a:rPr lang="en-US" sz="1600" dirty="0" smtClean="0">
                <a:latin typeface="+mj-lt"/>
              </a:rPr>
              <a:t>)</a:t>
            </a:r>
          </a:p>
          <a:p>
            <a:pPr>
              <a:spcBef>
                <a:spcPts val="1200"/>
              </a:spcBef>
            </a:pPr>
            <a:r>
              <a:rPr lang="en-US" sz="1600" dirty="0" smtClean="0">
                <a:latin typeface="+mj-lt"/>
              </a:rPr>
              <a:t>This </a:t>
            </a:r>
            <a:r>
              <a:rPr lang="en-US" sz="1600" dirty="0">
                <a:latin typeface="+mj-lt"/>
              </a:rPr>
              <a:t>is important for the initial decision to proceed and also, as a project progresses, for maintaining focus on why the project is </a:t>
            </a:r>
            <a:r>
              <a:rPr lang="en-US" sz="1600" dirty="0" smtClean="0">
                <a:latin typeface="+mj-lt"/>
              </a:rPr>
              <a:t>important</a:t>
            </a:r>
          </a:p>
          <a:p>
            <a:pPr>
              <a:spcBef>
                <a:spcPts val="1200"/>
              </a:spcBef>
            </a:pPr>
            <a:r>
              <a:rPr lang="en-US" sz="1600" dirty="0">
                <a:latin typeface="+mj-lt"/>
              </a:rPr>
              <a:t>In funding a significant improvement project, consider:</a:t>
            </a:r>
          </a:p>
          <a:p>
            <a:pPr marL="285750" indent="-285750">
              <a:spcBef>
                <a:spcPts val="1200"/>
              </a:spcBef>
              <a:buFont typeface="Arial" pitchFamily="34" charset="0"/>
              <a:buChar char="•"/>
            </a:pPr>
            <a:r>
              <a:rPr lang="en-US" sz="1400" dirty="0" smtClean="0">
                <a:latin typeface="+mj-lt"/>
              </a:rPr>
              <a:t>The </a:t>
            </a:r>
            <a:r>
              <a:rPr lang="en-US" sz="1400" dirty="0">
                <a:latin typeface="+mj-lt"/>
              </a:rPr>
              <a:t>amount and timing of all out-of-pocket incremental costs associated with achieving the desired </a:t>
            </a:r>
            <a:r>
              <a:rPr lang="en-US" sz="1400" dirty="0" smtClean="0">
                <a:latin typeface="+mj-lt"/>
              </a:rPr>
              <a:t>benefits</a:t>
            </a:r>
            <a:endParaRPr lang="en-US" sz="1400" dirty="0">
              <a:latin typeface="+mj-lt"/>
            </a:endParaRPr>
          </a:p>
          <a:p>
            <a:pPr marL="285750" indent="-285750">
              <a:spcBef>
                <a:spcPts val="1200"/>
              </a:spcBef>
              <a:buFont typeface="Arial" pitchFamily="34" charset="0"/>
              <a:buChar char="•"/>
            </a:pPr>
            <a:r>
              <a:rPr lang="en-US" sz="1400" dirty="0" smtClean="0">
                <a:latin typeface="+mj-lt"/>
              </a:rPr>
              <a:t>The </a:t>
            </a:r>
            <a:r>
              <a:rPr lang="en-US" sz="1400" dirty="0">
                <a:latin typeface="+mj-lt"/>
              </a:rPr>
              <a:t>amount and timing of each financial benefit, distinguishing between cash and profitability </a:t>
            </a:r>
            <a:r>
              <a:rPr lang="en-US" sz="1400" dirty="0" smtClean="0">
                <a:latin typeface="+mj-lt"/>
              </a:rPr>
              <a:t>inflows</a:t>
            </a:r>
            <a:endParaRPr lang="en-US" sz="1400" dirty="0">
              <a:latin typeface="+mj-lt"/>
            </a:endParaRPr>
          </a:p>
          <a:p>
            <a:pPr marL="285750" indent="-285750">
              <a:spcBef>
                <a:spcPts val="1200"/>
              </a:spcBef>
              <a:buFont typeface="Arial" pitchFamily="34" charset="0"/>
              <a:buChar char="•"/>
            </a:pPr>
            <a:r>
              <a:rPr lang="en-US" sz="1400" dirty="0" smtClean="0">
                <a:latin typeface="+mj-lt"/>
              </a:rPr>
              <a:t>The </a:t>
            </a:r>
            <a:r>
              <a:rPr lang="en-US" sz="1400" dirty="0">
                <a:latin typeface="+mj-lt"/>
              </a:rPr>
              <a:t>impact on the P&amp;L, Balance Sheet, and Cash Flow </a:t>
            </a:r>
            <a:r>
              <a:rPr lang="en-US" sz="1400" dirty="0" smtClean="0">
                <a:latin typeface="+mj-lt"/>
              </a:rPr>
              <a:t>statements</a:t>
            </a:r>
            <a:endParaRPr lang="en-US" sz="1400" dirty="0">
              <a:latin typeface="+mj-lt"/>
            </a:endParaRPr>
          </a:p>
          <a:p>
            <a:pPr marL="285750" indent="-285750">
              <a:spcBef>
                <a:spcPts val="1200"/>
              </a:spcBef>
              <a:buFont typeface="Arial" pitchFamily="34" charset="0"/>
              <a:buChar char="•"/>
            </a:pPr>
            <a:r>
              <a:rPr lang="en-US" sz="1400" dirty="0" smtClean="0">
                <a:latin typeface="+mj-lt"/>
              </a:rPr>
              <a:t>What </a:t>
            </a:r>
            <a:r>
              <a:rPr lang="en-US" sz="1400" dirty="0">
                <a:latin typeface="+mj-lt"/>
              </a:rPr>
              <a:t>can go wrong and how significant the risks </a:t>
            </a:r>
            <a:r>
              <a:rPr lang="en-US" sz="1400" dirty="0" smtClean="0">
                <a:latin typeface="+mj-lt"/>
              </a:rPr>
              <a:t>are</a:t>
            </a:r>
            <a:endParaRPr lang="en-US" sz="1400" dirty="0">
              <a:latin typeface="+mj-lt"/>
            </a:endParaRP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the Team on Board</a:t>
            </a:r>
            <a:endParaRPr lang="en-US" sz="1400" b="1" dirty="0">
              <a:latin typeface="+mj-lt"/>
            </a:endParaRPr>
          </a:p>
        </p:txBody>
      </p:sp>
    </p:spTree>
    <p:extLst>
      <p:ext uri="{BB962C8B-B14F-4D97-AF65-F5344CB8AC3E}">
        <p14:creationId xmlns:p14="http://schemas.microsoft.com/office/powerpoint/2010/main" val="84967003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Operating Processes Maturity Grid</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917405199"/>
              </p:ext>
            </p:extLst>
          </p:nvPr>
        </p:nvGraphicFramePr>
        <p:xfrm>
          <a:off x="152399" y="1371600"/>
          <a:ext cx="8610601" cy="2736850"/>
        </p:xfrm>
        <a:graphic>
          <a:graphicData uri="http://schemas.openxmlformats.org/drawingml/2006/table">
            <a:tbl>
              <a:tblPr firstRow="1" bandRow="1">
                <a:tableStyleId>{5C22544A-7EE6-4342-B048-85BDC9FD1C3A}</a:tableStyleId>
              </a:tblPr>
              <a:tblGrid>
                <a:gridCol w="304801"/>
                <a:gridCol w="1371600"/>
                <a:gridCol w="1371600"/>
                <a:gridCol w="1371600"/>
                <a:gridCol w="1371600"/>
                <a:gridCol w="1371600"/>
                <a:gridCol w="1447800"/>
              </a:tblGrid>
              <a:tr h="370840">
                <a:tc gridSpan="2">
                  <a:txBody>
                    <a:bodyPr/>
                    <a:lstStyle/>
                    <a:p>
                      <a:pPr marL="0" marR="0" algn="ctr">
                        <a:lnSpc>
                          <a:spcPct val="115000"/>
                        </a:lnSpc>
                        <a:spcBef>
                          <a:spcPts val="0"/>
                        </a:spcBef>
                        <a:spcAft>
                          <a:spcPts val="0"/>
                        </a:spcAft>
                      </a:pPr>
                      <a:r>
                        <a:rPr lang="en-US" sz="1100" b="1" dirty="0">
                          <a:solidFill>
                            <a:srgbClr val="000000"/>
                          </a:solidFill>
                          <a:effectLst/>
                          <a:latin typeface="Arial"/>
                          <a:ea typeface="Calibri"/>
                          <a:cs typeface="Arial"/>
                        </a:rPr>
                        <a:t> </a:t>
                      </a:r>
                      <a:endParaRPr lang="en-US" sz="1100" b="1"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1 - Weak</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2</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3</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a:solidFill>
                            <a:srgbClr val="000000"/>
                          </a:solidFill>
                          <a:effectLst/>
                          <a:latin typeface="Arial"/>
                          <a:ea typeface="Calibri"/>
                          <a:cs typeface="Arial"/>
                        </a:rPr>
                        <a:t>4</a:t>
                      </a:r>
                      <a:endParaRPr lang="en-US" sz="1200" b="1">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ctr">
                        <a:lnSpc>
                          <a:spcPct val="115000"/>
                        </a:lnSpc>
                        <a:spcBef>
                          <a:spcPts val="0"/>
                        </a:spcBef>
                        <a:spcAft>
                          <a:spcPts val="0"/>
                        </a:spcAft>
                      </a:pPr>
                      <a:r>
                        <a:rPr lang="en-US" sz="1200" b="1" dirty="0">
                          <a:solidFill>
                            <a:srgbClr val="000000"/>
                          </a:solidFill>
                          <a:effectLst/>
                          <a:latin typeface="Arial"/>
                          <a:ea typeface="Calibri"/>
                          <a:cs typeface="Arial"/>
                        </a:rPr>
                        <a:t>5 - Strong</a:t>
                      </a:r>
                      <a:endParaRPr lang="en-US" sz="1200" b="1"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840">
                <a:tc>
                  <a:txBody>
                    <a:bodyPr/>
                    <a:lstStyle/>
                    <a:p>
                      <a:pPr marL="0" marR="0" algn="ctr">
                        <a:lnSpc>
                          <a:spcPct val="115000"/>
                        </a:lnSpc>
                        <a:spcBef>
                          <a:spcPts val="0"/>
                        </a:spcBef>
                        <a:spcAft>
                          <a:spcPts val="0"/>
                        </a:spcAft>
                      </a:pPr>
                      <a:r>
                        <a:rPr lang="en-US" sz="900" b="1" dirty="0">
                          <a:effectLst/>
                          <a:latin typeface="Arial"/>
                          <a:ea typeface="Calibri"/>
                          <a:cs typeface="Arial"/>
                        </a:rPr>
                        <a:t>18</a:t>
                      </a:r>
                      <a:endParaRPr lang="en-US" sz="1100"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dirty="0">
                          <a:effectLst/>
                          <a:latin typeface="Arial"/>
                          <a:ea typeface="Calibri"/>
                          <a:cs typeface="Arial"/>
                        </a:rPr>
                        <a:t>Process Management </a:t>
                      </a:r>
                      <a:r>
                        <a:rPr lang="en-US" sz="900" dirty="0">
                          <a:effectLst/>
                          <a:latin typeface="Arial"/>
                          <a:ea typeface="Calibri"/>
                          <a:cs typeface="Arial"/>
                        </a:rPr>
                        <a:t>- process definitions, flow charts, and process ownership</a:t>
                      </a:r>
                      <a:endParaRPr lang="en-US" sz="1100"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dirty="0">
                          <a:effectLst/>
                          <a:latin typeface="Arial"/>
                          <a:ea typeface="Calibri"/>
                          <a:cs typeface="Arial"/>
                        </a:rPr>
                        <a:t>Processes do not have clear definitions, flow charts, or owners.</a:t>
                      </a:r>
                      <a:endParaRPr lang="en-US" sz="110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dirty="0">
                          <a:effectLst/>
                          <a:latin typeface="Arial"/>
                          <a:ea typeface="Calibri"/>
                          <a:cs typeface="Arial"/>
                        </a:rPr>
                        <a:t>Processes are defined and some critical ones are mapped.</a:t>
                      </a:r>
                      <a:endParaRPr lang="en-US" sz="110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dirty="0">
                          <a:effectLst/>
                          <a:latin typeface="Arial"/>
                          <a:ea typeface="Calibri"/>
                          <a:cs typeface="Arial"/>
                        </a:rPr>
                        <a:t>Processes are routinely analyzed in order to resolve flow issues.</a:t>
                      </a:r>
                      <a:endParaRPr lang="en-US" sz="110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dirty="0">
                          <a:effectLst/>
                          <a:latin typeface="Arial"/>
                          <a:ea typeface="Calibri"/>
                          <a:cs typeface="Arial"/>
                        </a:rPr>
                        <a:t>Most processes are well defined and mapped. Critical processes have owners.</a:t>
                      </a:r>
                      <a:endParaRPr lang="en-US" sz="110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dirty="0">
                          <a:effectLst/>
                          <a:latin typeface="Arial"/>
                          <a:ea typeface="Calibri"/>
                          <a:cs typeface="Arial"/>
                        </a:rPr>
                        <a:t>Processes are well defined, mapped, and streamlined, and there are clear owners.</a:t>
                      </a:r>
                      <a:endParaRPr lang="en-US" sz="110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gn="ctr">
                        <a:lnSpc>
                          <a:spcPct val="115000"/>
                        </a:lnSpc>
                        <a:spcBef>
                          <a:spcPts val="0"/>
                        </a:spcBef>
                        <a:spcAft>
                          <a:spcPts val="0"/>
                        </a:spcAft>
                      </a:pPr>
                      <a:r>
                        <a:rPr lang="en-US" sz="900" b="1" dirty="0">
                          <a:effectLst/>
                          <a:latin typeface="Arial"/>
                          <a:ea typeface="Calibri"/>
                          <a:cs typeface="Arial"/>
                        </a:rPr>
                        <a:t>19</a:t>
                      </a:r>
                      <a:endParaRPr lang="en-US" sz="1100" dirty="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Roles &amp; Responsibilities </a:t>
                      </a:r>
                      <a:r>
                        <a:rPr lang="en-US" sz="900">
                          <a:effectLst/>
                          <a:latin typeface="Arial"/>
                          <a:ea typeface="Calibri"/>
                          <a:cs typeface="Arial"/>
                        </a:rPr>
                        <a:t>- accountability, responsibility, consulting and informing</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There is commonly confusion about accountability or responsibility for any task, and who to be consult or inform.</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Tasks have assigned owners.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Task owners have established and generally understood methods for coordinating their work.</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Critical task owners have published RACI (responsible, accountable, consult, inform) lists.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Everyone always knows what they are expected to do, and who to coordinate with for every task.</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gn="ctr">
                        <a:lnSpc>
                          <a:spcPct val="115000"/>
                        </a:lnSpc>
                        <a:spcBef>
                          <a:spcPts val="0"/>
                        </a:spcBef>
                        <a:spcAft>
                          <a:spcPts val="0"/>
                        </a:spcAft>
                      </a:pPr>
                      <a:r>
                        <a:rPr lang="en-US" sz="900" b="1">
                          <a:effectLst/>
                          <a:latin typeface="Arial"/>
                          <a:ea typeface="Calibri"/>
                          <a:cs typeface="Arial"/>
                        </a:rPr>
                        <a:t>20</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b="1">
                          <a:effectLst/>
                          <a:latin typeface="Arial"/>
                          <a:ea typeface="Calibri"/>
                          <a:cs typeface="Arial"/>
                        </a:rPr>
                        <a:t>Teamwork &amp; Integration </a:t>
                      </a:r>
                      <a:r>
                        <a:rPr lang="en-US" sz="900">
                          <a:effectLst/>
                          <a:latin typeface="Arial"/>
                          <a:ea typeface="Calibri"/>
                          <a:cs typeface="Arial"/>
                        </a:rPr>
                        <a:t>- daily work and continuous improvement</a:t>
                      </a:r>
                      <a:endParaRPr lang="en-US" sz="1100">
                        <a:effectLst/>
                        <a:latin typeface="Arial"/>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‘Every man for himself.’</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Critical tasks are handled by teams, and teams are rewarded for effective handling of critical processes.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Business improvement is typically handled by cross-functional teams.</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a:effectLst/>
                          <a:latin typeface="Arial"/>
                          <a:ea typeface="Calibri"/>
                          <a:cs typeface="Arial"/>
                        </a:rPr>
                        <a:t>Every department sees itself as a team, and every process is seen as a team activity.</a:t>
                      </a:r>
                      <a:endParaRPr lang="en-US" sz="110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900" dirty="0">
                          <a:effectLst/>
                          <a:latin typeface="Arial"/>
                          <a:ea typeface="Calibri"/>
                          <a:cs typeface="Arial"/>
                        </a:rPr>
                        <a:t>Daily work and business improvements are routinely accomplished by cross-functional  teams with all the right skills.</a:t>
                      </a:r>
                      <a:endParaRPr lang="en-US" sz="1100" dirty="0">
                        <a:effectLst/>
                        <a:latin typeface="Arial"/>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2414428236"/>
      </p:ext>
    </p:extLst>
  </p:cSld>
  <p:clrMapOvr>
    <a:masterClrMapping/>
  </p:clrMapOvr>
  <p:timing>
    <p:tnLst>
      <p:par>
        <p:cTn xmlns:p14="http://schemas.microsoft.com/office/powerpoint/2010/mai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Project Charters</a:t>
            </a:r>
          </a:p>
        </p:txBody>
      </p:sp>
      <p:sp>
        <p:nvSpPr>
          <p:cNvPr id="2" name="TextBox 1"/>
          <p:cNvSpPr txBox="1"/>
          <p:nvPr/>
        </p:nvSpPr>
        <p:spPr>
          <a:xfrm>
            <a:off x="304800" y="1490133"/>
            <a:ext cx="4229100" cy="830997"/>
          </a:xfrm>
          <a:prstGeom prst="rect">
            <a:avLst/>
          </a:prstGeom>
          <a:noFill/>
        </p:spPr>
        <p:txBody>
          <a:bodyPr wrap="square" rtlCol="0">
            <a:spAutoFit/>
          </a:bodyPr>
          <a:lstStyle/>
          <a:p>
            <a:pPr>
              <a:spcBef>
                <a:spcPts val="1200"/>
              </a:spcBef>
            </a:pPr>
            <a:r>
              <a:rPr lang="en-US" sz="1600" dirty="0">
                <a:latin typeface="+mj-lt"/>
              </a:rPr>
              <a:t>Every project of substance needs a charter, to fix accountabilities and set measurable expectations</a:t>
            </a:r>
            <a:endParaRPr lang="en-US" sz="1400" dirty="0">
              <a:latin typeface="+mj-lt"/>
            </a:endParaRPr>
          </a:p>
        </p:txBody>
      </p:sp>
      <p:grpSp>
        <p:nvGrpSpPr>
          <p:cNvPr id="4" name="Group 3"/>
          <p:cNvGrpSpPr/>
          <p:nvPr/>
        </p:nvGrpSpPr>
        <p:grpSpPr>
          <a:xfrm>
            <a:off x="4533900" y="1371600"/>
            <a:ext cx="4381500" cy="4800600"/>
            <a:chOff x="0" y="0"/>
            <a:chExt cx="5943600" cy="5810250"/>
          </a:xfrm>
          <a:effectLst>
            <a:outerShdw blurRad="254000" dist="50800" dir="5400000" algn="ctr" rotWithShape="0">
              <a:srgbClr val="000000">
                <a:alpha val="80000"/>
              </a:srgbClr>
            </a:outerShdw>
          </a:effectLst>
        </p:grpSpPr>
        <p:sp>
          <p:nvSpPr>
            <p:cNvPr id="5" name="Rectangle 4"/>
            <p:cNvSpPr/>
            <p:nvPr/>
          </p:nvSpPr>
          <p:spPr>
            <a:xfrm>
              <a:off x="0" y="0"/>
              <a:ext cx="5943600" cy="5810250"/>
            </a:xfrm>
            <a:prstGeom prst="rect">
              <a:avLst/>
            </a:prstGeom>
            <a:solidFill>
              <a:schemeClr val="bg1"/>
            </a:solidFill>
            <a:ln w="9525">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66675"/>
              <a:ext cx="5943600" cy="5743575"/>
            </a:xfrm>
            <a:prstGeom prst="rect">
              <a:avLst/>
            </a:prstGeom>
            <a:noFill/>
            <a:ln>
              <a:noFill/>
            </a:ln>
          </p:spPr>
        </p:pic>
      </p:grpSp>
      <p:sp>
        <p:nvSpPr>
          <p:cNvPr id="7" name="TextBox 6"/>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the Team on Board</a:t>
            </a:r>
            <a:endParaRPr lang="en-US" sz="1400" b="1" dirty="0">
              <a:latin typeface="+mj-lt"/>
            </a:endParaRPr>
          </a:p>
        </p:txBody>
      </p:sp>
    </p:spTree>
    <p:extLst>
      <p:ext uri="{BB962C8B-B14F-4D97-AF65-F5344CB8AC3E}">
        <p14:creationId xmlns:p14="http://schemas.microsoft.com/office/powerpoint/2010/main" val="1715104392"/>
      </p:ext>
    </p:extLst>
  </p:cSld>
  <p:clrMapOvr>
    <a:masterClrMapping/>
  </p:clrMapOvr>
  <p:timing>
    <p:tnLst>
      <p:par>
        <p:cTn xmlns:p14="http://schemas.microsoft.com/office/powerpoint/2010/mai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Company Alignment Results</a:t>
            </a:r>
          </a:p>
        </p:txBody>
      </p:sp>
      <p:sp>
        <p:nvSpPr>
          <p:cNvPr id="2" name="TextBox 1"/>
          <p:cNvSpPr txBox="1"/>
          <p:nvPr/>
        </p:nvSpPr>
        <p:spPr>
          <a:xfrm>
            <a:off x="304800" y="1490133"/>
            <a:ext cx="8534400" cy="1231106"/>
          </a:xfrm>
          <a:prstGeom prst="rect">
            <a:avLst/>
          </a:prstGeom>
          <a:noFill/>
        </p:spPr>
        <p:txBody>
          <a:bodyPr wrap="square" rtlCol="0">
            <a:spAutoFit/>
          </a:bodyPr>
          <a:lstStyle/>
          <a:p>
            <a:pPr>
              <a:spcBef>
                <a:spcPts val="1200"/>
              </a:spcBef>
            </a:pPr>
            <a:r>
              <a:rPr lang="en-US" sz="1600" dirty="0">
                <a:latin typeface="+mj-lt"/>
              </a:rPr>
              <a:t>Significant disagreement about priorities can sabotage change efforts - there are many ways to resist change, and belief that a project is misdirected is a powerful incentive to </a:t>
            </a:r>
            <a:r>
              <a:rPr lang="en-US" sz="1600" dirty="0" smtClean="0">
                <a:latin typeface="+mj-lt"/>
              </a:rPr>
              <a:t>resist</a:t>
            </a:r>
          </a:p>
          <a:p>
            <a:pPr>
              <a:spcBef>
                <a:spcPts val="1200"/>
              </a:spcBef>
            </a:pPr>
            <a:r>
              <a:rPr lang="en-US" sz="1600" dirty="0" smtClean="0">
                <a:latin typeface="+mj-lt"/>
              </a:rPr>
              <a:t>In </a:t>
            </a:r>
            <a:r>
              <a:rPr lang="en-US" sz="1600" dirty="0">
                <a:latin typeface="+mj-lt"/>
              </a:rPr>
              <a:t>the event that significant differences exist, it will be important to achieve consensus before launching an improvement initiative</a:t>
            </a:r>
            <a:endParaRPr lang="en-US" sz="1400" dirty="0">
              <a:latin typeface="+mj-lt"/>
            </a:endParaRPr>
          </a:p>
        </p:txBody>
      </p:sp>
      <p:pic>
        <p:nvPicPr>
          <p:cNvPr id="7" name="Picture 6"/>
          <p:cNvPicPr/>
          <p:nvPr/>
        </p:nvPicPr>
        <p:blipFill rotWithShape="1">
          <a:blip r:embed="rId3" cstate="print">
            <a:extLst>
              <a:ext uri="{28A0092B-C50C-407E-A947-70E740481C1C}">
                <a14:useLocalDpi xmlns:a14="http://schemas.microsoft.com/office/drawing/2010/main" val="0"/>
              </a:ext>
            </a:extLst>
          </a:blip>
          <a:srcRect b="52585"/>
          <a:stretch/>
        </p:blipFill>
        <p:spPr bwMode="auto">
          <a:xfrm>
            <a:off x="1609725" y="2895600"/>
            <a:ext cx="5924550" cy="2971012"/>
          </a:xfrm>
          <a:prstGeom prst="rect">
            <a:avLst/>
          </a:prstGeom>
          <a:noFill/>
          <a:ln>
            <a:noFill/>
          </a:ln>
        </p:spPr>
      </p:pic>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the Team on Board</a:t>
            </a:r>
            <a:endParaRPr lang="en-US" sz="1400" b="1" dirty="0">
              <a:latin typeface="+mj-lt"/>
            </a:endParaRPr>
          </a:p>
        </p:txBody>
      </p:sp>
    </p:spTree>
    <p:extLst>
      <p:ext uri="{BB962C8B-B14F-4D97-AF65-F5344CB8AC3E}">
        <p14:creationId xmlns:p14="http://schemas.microsoft.com/office/powerpoint/2010/main" val="223546515"/>
      </p:ext>
    </p:extLst>
  </p:cSld>
  <p:clrMapOvr>
    <a:masterClrMapping/>
  </p:clrMapOvr>
  <p:timing>
    <p:tnLst>
      <p:par>
        <p:cTn xmlns:p14="http://schemas.microsoft.com/office/powerpoint/2010/mai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Are They Ready for Change?</a:t>
            </a:r>
          </a:p>
        </p:txBody>
      </p:sp>
      <p:sp>
        <p:nvSpPr>
          <p:cNvPr id="2" name="TextBox 1"/>
          <p:cNvSpPr txBox="1"/>
          <p:nvPr/>
        </p:nvSpPr>
        <p:spPr>
          <a:xfrm>
            <a:off x="304800" y="1490133"/>
            <a:ext cx="8534400" cy="1723549"/>
          </a:xfrm>
          <a:prstGeom prst="rect">
            <a:avLst/>
          </a:prstGeom>
          <a:noFill/>
        </p:spPr>
        <p:txBody>
          <a:bodyPr wrap="square" rtlCol="0">
            <a:spAutoFit/>
          </a:bodyPr>
          <a:lstStyle/>
          <a:p>
            <a:pPr>
              <a:spcBef>
                <a:spcPts val="1200"/>
              </a:spcBef>
            </a:pPr>
            <a:r>
              <a:rPr lang="en-US" sz="1600" dirty="0">
                <a:latin typeface="+mj-lt"/>
              </a:rPr>
              <a:t>Organizational culture will determine the success or failure of a change program. Some organizations isolate and destroy change agents and reject anything new; others are more adaptive. </a:t>
            </a:r>
            <a:endParaRPr lang="en-US" sz="1600" dirty="0" smtClean="0">
              <a:latin typeface="+mj-lt"/>
            </a:endParaRPr>
          </a:p>
          <a:p>
            <a:pPr>
              <a:spcBef>
                <a:spcPts val="1200"/>
              </a:spcBef>
            </a:pPr>
            <a:r>
              <a:rPr lang="en-US" sz="1600" dirty="0" smtClean="0">
                <a:latin typeface="+mj-lt"/>
              </a:rPr>
              <a:t>Few </a:t>
            </a:r>
            <a:r>
              <a:rPr lang="en-US" sz="1600" dirty="0">
                <a:latin typeface="+mj-lt"/>
              </a:rPr>
              <a:t>organizations will exhibit all of the tendencies at either the left (overly conservative) or the right (overly flexible) end of </a:t>
            </a:r>
            <a:r>
              <a:rPr lang="en-US" sz="1600" dirty="0" smtClean="0">
                <a:latin typeface="+mj-lt"/>
              </a:rPr>
              <a:t>the scale depicted, </a:t>
            </a:r>
            <a:r>
              <a:rPr lang="en-US" sz="1600" dirty="0">
                <a:latin typeface="+mj-lt"/>
              </a:rPr>
              <a:t>but a realistic view will help in positioning a change program for success</a:t>
            </a:r>
            <a:endParaRPr lang="en-US" sz="1400" dirty="0">
              <a:latin typeface="+mj-lt"/>
            </a:endParaRPr>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9000" y="2971800"/>
            <a:ext cx="5410200" cy="3200400"/>
          </a:xfrm>
          <a:prstGeom prst="rect">
            <a:avLst/>
          </a:prstGeom>
          <a:noFill/>
          <a:ln>
            <a:noFill/>
          </a:ln>
        </p:spPr>
      </p:pic>
      <p:sp>
        <p:nvSpPr>
          <p:cNvPr id="6" name="TextBox 5"/>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Get the Team on Board</a:t>
            </a:r>
            <a:endParaRPr lang="en-US" sz="1400" b="1" dirty="0">
              <a:latin typeface="+mj-lt"/>
            </a:endParaRPr>
          </a:p>
        </p:txBody>
      </p:sp>
    </p:spTree>
    <p:extLst>
      <p:ext uri="{BB962C8B-B14F-4D97-AF65-F5344CB8AC3E}">
        <p14:creationId xmlns:p14="http://schemas.microsoft.com/office/powerpoint/2010/main" val="1158301020"/>
      </p:ext>
    </p:extLst>
  </p:cSld>
  <p:clrMapOvr>
    <a:masterClrMapping/>
  </p:clrMapOvr>
  <p:timing>
    <p:tnLst>
      <p:par>
        <p:cTn xmlns:p14="http://schemas.microsoft.com/office/powerpoint/2010/mai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6351" y="2590800"/>
            <a:ext cx="6591300" cy="24384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fontAlgn="base">
              <a:spcBef>
                <a:spcPts val="0"/>
              </a:spcBef>
              <a:spcAft>
                <a:spcPct val="0"/>
              </a:spcAft>
            </a:pPr>
            <a:r>
              <a:rPr lang="en-US" sz="1800" b="1" dirty="0">
                <a:solidFill>
                  <a:schemeClr val="tx1"/>
                </a:solidFill>
                <a:latin typeface="Arial" pitchFamily="34" charset="0"/>
                <a:cs typeface="Arial" pitchFamily="34" charset="0"/>
              </a:rPr>
              <a:t>A fundamental element of every strategy for every organization involves getting </a:t>
            </a:r>
            <a:r>
              <a:rPr lang="en-US" sz="1800" b="1" dirty="0" smtClean="0">
                <a:solidFill>
                  <a:schemeClr val="tx1"/>
                </a:solidFill>
                <a:latin typeface="Arial" pitchFamily="34" charset="0"/>
                <a:cs typeface="Arial" pitchFamily="34" charset="0"/>
              </a:rPr>
              <a:t>money</a:t>
            </a:r>
          </a:p>
          <a:p>
            <a:pPr fontAlgn="base">
              <a:spcBef>
                <a:spcPts val="0"/>
              </a:spcBef>
              <a:spcAft>
                <a:spcPct val="0"/>
              </a:spcAft>
            </a:pPr>
            <a:endParaRPr lang="en-US" sz="1800" b="1" dirty="0">
              <a:solidFill>
                <a:schemeClr val="tx1"/>
              </a:solidFill>
              <a:latin typeface="Arial" pitchFamily="34" charset="0"/>
              <a:cs typeface="Arial" pitchFamily="34" charset="0"/>
            </a:endParaRPr>
          </a:p>
          <a:p>
            <a:pPr fontAlgn="base">
              <a:spcBef>
                <a:spcPts val="0"/>
              </a:spcBef>
              <a:spcAft>
                <a:spcPct val="0"/>
              </a:spcAft>
            </a:pPr>
            <a:r>
              <a:rPr lang="en-US" sz="1800" b="1" dirty="0">
                <a:solidFill>
                  <a:schemeClr val="tx1"/>
                </a:solidFill>
                <a:latin typeface="Arial" pitchFamily="34" charset="0"/>
                <a:cs typeface="Arial" pitchFamily="34" charset="0"/>
              </a:rPr>
              <a:t>Marketing studies what products are needed, who will buy them, and how and where you will find these </a:t>
            </a:r>
            <a:r>
              <a:rPr lang="en-US" sz="1800" b="1" dirty="0" smtClean="0">
                <a:solidFill>
                  <a:schemeClr val="tx1"/>
                </a:solidFill>
                <a:latin typeface="Arial" pitchFamily="34" charset="0"/>
                <a:cs typeface="Arial" pitchFamily="34" charset="0"/>
              </a:rPr>
              <a:t>buyers</a:t>
            </a:r>
          </a:p>
          <a:p>
            <a:pPr fontAlgn="base">
              <a:spcBef>
                <a:spcPts val="0"/>
              </a:spcBef>
              <a:spcAft>
                <a:spcPct val="0"/>
              </a:spcAft>
            </a:pPr>
            <a:endParaRPr lang="en-US" sz="1800" b="1" dirty="0">
              <a:solidFill>
                <a:schemeClr val="tx1"/>
              </a:solidFill>
              <a:latin typeface="Arial" pitchFamily="34" charset="0"/>
              <a:cs typeface="Arial" pitchFamily="34" charset="0"/>
            </a:endParaRPr>
          </a:p>
          <a:p>
            <a:pPr fontAlgn="base">
              <a:spcBef>
                <a:spcPts val="0"/>
              </a:spcBef>
              <a:spcAft>
                <a:spcPct val="0"/>
              </a:spcAft>
            </a:pPr>
            <a:r>
              <a:rPr lang="en-US" sz="1800" b="1" dirty="0">
                <a:solidFill>
                  <a:schemeClr val="tx1"/>
                </a:solidFill>
                <a:latin typeface="Arial" pitchFamily="34" charset="0"/>
                <a:cs typeface="Arial" pitchFamily="34" charset="0"/>
              </a:rPr>
              <a:t>Selling considers the process steps needed to reach prospects and entice them to buy</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276350" y="1668769"/>
            <a:ext cx="6591300" cy="464831"/>
          </a:xfrm>
        </p:spPr>
        <p:txBody>
          <a:bodyPr>
            <a:normAutofit fontScale="90000"/>
          </a:bodyPr>
          <a:lstStyle/>
          <a:p>
            <a:pPr algn="ctr"/>
            <a:r>
              <a:rPr lang="en-US" b="1" dirty="0" smtClean="0"/>
              <a:t>Strategy Considerations</a:t>
            </a:r>
            <a:endParaRPr lang="en-US" b="1" dirty="0"/>
          </a:p>
        </p:txBody>
      </p:sp>
      <p:sp>
        <p:nvSpPr>
          <p:cNvPr id="7" name="Title 1"/>
          <p:cNvSpPr txBox="1">
            <a:spLocks/>
          </p:cNvSpPr>
          <p:nvPr/>
        </p:nvSpPr>
        <p:spPr>
          <a:xfrm>
            <a:off x="1276350" y="2057400"/>
            <a:ext cx="6591300"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17</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2868274379"/>
      </p:ext>
    </p:extLst>
  </p:cSld>
  <p:clrMapOvr>
    <a:masterClrMapping/>
  </p:clrMapOvr>
  <p:timing>
    <p:tnLst>
      <p:par>
        <p:cTn xmlns:p14="http://schemas.microsoft.com/office/powerpoint/2010/mai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fontScale="90000"/>
          </a:bodyPr>
          <a:lstStyle/>
          <a:p>
            <a:r>
              <a:rPr lang="en-US" dirty="0" smtClean="0"/>
              <a:t>Michael Porter Defined Three Strategies </a:t>
            </a:r>
            <a:r>
              <a:rPr lang="en-US" dirty="0"/>
              <a:t>for </a:t>
            </a:r>
            <a:r>
              <a:rPr lang="en-US" dirty="0" smtClean="0"/>
              <a:t>Entering a Market</a:t>
            </a:r>
            <a:endParaRPr lang="en-US" dirty="0"/>
          </a:p>
        </p:txBody>
      </p:sp>
      <p:sp>
        <p:nvSpPr>
          <p:cNvPr id="2" name="TextBox 1"/>
          <p:cNvSpPr txBox="1"/>
          <p:nvPr/>
        </p:nvSpPr>
        <p:spPr>
          <a:xfrm>
            <a:off x="304800" y="1490133"/>
            <a:ext cx="8229600" cy="2308324"/>
          </a:xfrm>
          <a:prstGeom prst="rect">
            <a:avLst/>
          </a:prstGeom>
          <a:noFill/>
        </p:spPr>
        <p:txBody>
          <a:bodyPr wrap="square" rtlCol="0">
            <a:spAutoFit/>
          </a:bodyPr>
          <a:lstStyle/>
          <a:p>
            <a:pPr marL="342900" lvl="0" indent="-342900">
              <a:buFont typeface="+mj-lt"/>
              <a:buAutoNum type="arabicPeriod"/>
            </a:pPr>
            <a:r>
              <a:rPr lang="en-US" dirty="0">
                <a:latin typeface="+mj-lt"/>
              </a:rPr>
              <a:t>Be the low cost supplier, focusing on either</a:t>
            </a:r>
            <a:endParaRPr lang="en-US" sz="1600" dirty="0">
              <a:latin typeface="+mj-lt"/>
            </a:endParaRPr>
          </a:p>
          <a:p>
            <a:pPr marL="800100" lvl="1" indent="-342900">
              <a:buFont typeface="+mj-lt"/>
              <a:buAutoNum type="alphaLcPeriod"/>
            </a:pPr>
            <a:r>
              <a:rPr lang="en-US" dirty="0">
                <a:latin typeface="+mj-lt"/>
              </a:rPr>
              <a:t>Customers looking for the lowest price, or</a:t>
            </a:r>
            <a:endParaRPr lang="en-US" sz="1600" dirty="0">
              <a:latin typeface="+mj-lt"/>
            </a:endParaRPr>
          </a:p>
          <a:p>
            <a:pPr marL="800100" lvl="1" indent="-342900">
              <a:buFont typeface="+mj-lt"/>
              <a:buAutoNum type="alphaLcPeriod"/>
            </a:pPr>
            <a:r>
              <a:rPr lang="en-US" dirty="0">
                <a:latin typeface="+mj-lt"/>
              </a:rPr>
              <a:t>Customers looking for the best value (lowest price for quality products)</a:t>
            </a:r>
            <a:endParaRPr lang="en-US" sz="1600" dirty="0">
              <a:latin typeface="+mj-lt"/>
            </a:endParaRPr>
          </a:p>
          <a:p>
            <a:pPr marL="342900" lvl="0" indent="-342900">
              <a:buFont typeface="+mj-lt"/>
              <a:buAutoNum type="arabicPeriod"/>
            </a:pPr>
            <a:r>
              <a:rPr lang="en-US" dirty="0">
                <a:latin typeface="+mj-lt"/>
              </a:rPr>
              <a:t>Offer differentiated products and services (quality, features, etc.) with premium pricing </a:t>
            </a:r>
            <a:endParaRPr lang="en-US" sz="1600" dirty="0">
              <a:latin typeface="+mj-lt"/>
            </a:endParaRPr>
          </a:p>
          <a:p>
            <a:pPr marL="342900" lvl="0" indent="-342900">
              <a:buFont typeface="+mj-lt"/>
              <a:buAutoNum type="arabicPeriod"/>
            </a:pPr>
            <a:r>
              <a:rPr lang="en-US" dirty="0">
                <a:latin typeface="+mj-lt"/>
              </a:rPr>
              <a:t>Focus on a market niche serving </a:t>
            </a:r>
            <a:endParaRPr lang="en-US" sz="1600" dirty="0">
              <a:latin typeface="+mj-lt"/>
            </a:endParaRPr>
          </a:p>
          <a:p>
            <a:pPr marL="800100" lvl="1" indent="-342900">
              <a:buFont typeface="+mj-lt"/>
              <a:buAutoNum type="alphaLcPeriod"/>
            </a:pPr>
            <a:r>
              <a:rPr lang="en-US" dirty="0">
                <a:latin typeface="+mj-lt"/>
              </a:rPr>
              <a:t>Customers looking for the lowest price, or</a:t>
            </a:r>
            <a:endParaRPr lang="en-US" sz="1600" dirty="0">
              <a:latin typeface="+mj-lt"/>
            </a:endParaRPr>
          </a:p>
          <a:p>
            <a:pPr marL="800100" lvl="1" indent="-342900">
              <a:buFont typeface="+mj-lt"/>
              <a:buAutoNum type="alphaLcPeriod"/>
            </a:pPr>
            <a:r>
              <a:rPr lang="en-US" dirty="0">
                <a:latin typeface="+mj-lt"/>
              </a:rPr>
              <a:t>Customers looking for the best value (lowest price for quality products</a:t>
            </a:r>
            <a:r>
              <a:rPr lang="en-US" dirty="0" smtClean="0">
                <a:latin typeface="+mj-lt"/>
              </a:rPr>
              <a:t>)</a:t>
            </a: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Strategy Considerations</a:t>
            </a:r>
            <a:endParaRPr lang="en-US" sz="1400" b="1" dirty="0">
              <a:latin typeface="+mj-lt"/>
            </a:endParaRPr>
          </a:p>
        </p:txBody>
      </p:sp>
    </p:spTree>
    <p:extLst>
      <p:ext uri="{BB962C8B-B14F-4D97-AF65-F5344CB8AC3E}">
        <p14:creationId xmlns:p14="http://schemas.microsoft.com/office/powerpoint/2010/main" val="809407433"/>
      </p:ext>
    </p:extLst>
  </p:cSld>
  <p:clrMapOvr>
    <a:masterClrMapping/>
  </p:clrMapOvr>
  <p:timing>
    <p:tnLst>
      <p:par>
        <p:cTn xmlns:p14="http://schemas.microsoft.com/office/powerpoint/2010/mai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The Four P’s of Marketing</a:t>
            </a:r>
            <a:endParaRPr lang="en-US" dirty="0"/>
          </a:p>
        </p:txBody>
      </p:sp>
      <p:sp>
        <p:nvSpPr>
          <p:cNvPr id="2" name="TextBox 1"/>
          <p:cNvSpPr txBox="1"/>
          <p:nvPr/>
        </p:nvSpPr>
        <p:spPr>
          <a:xfrm>
            <a:off x="304800" y="1490133"/>
            <a:ext cx="8534400" cy="646331"/>
          </a:xfrm>
          <a:prstGeom prst="rect">
            <a:avLst/>
          </a:prstGeom>
          <a:noFill/>
        </p:spPr>
        <p:txBody>
          <a:bodyPr wrap="square" rtlCol="0">
            <a:spAutoFit/>
          </a:bodyPr>
          <a:lstStyle/>
          <a:p>
            <a:pPr>
              <a:spcBef>
                <a:spcPts val="1200"/>
              </a:spcBef>
            </a:pPr>
            <a:r>
              <a:rPr lang="en-US" dirty="0">
                <a:latin typeface="+mj-lt"/>
              </a:rPr>
              <a:t>To make a sale, get the right PRODUCT at the right PRICE in the right PLACE with the right PROMOTION</a:t>
            </a:r>
          </a:p>
        </p:txBody>
      </p:sp>
      <p:graphicFrame>
        <p:nvGraphicFramePr>
          <p:cNvPr id="3" name="Table 2"/>
          <p:cNvGraphicFramePr>
            <a:graphicFrameLocks noGrp="1"/>
          </p:cNvGraphicFramePr>
          <p:nvPr>
            <p:extLst>
              <p:ext uri="{D42A27DB-BD31-4B8C-83A1-F6EECF244321}">
                <p14:modId xmlns:p14="http://schemas.microsoft.com/office/powerpoint/2010/main" val="3322305754"/>
              </p:ext>
            </p:extLst>
          </p:nvPr>
        </p:nvGraphicFramePr>
        <p:xfrm>
          <a:off x="533400" y="2286000"/>
          <a:ext cx="7848600" cy="3151701"/>
        </p:xfrm>
        <a:graphic>
          <a:graphicData uri="http://schemas.openxmlformats.org/drawingml/2006/table">
            <a:tbl>
              <a:tblPr firstRow="1" firstCol="1" bandRow="1">
                <a:tableStyleId>{5C22544A-7EE6-4342-B048-85BDC9FD1C3A}</a:tableStyleId>
              </a:tblPr>
              <a:tblGrid>
                <a:gridCol w="2190114"/>
                <a:gridCol w="5658486"/>
              </a:tblGrid>
              <a:tr h="477138">
                <a:tc gridSpan="2">
                  <a:txBody>
                    <a:bodyPr/>
                    <a:lstStyle/>
                    <a:p>
                      <a:pPr marL="0" marR="0">
                        <a:spcBef>
                          <a:spcPts val="0"/>
                        </a:spcBef>
                        <a:spcAft>
                          <a:spcPts val="0"/>
                        </a:spcAft>
                      </a:pPr>
                      <a:r>
                        <a:rPr lang="en-US" sz="1600" dirty="0">
                          <a:effectLst/>
                          <a:latin typeface="+mj-lt"/>
                        </a:rPr>
                        <a:t>An effective marketing program addresses the “Four P’s”:</a:t>
                      </a:r>
                      <a:endParaRPr lang="en-US" sz="1400" dirty="0">
                        <a:effectLst/>
                        <a:latin typeface="+mj-lt"/>
                        <a:ea typeface="Calibri"/>
                        <a:cs typeface="Times New Roman"/>
                      </a:endParaRPr>
                    </a:p>
                  </a:txBody>
                  <a:tcPr marL="68580" marR="68580" marT="0" marB="0" anchor="ctr"/>
                </a:tc>
                <a:tc hMerge="1">
                  <a:txBody>
                    <a:bodyPr/>
                    <a:lstStyle/>
                    <a:p>
                      <a:endParaRPr lang="en-US"/>
                    </a:p>
                  </a:txBody>
                  <a:tcPr/>
                </a:tc>
              </a:tr>
              <a:tr h="437377">
                <a:tc>
                  <a:txBody>
                    <a:bodyPr/>
                    <a:lstStyle/>
                    <a:p>
                      <a:pPr marL="342900" marR="0" lvl="0" indent="-342900">
                        <a:spcBef>
                          <a:spcPts val="0"/>
                        </a:spcBef>
                        <a:spcAft>
                          <a:spcPts val="0"/>
                        </a:spcAft>
                        <a:buFont typeface="+mj-lt"/>
                        <a:buAutoNum type="arabicPeriod"/>
                      </a:pPr>
                      <a:r>
                        <a:rPr lang="en-US" sz="1400">
                          <a:effectLst/>
                          <a:latin typeface="+mj-lt"/>
                        </a:rPr>
                        <a:t>PRODUCT</a:t>
                      </a:r>
                      <a:endParaRPr lang="en-US" sz="1400">
                        <a:effectLst/>
                        <a:latin typeface="+mj-lt"/>
                        <a:ea typeface="Calibri"/>
                        <a:cs typeface="Times New Roman"/>
                      </a:endParaRPr>
                    </a:p>
                  </a:txBody>
                  <a:tcPr marL="68580" marR="68580" marT="0" marB="0" anchor="ctr"/>
                </a:tc>
                <a:tc>
                  <a:txBody>
                    <a:bodyPr/>
                    <a:lstStyle/>
                    <a:p>
                      <a:pPr marL="0" marR="0">
                        <a:spcBef>
                          <a:spcPts val="0"/>
                        </a:spcBef>
                        <a:spcAft>
                          <a:spcPts val="0"/>
                        </a:spcAft>
                      </a:pPr>
                      <a:r>
                        <a:rPr lang="en-US" sz="1600" dirty="0">
                          <a:effectLst/>
                          <a:latin typeface="+mj-lt"/>
                        </a:rPr>
                        <a:t>goods and services must meet the needs of potential customers</a:t>
                      </a:r>
                      <a:endParaRPr lang="en-US" sz="1600" dirty="0">
                        <a:effectLst/>
                        <a:latin typeface="+mj-lt"/>
                        <a:ea typeface="Calibri"/>
                        <a:cs typeface="Times New Roman"/>
                      </a:endParaRPr>
                    </a:p>
                  </a:txBody>
                  <a:tcPr marL="68580" marR="68580" marT="0" marB="0" anchor="ctr"/>
                </a:tc>
              </a:tr>
              <a:tr h="874753">
                <a:tc>
                  <a:txBody>
                    <a:bodyPr/>
                    <a:lstStyle/>
                    <a:p>
                      <a:pPr marL="342900" marR="0" lvl="0" indent="-342900">
                        <a:spcBef>
                          <a:spcPts val="0"/>
                        </a:spcBef>
                        <a:spcAft>
                          <a:spcPts val="0"/>
                        </a:spcAft>
                        <a:buFont typeface="+mj-lt"/>
                        <a:buAutoNum type="arabicPeriod" startAt="2"/>
                      </a:pPr>
                      <a:r>
                        <a:rPr lang="en-US" sz="1400" dirty="0">
                          <a:effectLst/>
                          <a:latin typeface="+mj-lt"/>
                        </a:rPr>
                        <a:t>PRICE</a:t>
                      </a:r>
                      <a:endParaRPr lang="en-US" sz="1400" dirty="0">
                        <a:effectLst/>
                        <a:latin typeface="+mj-lt"/>
                        <a:ea typeface="Calibri"/>
                        <a:cs typeface="Times New Roman"/>
                      </a:endParaRPr>
                    </a:p>
                  </a:txBody>
                  <a:tcPr marL="68580" marR="68580" marT="0" marB="0" anchor="ctr"/>
                </a:tc>
                <a:tc>
                  <a:txBody>
                    <a:bodyPr/>
                    <a:lstStyle/>
                    <a:p>
                      <a:pPr marL="0" marR="0">
                        <a:spcBef>
                          <a:spcPts val="0"/>
                        </a:spcBef>
                        <a:spcAft>
                          <a:spcPts val="0"/>
                        </a:spcAft>
                      </a:pPr>
                      <a:r>
                        <a:rPr lang="en-US" sz="1600" dirty="0">
                          <a:effectLst/>
                          <a:latin typeface="+mj-lt"/>
                        </a:rPr>
                        <a:t>Prices must represent a competitive value from a customer perspective that also provides an appropriate profit to the organization</a:t>
                      </a:r>
                      <a:endParaRPr lang="en-US" sz="1600" dirty="0">
                        <a:effectLst/>
                        <a:latin typeface="+mj-lt"/>
                        <a:ea typeface="Calibri"/>
                        <a:cs typeface="Times New Roman"/>
                      </a:endParaRPr>
                    </a:p>
                  </a:txBody>
                  <a:tcPr marL="68580" marR="68580" marT="0" marB="0" anchor="ctr"/>
                </a:tc>
              </a:tr>
              <a:tr h="437377">
                <a:tc>
                  <a:txBody>
                    <a:bodyPr/>
                    <a:lstStyle/>
                    <a:p>
                      <a:pPr marL="342900" marR="0" lvl="0" indent="-342900">
                        <a:spcBef>
                          <a:spcPts val="0"/>
                        </a:spcBef>
                        <a:spcAft>
                          <a:spcPts val="0"/>
                        </a:spcAft>
                        <a:buFont typeface="+mj-lt"/>
                        <a:buAutoNum type="arabicPeriod" startAt="3"/>
                      </a:pPr>
                      <a:r>
                        <a:rPr lang="en-US" sz="1400" dirty="0">
                          <a:effectLst/>
                          <a:latin typeface="+mj-lt"/>
                        </a:rPr>
                        <a:t>PLACE</a:t>
                      </a:r>
                      <a:endParaRPr lang="en-US" sz="1400" dirty="0">
                        <a:effectLst/>
                        <a:latin typeface="+mj-lt"/>
                        <a:ea typeface="Calibri"/>
                        <a:cs typeface="Times New Roman"/>
                      </a:endParaRPr>
                    </a:p>
                  </a:txBody>
                  <a:tcPr marL="68580" marR="68580" marT="0" marB="0" anchor="ctr"/>
                </a:tc>
                <a:tc>
                  <a:txBody>
                    <a:bodyPr/>
                    <a:lstStyle/>
                    <a:p>
                      <a:pPr marL="0" marR="0">
                        <a:spcBef>
                          <a:spcPts val="0"/>
                        </a:spcBef>
                        <a:spcAft>
                          <a:spcPts val="0"/>
                        </a:spcAft>
                      </a:pPr>
                      <a:r>
                        <a:rPr lang="en-US" sz="1600" dirty="0">
                          <a:effectLst/>
                          <a:latin typeface="+mj-lt"/>
                        </a:rPr>
                        <a:t>Products must be located where customers can find them</a:t>
                      </a:r>
                      <a:endParaRPr lang="en-US" sz="1600" dirty="0">
                        <a:effectLst/>
                        <a:latin typeface="+mj-lt"/>
                        <a:ea typeface="Calibri"/>
                        <a:cs typeface="Times New Roman"/>
                      </a:endParaRPr>
                    </a:p>
                  </a:txBody>
                  <a:tcPr marL="68580" marR="68580" marT="0" marB="0" anchor="ctr"/>
                </a:tc>
              </a:tr>
              <a:tr h="874753">
                <a:tc>
                  <a:txBody>
                    <a:bodyPr/>
                    <a:lstStyle/>
                    <a:p>
                      <a:pPr marL="342900" marR="0" lvl="0" indent="-342900">
                        <a:spcBef>
                          <a:spcPts val="0"/>
                        </a:spcBef>
                        <a:spcAft>
                          <a:spcPts val="0"/>
                        </a:spcAft>
                        <a:buFont typeface="+mj-lt"/>
                        <a:buAutoNum type="arabicPeriod" startAt="4"/>
                      </a:pPr>
                      <a:r>
                        <a:rPr lang="en-US" sz="1400" dirty="0">
                          <a:effectLst/>
                          <a:latin typeface="+mj-lt"/>
                        </a:rPr>
                        <a:t>PROMOTION</a:t>
                      </a:r>
                      <a:endParaRPr lang="en-US" sz="1400" dirty="0">
                        <a:effectLst/>
                        <a:latin typeface="+mj-lt"/>
                        <a:ea typeface="Calibri"/>
                        <a:cs typeface="Times New Roman"/>
                      </a:endParaRPr>
                    </a:p>
                  </a:txBody>
                  <a:tcPr marL="68580" marR="68580" marT="0" marB="0" anchor="ctr"/>
                </a:tc>
                <a:tc>
                  <a:txBody>
                    <a:bodyPr/>
                    <a:lstStyle/>
                    <a:p>
                      <a:pPr marL="0" marR="0">
                        <a:spcBef>
                          <a:spcPts val="0"/>
                        </a:spcBef>
                        <a:spcAft>
                          <a:spcPts val="0"/>
                        </a:spcAft>
                      </a:pPr>
                      <a:r>
                        <a:rPr lang="en-US" sz="1600" dirty="0">
                          <a:effectLst/>
                          <a:latin typeface="+mj-lt"/>
                        </a:rPr>
                        <a:t>collateral material and activities must be created to draw attention to the product.</a:t>
                      </a:r>
                      <a:endParaRPr lang="en-US" sz="1600" dirty="0">
                        <a:effectLst/>
                        <a:latin typeface="+mj-lt"/>
                        <a:ea typeface="Calibri"/>
                        <a:cs typeface="Times New Roman"/>
                      </a:endParaRPr>
                    </a:p>
                  </a:txBody>
                  <a:tcPr marL="68580" marR="68580" marT="0" marB="0" anchor="ctr"/>
                </a:tc>
              </a:tr>
            </a:tbl>
          </a:graphicData>
        </a:graphic>
      </p:graphicFrame>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Strategy Considerations</a:t>
            </a:r>
            <a:endParaRPr lang="en-US" sz="1400" b="1" dirty="0">
              <a:latin typeface="+mj-lt"/>
            </a:endParaRPr>
          </a:p>
        </p:txBody>
      </p:sp>
    </p:spTree>
    <p:extLst>
      <p:ext uri="{BB962C8B-B14F-4D97-AF65-F5344CB8AC3E}">
        <p14:creationId xmlns:p14="http://schemas.microsoft.com/office/powerpoint/2010/main" val="2676776801"/>
      </p:ext>
    </p:extLst>
  </p:cSld>
  <p:clrMapOvr>
    <a:masterClrMapping/>
  </p:clrMapOvr>
  <p:timing>
    <p:tnLst>
      <p:par>
        <p:cTn xmlns:p14="http://schemas.microsoft.com/office/powerpoint/2010/mai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fontScale="90000"/>
          </a:bodyPr>
          <a:lstStyle/>
          <a:p>
            <a:r>
              <a:rPr lang="en-US" dirty="0" smtClean="0"/>
              <a:t>The Sales Process Benefits from Science and Rigor</a:t>
            </a:r>
            <a:endParaRPr lang="en-US" b="1" i="1" dirty="0"/>
          </a:p>
        </p:txBody>
      </p:sp>
      <p:sp>
        <p:nvSpPr>
          <p:cNvPr id="2" name="TextBox 1"/>
          <p:cNvSpPr txBox="1"/>
          <p:nvPr/>
        </p:nvSpPr>
        <p:spPr>
          <a:xfrm>
            <a:off x="304800" y="1490864"/>
            <a:ext cx="4876800" cy="3046988"/>
          </a:xfrm>
          <a:prstGeom prst="rect">
            <a:avLst/>
          </a:prstGeom>
          <a:noFill/>
        </p:spPr>
        <p:txBody>
          <a:bodyPr wrap="square" rtlCol="0">
            <a:spAutoFit/>
          </a:bodyPr>
          <a:lstStyle/>
          <a:p>
            <a:pPr>
              <a:spcBef>
                <a:spcPts val="1200"/>
              </a:spcBef>
            </a:pPr>
            <a:r>
              <a:rPr lang="en-US" dirty="0" smtClean="0">
                <a:latin typeface="+mj-lt"/>
              </a:rPr>
              <a:t>People </a:t>
            </a:r>
            <a:r>
              <a:rPr lang="en-US" dirty="0">
                <a:latin typeface="+mj-lt"/>
              </a:rPr>
              <a:t>like to buy from people they like, and there is strong emotional content in every significant </a:t>
            </a:r>
            <a:r>
              <a:rPr lang="en-US" dirty="0" smtClean="0">
                <a:latin typeface="+mj-lt"/>
              </a:rPr>
              <a:t>sale, but there is also value in a scientific </a:t>
            </a:r>
            <a:r>
              <a:rPr lang="en-US" dirty="0">
                <a:latin typeface="+mj-lt"/>
              </a:rPr>
              <a:t>approach </a:t>
            </a:r>
            <a:r>
              <a:rPr lang="en-US" dirty="0" smtClean="0">
                <a:latin typeface="+mj-lt"/>
              </a:rPr>
              <a:t>to sales:</a:t>
            </a:r>
          </a:p>
          <a:p>
            <a:pPr marL="285750" indent="-285750">
              <a:spcBef>
                <a:spcPts val="1200"/>
              </a:spcBef>
              <a:buFont typeface="Courier New" pitchFamily="49" charset="0"/>
              <a:buChar char="o"/>
            </a:pPr>
            <a:r>
              <a:rPr lang="en-US" dirty="0" smtClean="0">
                <a:latin typeface="+mj-lt"/>
              </a:rPr>
              <a:t>A </a:t>
            </a:r>
            <a:r>
              <a:rPr lang="en-US" dirty="0">
                <a:latin typeface="+mj-lt"/>
              </a:rPr>
              <a:t>sales funnel tracks sales activities from the first contact until money changes </a:t>
            </a:r>
            <a:r>
              <a:rPr lang="en-US" dirty="0" smtClean="0">
                <a:latin typeface="+mj-lt"/>
              </a:rPr>
              <a:t>hands</a:t>
            </a:r>
          </a:p>
          <a:p>
            <a:pPr marL="285750" indent="-285750">
              <a:spcBef>
                <a:spcPts val="1200"/>
              </a:spcBef>
              <a:buFont typeface="Courier New" pitchFamily="49" charset="0"/>
              <a:buChar char="o"/>
            </a:pPr>
            <a:r>
              <a:rPr lang="en-US" dirty="0" smtClean="0">
                <a:latin typeface="+mj-lt"/>
              </a:rPr>
              <a:t>Using </a:t>
            </a:r>
            <a:r>
              <a:rPr lang="en-US" dirty="0">
                <a:latin typeface="+mj-lt"/>
              </a:rPr>
              <a:t>simple statistics, each step of the process is measured and </a:t>
            </a:r>
            <a:r>
              <a:rPr lang="en-US" dirty="0" smtClean="0">
                <a:latin typeface="+mj-lt"/>
              </a:rPr>
              <a:t>refined</a:t>
            </a:r>
            <a:endParaRPr lang="en-US" dirty="0">
              <a:latin typeface="+mj-lt"/>
            </a:endParaRPr>
          </a:p>
          <a:p>
            <a:pPr>
              <a:spcBef>
                <a:spcPts val="1200"/>
              </a:spcBef>
            </a:pPr>
            <a:endParaRPr lang="en-US" dirty="0">
              <a:latin typeface="+mj-lt"/>
            </a:endParaRPr>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905000"/>
            <a:ext cx="3397250" cy="3810000"/>
          </a:xfrm>
          <a:prstGeom prst="rect">
            <a:avLst/>
          </a:prstGeom>
          <a:noFill/>
        </p:spPr>
      </p:pic>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Strategy Considerations</a:t>
            </a:r>
            <a:endParaRPr lang="en-US" sz="1400" b="1" dirty="0">
              <a:latin typeface="+mj-lt"/>
            </a:endParaRPr>
          </a:p>
        </p:txBody>
      </p:sp>
    </p:spTree>
    <p:extLst>
      <p:ext uri="{BB962C8B-B14F-4D97-AF65-F5344CB8AC3E}">
        <p14:creationId xmlns:p14="http://schemas.microsoft.com/office/powerpoint/2010/main" val="3521032451"/>
      </p:ext>
    </p:extLst>
  </p:cSld>
  <p:clrMapOvr>
    <a:masterClrMapping/>
  </p:clrMapOvr>
  <p:timing>
    <p:tnLst>
      <p:par>
        <p:cTn xmlns:p14="http://schemas.microsoft.com/office/powerpoint/2010/mai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fontScale="90000"/>
          </a:bodyPr>
          <a:lstStyle/>
          <a:p>
            <a:r>
              <a:rPr lang="en-US" dirty="0" smtClean="0"/>
              <a:t>Fixing Services is Very Similar to Fixing Manufacturing</a:t>
            </a:r>
            <a:endParaRPr lang="en-US" dirty="0"/>
          </a:p>
        </p:txBody>
      </p:sp>
      <p:sp>
        <p:nvSpPr>
          <p:cNvPr id="2" name="TextBox 1"/>
          <p:cNvSpPr txBox="1"/>
          <p:nvPr/>
        </p:nvSpPr>
        <p:spPr>
          <a:xfrm>
            <a:off x="304800" y="1490133"/>
            <a:ext cx="7924800" cy="2369880"/>
          </a:xfrm>
          <a:prstGeom prst="rect">
            <a:avLst/>
          </a:prstGeom>
          <a:noFill/>
        </p:spPr>
        <p:txBody>
          <a:bodyPr wrap="square" rtlCol="0">
            <a:spAutoFit/>
          </a:bodyPr>
          <a:lstStyle/>
          <a:p>
            <a:pPr marL="285750" indent="-285750">
              <a:spcBef>
                <a:spcPts val="1200"/>
              </a:spcBef>
              <a:buFont typeface="Courier New" pitchFamily="49" charset="0"/>
              <a:buChar char="o"/>
            </a:pPr>
            <a:r>
              <a:rPr lang="en-US" sz="1600" dirty="0">
                <a:latin typeface="+mj-lt"/>
              </a:rPr>
              <a:t>Lean and six sigma tools and techniques apply to production of services (such as paperwork management) as well as production of </a:t>
            </a:r>
            <a:r>
              <a:rPr lang="en-US" sz="1600" dirty="0" smtClean="0">
                <a:latin typeface="+mj-lt"/>
              </a:rPr>
              <a:t>goods when processes are definable and repeatable</a:t>
            </a:r>
            <a:endParaRPr lang="en-US" sz="1600" dirty="0">
              <a:latin typeface="+mj-lt"/>
            </a:endParaRPr>
          </a:p>
          <a:p>
            <a:pPr marL="285750" indent="-285750">
              <a:spcBef>
                <a:spcPts val="1200"/>
              </a:spcBef>
              <a:buFont typeface="Courier New" pitchFamily="49" charset="0"/>
              <a:buChar char="o"/>
            </a:pPr>
            <a:r>
              <a:rPr lang="en-US" sz="1600" dirty="0">
                <a:latin typeface="+mj-lt"/>
              </a:rPr>
              <a:t>Services do not necessarily include materials or factory overhead, but it is still critical to understand the costs associated with sales</a:t>
            </a:r>
          </a:p>
          <a:p>
            <a:pPr marL="285750" indent="-285750">
              <a:spcBef>
                <a:spcPts val="1200"/>
              </a:spcBef>
              <a:buFont typeface="Courier New" pitchFamily="49" charset="0"/>
              <a:buChar char="o"/>
            </a:pPr>
            <a:r>
              <a:rPr lang="en-US" sz="1600" dirty="0" smtClean="0">
                <a:latin typeface="+mj-lt"/>
              </a:rPr>
              <a:t>Project management </a:t>
            </a:r>
            <a:r>
              <a:rPr lang="en-US" sz="1600" dirty="0">
                <a:latin typeface="+mj-lt"/>
              </a:rPr>
              <a:t>involving intangibles </a:t>
            </a:r>
            <a:r>
              <a:rPr lang="en-US" sz="1600" dirty="0" smtClean="0">
                <a:latin typeface="+mj-lt"/>
              </a:rPr>
              <a:t>requires </a:t>
            </a:r>
            <a:r>
              <a:rPr lang="en-US" sz="1600" dirty="0">
                <a:latin typeface="+mj-lt"/>
              </a:rPr>
              <a:t>special attention because invisible milestones can be more difficult to track and measure than installed physical assets</a:t>
            </a:r>
          </a:p>
        </p:txBody>
      </p:sp>
      <p:pic>
        <p:nvPicPr>
          <p:cNvPr id="3074" name="Picture 2" descr="C:\Users\David\AppData\Local\Microsoft\Windows\Temporary Internet Files\Content.IE5\47YTCKSV\MC90019803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3738562"/>
            <a:ext cx="2849563" cy="213518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Strategy Considerations</a:t>
            </a:r>
            <a:endParaRPr lang="en-US" sz="1400" b="1" dirty="0">
              <a:latin typeface="+mj-lt"/>
            </a:endParaRPr>
          </a:p>
        </p:txBody>
      </p:sp>
    </p:spTree>
    <p:extLst>
      <p:ext uri="{BB962C8B-B14F-4D97-AF65-F5344CB8AC3E}">
        <p14:creationId xmlns:p14="http://schemas.microsoft.com/office/powerpoint/2010/main" val="3182226872"/>
      </p:ext>
    </p:extLst>
  </p:cSld>
  <p:clrMapOvr>
    <a:masterClrMapping/>
  </p:clrMapOvr>
  <p:timing>
    <p:tnLst>
      <p:par>
        <p:cTn xmlns:p14="http://schemas.microsoft.com/office/powerpoint/2010/mai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Fixing Nonprofit Organizations</a:t>
            </a:r>
            <a:endParaRPr lang="en-US" dirty="0"/>
          </a:p>
        </p:txBody>
      </p:sp>
      <p:sp>
        <p:nvSpPr>
          <p:cNvPr id="2" name="TextBox 1"/>
          <p:cNvSpPr txBox="1"/>
          <p:nvPr/>
        </p:nvSpPr>
        <p:spPr>
          <a:xfrm>
            <a:off x="304799" y="1490133"/>
            <a:ext cx="8371179" cy="3908762"/>
          </a:xfrm>
          <a:prstGeom prst="rect">
            <a:avLst/>
          </a:prstGeom>
          <a:noFill/>
        </p:spPr>
        <p:txBody>
          <a:bodyPr wrap="square" rtlCol="0">
            <a:spAutoFit/>
          </a:bodyPr>
          <a:lstStyle/>
          <a:p>
            <a:pPr>
              <a:spcBef>
                <a:spcPts val="1200"/>
              </a:spcBef>
            </a:pPr>
            <a:r>
              <a:rPr lang="en-US" dirty="0">
                <a:latin typeface="+mj-lt"/>
              </a:rPr>
              <a:t>Non-profit doesn’t mean financially illiterate, but business improvement skills are often lacking at nonprofit organizations </a:t>
            </a:r>
            <a:r>
              <a:rPr lang="en-US" dirty="0" smtClean="0">
                <a:latin typeface="+mj-lt"/>
              </a:rPr>
              <a:t>because:</a:t>
            </a:r>
            <a:endParaRPr lang="en-US" dirty="0">
              <a:latin typeface="+mj-lt"/>
            </a:endParaRPr>
          </a:p>
          <a:p>
            <a:pPr marL="342900" lvl="0" indent="-342900">
              <a:spcBef>
                <a:spcPts val="1200"/>
              </a:spcBef>
              <a:buFont typeface="Courier New" pitchFamily="49" charset="0"/>
              <a:buChar char="o"/>
            </a:pPr>
            <a:r>
              <a:rPr lang="en-US" dirty="0">
                <a:latin typeface="+mj-lt"/>
              </a:rPr>
              <a:t>Funding is applied to their main mission as much as possible, limiting their funding for business improvement investments</a:t>
            </a:r>
          </a:p>
          <a:p>
            <a:pPr marL="342900" lvl="0" indent="-342900">
              <a:spcBef>
                <a:spcPts val="1200"/>
              </a:spcBef>
              <a:buFont typeface="Courier New" pitchFamily="49" charset="0"/>
              <a:buChar char="o"/>
            </a:pPr>
            <a:r>
              <a:rPr lang="en-US" dirty="0">
                <a:latin typeface="+mj-lt"/>
              </a:rPr>
              <a:t>Leaders are often selected for their commitment to the cause, not their technical business acumen</a:t>
            </a:r>
          </a:p>
          <a:p>
            <a:pPr marL="342900" lvl="0" indent="-342900">
              <a:spcBef>
                <a:spcPts val="1200"/>
              </a:spcBef>
              <a:buFont typeface="Courier New" pitchFamily="49" charset="0"/>
              <a:buChar char="o"/>
            </a:pPr>
            <a:r>
              <a:rPr lang="en-US" dirty="0">
                <a:latin typeface="+mj-lt"/>
              </a:rPr>
              <a:t>Lower than average compensation, and volunteer cadres, limit the number of skilled business professionals in the non-profit field</a:t>
            </a:r>
          </a:p>
          <a:p>
            <a:pPr marL="342900" lvl="0" indent="-342900">
              <a:spcBef>
                <a:spcPts val="1200"/>
              </a:spcBef>
              <a:buFont typeface="Courier New" pitchFamily="49" charset="0"/>
              <a:buChar char="o"/>
            </a:pPr>
            <a:r>
              <a:rPr lang="en-US" dirty="0">
                <a:latin typeface="+mj-lt"/>
              </a:rPr>
              <a:t>Many non-profits are in niches with limited competition and die-hard supporters</a:t>
            </a:r>
          </a:p>
          <a:p>
            <a:pPr>
              <a:spcBef>
                <a:spcPts val="1200"/>
              </a:spcBef>
            </a:pPr>
            <a:endParaRPr lang="en-US" dirty="0">
              <a:latin typeface="+mj-lt"/>
            </a:endParaRPr>
          </a:p>
        </p:txBody>
      </p:sp>
      <p:sp>
        <p:nvSpPr>
          <p:cNvPr id="4" name="TextBox 3"/>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Strategy Considerations</a:t>
            </a:r>
            <a:endParaRPr lang="en-US" sz="1400" b="1" dirty="0">
              <a:latin typeface="+mj-lt"/>
            </a:endParaRPr>
          </a:p>
        </p:txBody>
      </p:sp>
    </p:spTree>
    <p:extLst>
      <p:ext uri="{BB962C8B-B14F-4D97-AF65-F5344CB8AC3E}">
        <p14:creationId xmlns:p14="http://schemas.microsoft.com/office/powerpoint/2010/main" val="1991308969"/>
      </p:ext>
    </p:extLst>
  </p:cSld>
  <p:clrMapOvr>
    <a:masterClrMapping/>
  </p:clrMapOvr>
  <p:timing>
    <p:tnLst>
      <p:par>
        <p:cTn xmlns:p14="http://schemas.microsoft.com/office/powerpoint/2010/mai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Fixing Government Organizations</a:t>
            </a:r>
            <a:endParaRPr lang="en-US" dirty="0"/>
          </a:p>
        </p:txBody>
      </p:sp>
      <p:sp>
        <p:nvSpPr>
          <p:cNvPr id="2" name="TextBox 1"/>
          <p:cNvSpPr txBox="1"/>
          <p:nvPr/>
        </p:nvSpPr>
        <p:spPr>
          <a:xfrm>
            <a:off x="304799" y="1490133"/>
            <a:ext cx="8371179" cy="2769989"/>
          </a:xfrm>
          <a:prstGeom prst="rect">
            <a:avLst/>
          </a:prstGeom>
          <a:noFill/>
        </p:spPr>
        <p:txBody>
          <a:bodyPr wrap="square" rtlCol="0">
            <a:spAutoFit/>
          </a:bodyPr>
          <a:lstStyle/>
          <a:p>
            <a:pPr>
              <a:spcBef>
                <a:spcPts val="1200"/>
              </a:spcBef>
            </a:pPr>
            <a:r>
              <a:rPr lang="en-US" dirty="0">
                <a:latin typeface="+mj-lt"/>
              </a:rPr>
              <a:t>We all wish government agencies paid attention to finances as well as for-profit businesses. Unfortunately, </a:t>
            </a:r>
            <a:r>
              <a:rPr lang="en-US" dirty="0" smtClean="0">
                <a:latin typeface="+mj-lt"/>
              </a:rPr>
              <a:t>at government </a:t>
            </a:r>
            <a:r>
              <a:rPr lang="en-US" dirty="0">
                <a:latin typeface="+mj-lt"/>
              </a:rPr>
              <a:t>agencies:</a:t>
            </a:r>
          </a:p>
          <a:p>
            <a:pPr marL="285750" lvl="0" indent="-285750">
              <a:spcBef>
                <a:spcPts val="1200"/>
              </a:spcBef>
              <a:buFont typeface="Courier New" pitchFamily="49" charset="0"/>
              <a:buChar char="o"/>
            </a:pPr>
            <a:r>
              <a:rPr lang="en-US" dirty="0" smtClean="0">
                <a:latin typeface="+mj-lt"/>
              </a:rPr>
              <a:t>Funding </a:t>
            </a:r>
            <a:r>
              <a:rPr lang="en-US" dirty="0">
                <a:latin typeface="+mj-lt"/>
              </a:rPr>
              <a:t>is sometimes negatively impacted by efficiency – more efficiency may result in budget cuts</a:t>
            </a:r>
          </a:p>
          <a:p>
            <a:pPr marL="285750" lvl="0" indent="-285750">
              <a:spcBef>
                <a:spcPts val="1200"/>
              </a:spcBef>
              <a:buFont typeface="Courier New" pitchFamily="49" charset="0"/>
              <a:buChar char="o"/>
            </a:pPr>
            <a:r>
              <a:rPr lang="en-US" dirty="0">
                <a:latin typeface="+mj-lt"/>
              </a:rPr>
              <a:t>Leaders are often selected for their political connections, not their technical business acumen</a:t>
            </a:r>
          </a:p>
          <a:p>
            <a:pPr marL="285750" lvl="0" indent="-285750">
              <a:spcBef>
                <a:spcPts val="1200"/>
              </a:spcBef>
              <a:buFont typeface="Courier New" pitchFamily="49" charset="0"/>
              <a:buChar char="o"/>
            </a:pPr>
            <a:r>
              <a:rPr lang="en-US" dirty="0">
                <a:latin typeface="+mj-lt"/>
              </a:rPr>
              <a:t>Government workers often spend more time dealing with red tape and political issues than with managing and improving business operations</a:t>
            </a:r>
          </a:p>
        </p:txBody>
      </p:sp>
      <p:pic>
        <p:nvPicPr>
          <p:cNvPr id="2050" name="Picture 2" descr="C:\Users\David\AppData\Local\Microsoft\Windows\Temporary Internet Files\Content.IE5\WPNV2N44\MC90003109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6728" y="4107712"/>
            <a:ext cx="1295400" cy="18272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638800" y="911423"/>
            <a:ext cx="3333045" cy="307777"/>
          </a:xfrm>
          <a:prstGeom prst="rect">
            <a:avLst/>
          </a:prstGeom>
          <a:noFill/>
        </p:spPr>
        <p:txBody>
          <a:bodyPr wrap="square" rtlCol="0">
            <a:spAutoFit/>
          </a:bodyPr>
          <a:lstStyle/>
          <a:p>
            <a:pPr algn="r"/>
            <a:r>
              <a:rPr lang="en-US" sz="1400" b="1" dirty="0" smtClean="0">
                <a:latin typeface="+mj-lt"/>
              </a:rPr>
              <a:t>Strategy Considerations</a:t>
            </a:r>
            <a:endParaRPr lang="en-US" sz="1400" b="1" dirty="0">
              <a:latin typeface="+mj-lt"/>
            </a:endParaRPr>
          </a:p>
        </p:txBody>
      </p:sp>
    </p:spTree>
    <p:extLst>
      <p:ext uri="{BB962C8B-B14F-4D97-AF65-F5344CB8AC3E}">
        <p14:creationId xmlns:p14="http://schemas.microsoft.com/office/powerpoint/2010/main" val="339088825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fontScale="90000"/>
          </a:bodyPr>
          <a:lstStyle/>
          <a:p>
            <a:r>
              <a:rPr lang="en-US" dirty="0" smtClean="0"/>
              <a:t>A Schematic View Of Business Improvement</a:t>
            </a:r>
            <a:endParaRPr lang="en-US"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752600"/>
            <a:ext cx="6934200" cy="4267199"/>
          </a:xfrm>
          <a:prstGeom prst="rect">
            <a:avLst/>
          </a:prstGeom>
          <a:noFill/>
        </p:spPr>
      </p:pic>
      <p:sp>
        <p:nvSpPr>
          <p:cNvPr id="5" name="TextBox 4"/>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Introduction</a:t>
            </a:r>
            <a:endParaRPr lang="en-US" sz="1400" b="1" dirty="0">
              <a:latin typeface="+mj-lt"/>
            </a:endParaRPr>
          </a:p>
        </p:txBody>
      </p:sp>
    </p:spTree>
    <p:extLst>
      <p:ext uri="{BB962C8B-B14F-4D97-AF65-F5344CB8AC3E}">
        <p14:creationId xmlns:p14="http://schemas.microsoft.com/office/powerpoint/2010/main" val="94115745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Operating Processes</a:t>
            </a:r>
            <a:endParaRPr lang="en-US" dirty="0"/>
          </a:p>
        </p:txBody>
      </p:sp>
      <p:sp>
        <p:nvSpPr>
          <p:cNvPr id="2" name="TextBox 1"/>
          <p:cNvSpPr txBox="1"/>
          <p:nvPr/>
        </p:nvSpPr>
        <p:spPr>
          <a:xfrm>
            <a:off x="304800" y="1447800"/>
            <a:ext cx="8610600" cy="3385542"/>
          </a:xfrm>
          <a:prstGeom prst="rect">
            <a:avLst/>
          </a:prstGeom>
          <a:noFill/>
        </p:spPr>
        <p:txBody>
          <a:bodyPr wrap="square" rtlCol="0">
            <a:spAutoFit/>
          </a:bodyPr>
          <a:lstStyle/>
          <a:p>
            <a:pPr>
              <a:spcBef>
                <a:spcPts val="1200"/>
              </a:spcBef>
            </a:pPr>
            <a:r>
              <a:rPr lang="en-US" dirty="0" smtClean="0">
                <a:latin typeface="+mj-lt"/>
              </a:rPr>
              <a:t>What to look for:</a:t>
            </a:r>
          </a:p>
          <a:p>
            <a:pPr marL="285750" indent="-285750">
              <a:spcBef>
                <a:spcPts val="1200"/>
              </a:spcBef>
              <a:buFont typeface="Arial" pitchFamily="34" charset="0"/>
              <a:buChar char="•"/>
            </a:pPr>
            <a:r>
              <a:rPr lang="en-US" dirty="0" smtClean="0">
                <a:latin typeface="+mj-lt"/>
              </a:rPr>
              <a:t>Clear</a:t>
            </a:r>
            <a:r>
              <a:rPr lang="en-US" dirty="0">
                <a:latin typeface="+mj-lt"/>
              </a:rPr>
              <a:t>, logical </a:t>
            </a:r>
            <a:r>
              <a:rPr lang="en-US" dirty="0" smtClean="0">
                <a:latin typeface="+mj-lt"/>
              </a:rPr>
              <a:t>process flow</a:t>
            </a:r>
          </a:p>
          <a:p>
            <a:pPr marL="285750" indent="-285750">
              <a:spcBef>
                <a:spcPts val="1200"/>
              </a:spcBef>
              <a:buFont typeface="Arial" pitchFamily="34" charset="0"/>
              <a:buChar char="•"/>
            </a:pPr>
            <a:r>
              <a:rPr lang="en-US" dirty="0" smtClean="0">
                <a:latin typeface="+mj-lt"/>
              </a:rPr>
              <a:t>Clear</a:t>
            </a:r>
            <a:r>
              <a:rPr lang="en-US" dirty="0">
                <a:latin typeface="+mj-lt"/>
              </a:rPr>
              <a:t>, logical roles and </a:t>
            </a:r>
            <a:r>
              <a:rPr lang="en-US" dirty="0" smtClean="0">
                <a:latin typeface="+mj-lt"/>
              </a:rPr>
              <a:t>responsibilities</a:t>
            </a:r>
          </a:p>
          <a:p>
            <a:pPr marL="285750" indent="-285750">
              <a:spcBef>
                <a:spcPts val="1200"/>
              </a:spcBef>
              <a:buFont typeface="Arial" pitchFamily="34" charset="0"/>
              <a:buChar char="•"/>
            </a:pPr>
            <a:r>
              <a:rPr lang="en-US" dirty="0" smtClean="0">
                <a:latin typeface="+mj-lt"/>
              </a:rPr>
              <a:t>Minimum </a:t>
            </a:r>
            <a:r>
              <a:rPr lang="en-US" dirty="0">
                <a:latin typeface="+mj-lt"/>
              </a:rPr>
              <a:t>errors, wheel-spinning and </a:t>
            </a:r>
            <a:r>
              <a:rPr lang="en-US" dirty="0" smtClean="0">
                <a:latin typeface="+mj-lt"/>
              </a:rPr>
              <a:t>rework</a:t>
            </a:r>
          </a:p>
          <a:p>
            <a:pPr marL="285750" indent="-285750">
              <a:spcBef>
                <a:spcPts val="1200"/>
              </a:spcBef>
              <a:buFont typeface="Arial" pitchFamily="34" charset="0"/>
              <a:buChar char="•"/>
            </a:pPr>
            <a:r>
              <a:rPr lang="en-US" dirty="0" smtClean="0">
                <a:latin typeface="+mj-lt"/>
              </a:rPr>
              <a:t>Minimum </a:t>
            </a:r>
            <a:r>
              <a:rPr lang="en-US" dirty="0">
                <a:latin typeface="+mj-lt"/>
              </a:rPr>
              <a:t>wasted motion and unnecessary </a:t>
            </a:r>
            <a:r>
              <a:rPr lang="en-US" dirty="0" smtClean="0">
                <a:latin typeface="+mj-lt"/>
              </a:rPr>
              <a:t>activity</a:t>
            </a:r>
          </a:p>
          <a:p>
            <a:pPr marL="285750" indent="-285750">
              <a:spcBef>
                <a:spcPts val="1200"/>
              </a:spcBef>
              <a:buFont typeface="Arial" pitchFamily="34" charset="0"/>
              <a:buChar char="•"/>
            </a:pPr>
            <a:r>
              <a:rPr lang="en-US" dirty="0" smtClean="0">
                <a:latin typeface="+mj-lt"/>
              </a:rPr>
              <a:t>Reasonable </a:t>
            </a:r>
            <a:r>
              <a:rPr lang="en-US" dirty="0">
                <a:latin typeface="+mj-lt"/>
              </a:rPr>
              <a:t>flow </a:t>
            </a:r>
            <a:r>
              <a:rPr lang="en-US" dirty="0" smtClean="0">
                <a:latin typeface="+mj-lt"/>
              </a:rPr>
              <a:t>speed</a:t>
            </a:r>
          </a:p>
          <a:p>
            <a:pPr marL="285750" indent="-285750">
              <a:spcBef>
                <a:spcPts val="1200"/>
              </a:spcBef>
              <a:buFont typeface="Arial" pitchFamily="34" charset="0"/>
              <a:buChar char="•"/>
            </a:pPr>
            <a:r>
              <a:rPr lang="en-US" dirty="0" smtClean="0">
                <a:latin typeface="+mj-lt"/>
              </a:rPr>
              <a:t>Care </a:t>
            </a:r>
            <a:r>
              <a:rPr lang="en-US" dirty="0">
                <a:latin typeface="+mj-lt"/>
              </a:rPr>
              <a:t>appropriate to the value passing through critical </a:t>
            </a:r>
            <a:r>
              <a:rPr lang="en-US" dirty="0" smtClean="0">
                <a:latin typeface="+mj-lt"/>
              </a:rPr>
              <a:t>processes</a:t>
            </a:r>
          </a:p>
          <a:p>
            <a:pPr marL="285750" indent="-285750">
              <a:spcBef>
                <a:spcPts val="1200"/>
              </a:spcBef>
              <a:buFont typeface="Arial" pitchFamily="34" charset="0"/>
              <a:buChar char="•"/>
            </a:pPr>
            <a:r>
              <a:rPr lang="en-US" dirty="0" smtClean="0">
                <a:latin typeface="+mj-lt"/>
              </a:rPr>
              <a:t>Minimum </a:t>
            </a:r>
            <a:r>
              <a:rPr lang="en-US" dirty="0">
                <a:latin typeface="+mj-lt"/>
              </a:rPr>
              <a:t>wait time</a:t>
            </a:r>
          </a:p>
        </p:txBody>
      </p:sp>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89741073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Survey</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054709736"/>
              </p:ext>
            </p:extLst>
          </p:nvPr>
        </p:nvGraphicFramePr>
        <p:xfrm>
          <a:off x="304800" y="1468120"/>
          <a:ext cx="8305800" cy="1884680"/>
        </p:xfrm>
        <a:graphic>
          <a:graphicData uri="http://schemas.openxmlformats.org/drawingml/2006/table">
            <a:tbl>
              <a:tblPr firstRow="1" bandRow="1">
                <a:tableStyleId>{5C22544A-7EE6-4342-B048-85BDC9FD1C3A}</a:tableStyleId>
              </a:tblPr>
              <a:tblGrid>
                <a:gridCol w="1122405"/>
                <a:gridCol w="7183395"/>
              </a:tblGrid>
              <a:tr h="370840">
                <a:tc>
                  <a:txBody>
                    <a:bodyPr/>
                    <a:lstStyle/>
                    <a:p>
                      <a:pPr marL="0" marR="0" algn="l">
                        <a:lnSpc>
                          <a:spcPct val="115000"/>
                        </a:lnSpc>
                        <a:spcBef>
                          <a:spcPts val="0"/>
                        </a:spcBef>
                        <a:spcAft>
                          <a:spcPts val="0"/>
                        </a:spcAft>
                      </a:pPr>
                      <a:r>
                        <a:rPr lang="en-US" sz="1200" dirty="0" smtClean="0">
                          <a:solidFill>
                            <a:schemeClr val="tx1"/>
                          </a:solidFill>
                          <a:latin typeface="+mj-lt"/>
                        </a:rPr>
                        <a:t>What</a:t>
                      </a:r>
                      <a:endParaRPr lang="en-US" sz="1200" dirty="0">
                        <a:solidFill>
                          <a:schemeClr val="tx1"/>
                        </a:solidFill>
                        <a:effectLst/>
                        <a:latin typeface="+mj-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0" dirty="0" smtClean="0">
                          <a:solidFill>
                            <a:schemeClr val="tx1"/>
                          </a:solidFill>
                          <a:latin typeface="+mj-lt"/>
                        </a:rPr>
                        <a:t>A survey that creates a snapshot of company effectiveness</a:t>
                      </a:r>
                      <a:endParaRPr lang="en-US" sz="1200" b="0" dirty="0">
                        <a:solidFill>
                          <a:schemeClr val="tx1"/>
                        </a:solidFill>
                        <a:effectLst/>
                        <a:latin typeface="+mj-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gn="l">
                        <a:lnSpc>
                          <a:spcPct val="115000"/>
                        </a:lnSpc>
                        <a:spcBef>
                          <a:spcPts val="0"/>
                        </a:spcBef>
                        <a:spcAft>
                          <a:spcPts val="0"/>
                        </a:spcAft>
                      </a:pPr>
                      <a:r>
                        <a:rPr lang="en-US" sz="1200" b="1" kern="1200" dirty="0" smtClean="0">
                          <a:solidFill>
                            <a:schemeClr val="tx1"/>
                          </a:solidFill>
                          <a:latin typeface="+mj-lt"/>
                          <a:ea typeface="+mn-ea"/>
                          <a:cs typeface="+mn-cs"/>
                        </a:rPr>
                        <a:t>Why</a:t>
                      </a:r>
                      <a:endParaRPr lang="en-US" sz="1200" b="1" kern="1200" dirty="0">
                        <a:solidFill>
                          <a:schemeClr val="tx1"/>
                        </a:solidFill>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b="0" dirty="0" smtClean="0">
                          <a:solidFill>
                            <a:schemeClr val="tx1"/>
                          </a:solidFill>
                          <a:latin typeface="+mj-lt"/>
                        </a:rPr>
                        <a:t>To identify areas for possible improvement</a:t>
                      </a:r>
                      <a:endParaRPr lang="en-US" sz="1200" dirty="0">
                        <a:effectLst/>
                        <a:latin typeface="+mj-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gn="l">
                        <a:lnSpc>
                          <a:spcPct val="115000"/>
                        </a:lnSpc>
                        <a:spcBef>
                          <a:spcPts val="0"/>
                        </a:spcBef>
                        <a:spcAft>
                          <a:spcPts val="0"/>
                        </a:spcAft>
                      </a:pPr>
                      <a:r>
                        <a:rPr lang="en-US" sz="1200" b="1" kern="1200" dirty="0" smtClean="0">
                          <a:solidFill>
                            <a:schemeClr val="tx1"/>
                          </a:solidFill>
                          <a:latin typeface="+mj-lt"/>
                          <a:ea typeface="+mn-ea"/>
                          <a:cs typeface="+mn-cs"/>
                        </a:rPr>
                        <a:t>Who</a:t>
                      </a:r>
                      <a:endParaRPr lang="en-US" sz="1200" b="1" kern="1200" dirty="0">
                        <a:solidFill>
                          <a:schemeClr val="tx1"/>
                        </a:solidFill>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0" kern="1200" dirty="0" smtClean="0">
                          <a:solidFill>
                            <a:schemeClr val="tx1"/>
                          </a:solidFill>
                          <a:latin typeface="+mj-lt"/>
                          <a:ea typeface="+mn-ea"/>
                          <a:cs typeface="+mn-cs"/>
                        </a:rPr>
                        <a:t>Executives, managers and thought leaders –statistically sized sample, as inclusive as practical</a:t>
                      </a:r>
                      <a:endParaRPr lang="en-US" sz="1200" b="0" kern="1200" dirty="0">
                        <a:solidFill>
                          <a:schemeClr val="tx1"/>
                        </a:solidFill>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1320">
                <a:tc>
                  <a:txBody>
                    <a:bodyPr/>
                    <a:lstStyle/>
                    <a:p>
                      <a:pPr algn="l">
                        <a:spcBef>
                          <a:spcPts val="1200"/>
                        </a:spcBef>
                      </a:pPr>
                      <a:r>
                        <a:rPr lang="en-US" sz="1200" b="1" kern="1200" dirty="0" smtClean="0">
                          <a:solidFill>
                            <a:schemeClr val="tx1"/>
                          </a:solidFill>
                          <a:latin typeface="+mj-lt"/>
                          <a:ea typeface="+mn-ea"/>
                          <a:cs typeface="+mn-cs"/>
                        </a:rPr>
                        <a:t>Where</a:t>
                      </a:r>
                      <a:endParaRPr lang="en-US" sz="1200" b="1" kern="1200" dirty="0">
                        <a:solidFill>
                          <a:schemeClr val="tx1"/>
                        </a:solidFill>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dirty="0" smtClean="0">
                          <a:effectLst/>
                          <a:latin typeface="+mj-lt"/>
                          <a:ea typeface="Calibri"/>
                          <a:cs typeface="Times New Roman"/>
                        </a:rPr>
                        <a:t>Individuals complete the survey on company time or at home without supervision</a:t>
                      </a:r>
                      <a:endParaRPr lang="en-US" sz="1200" dirty="0">
                        <a:effectLst/>
                        <a:latin typeface="+mj-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gn="l">
                        <a:lnSpc>
                          <a:spcPct val="115000"/>
                        </a:lnSpc>
                        <a:spcBef>
                          <a:spcPts val="0"/>
                        </a:spcBef>
                        <a:spcAft>
                          <a:spcPts val="0"/>
                        </a:spcAft>
                      </a:pPr>
                      <a:r>
                        <a:rPr lang="en-US" sz="1200" b="1" kern="1200" dirty="0" smtClean="0">
                          <a:solidFill>
                            <a:schemeClr val="tx1"/>
                          </a:solidFill>
                          <a:latin typeface="+mj-lt"/>
                          <a:ea typeface="+mn-ea"/>
                          <a:cs typeface="+mn-cs"/>
                        </a:rPr>
                        <a:t>When</a:t>
                      </a:r>
                      <a:endParaRPr lang="en-US" sz="1200" b="1" kern="1200" dirty="0">
                        <a:solidFill>
                          <a:schemeClr val="tx1"/>
                        </a:solidFill>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dirty="0" smtClean="0">
                          <a:effectLst/>
                          <a:latin typeface="+mj-lt"/>
                          <a:ea typeface="Calibri"/>
                          <a:cs typeface="Times New Roman"/>
                        </a:rPr>
                        <a:t>At the start of a business </a:t>
                      </a:r>
                      <a:r>
                        <a:rPr lang="en-US" sz="1200" baseline="0" dirty="0" smtClean="0">
                          <a:effectLst/>
                          <a:latin typeface="+mj-lt"/>
                          <a:ea typeface="Calibri"/>
                          <a:cs typeface="Times New Roman"/>
                        </a:rPr>
                        <a:t>analysis, or a regular ‘checkup’</a:t>
                      </a:r>
                      <a:endParaRPr lang="en-US" sz="1200" dirty="0">
                        <a:effectLst/>
                        <a:latin typeface="+mj-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70445056"/>
              </p:ext>
            </p:extLst>
          </p:nvPr>
        </p:nvGraphicFramePr>
        <p:xfrm>
          <a:off x="304800" y="3505200"/>
          <a:ext cx="8305800" cy="2424176"/>
        </p:xfrm>
        <a:graphic>
          <a:graphicData uri="http://schemas.openxmlformats.org/drawingml/2006/table">
            <a:tbl>
              <a:tblPr firstRow="1" bandRow="1">
                <a:tableStyleId>{5C22544A-7EE6-4342-B048-85BDC9FD1C3A}</a:tableStyleId>
              </a:tblPr>
              <a:tblGrid>
                <a:gridCol w="673443"/>
                <a:gridCol w="7632357"/>
              </a:tblGrid>
              <a:tr h="370840">
                <a:tc>
                  <a:txBody>
                    <a:bodyPr/>
                    <a:lstStyle/>
                    <a:p>
                      <a:pPr marL="0" marR="0" algn="l">
                        <a:lnSpc>
                          <a:spcPct val="115000"/>
                        </a:lnSpc>
                        <a:spcBef>
                          <a:spcPts val="0"/>
                        </a:spcBef>
                        <a:spcAft>
                          <a:spcPts val="0"/>
                        </a:spcAft>
                      </a:pPr>
                      <a:r>
                        <a:rPr lang="en-US" sz="1200" dirty="0" smtClean="0">
                          <a:solidFill>
                            <a:schemeClr val="tx1"/>
                          </a:solidFill>
                          <a:effectLst/>
                          <a:latin typeface="+mj-lt"/>
                          <a:ea typeface="Calibri"/>
                          <a:cs typeface="Times New Roman"/>
                        </a:rPr>
                        <a:t>Steps</a:t>
                      </a:r>
                      <a:endParaRPr lang="en-US" sz="1200" dirty="0">
                        <a:solidFill>
                          <a:schemeClr val="tx1"/>
                        </a:solidFill>
                        <a:effectLst/>
                        <a:latin typeface="+mj-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nSpc>
                          <a:spcPct val="115000"/>
                        </a:lnSpc>
                        <a:spcBef>
                          <a:spcPts val="0"/>
                        </a:spcBef>
                        <a:spcAft>
                          <a:spcPts val="0"/>
                        </a:spcAft>
                      </a:pPr>
                      <a:r>
                        <a:rPr lang="en-US" sz="1200" b="1" kern="1200" dirty="0" smtClean="0">
                          <a:solidFill>
                            <a:schemeClr val="tx1"/>
                          </a:solidFill>
                          <a:effectLst/>
                          <a:latin typeface="+mj-lt"/>
                          <a:ea typeface="Calibri"/>
                          <a:cs typeface="Times New Roman"/>
                        </a:rPr>
                        <a:t>Activities</a:t>
                      </a:r>
                      <a:endParaRPr lang="en-US" sz="1200" b="1" kern="1200" dirty="0">
                        <a:solidFill>
                          <a:schemeClr val="tx1"/>
                        </a:solidFill>
                        <a:effectLst/>
                        <a:latin typeface="+mj-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840">
                <a:tc>
                  <a:txBody>
                    <a:bodyPr/>
                    <a:lstStyle/>
                    <a:p>
                      <a:pPr marL="0" marR="0" algn="ctr">
                        <a:lnSpc>
                          <a:spcPct val="115000"/>
                        </a:lnSpc>
                        <a:spcBef>
                          <a:spcPts val="1200"/>
                        </a:spcBef>
                        <a:spcAft>
                          <a:spcPts val="0"/>
                        </a:spcAft>
                      </a:pPr>
                      <a:r>
                        <a:rPr lang="en-US" sz="1200" b="1" kern="1200" dirty="0" smtClean="0">
                          <a:solidFill>
                            <a:schemeClr val="tx1"/>
                          </a:solidFill>
                          <a:latin typeface="+mj-lt"/>
                          <a:ea typeface="+mn-ea"/>
                          <a:cs typeface="+mn-cs"/>
                        </a:rPr>
                        <a:t>1</a:t>
                      </a:r>
                      <a:endParaRPr lang="en-US" sz="1200" b="1" kern="1200" dirty="0">
                        <a:solidFill>
                          <a:schemeClr val="tx1"/>
                        </a:solidFill>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15000"/>
                        </a:lnSpc>
                        <a:spcBef>
                          <a:spcPts val="1200"/>
                        </a:spcBef>
                        <a:spcAft>
                          <a:spcPts val="0"/>
                        </a:spcAft>
                        <a:buClrTx/>
                        <a:buSzTx/>
                        <a:buFontTx/>
                        <a:buNone/>
                        <a:tabLst/>
                        <a:defRPr/>
                      </a:pPr>
                      <a:r>
                        <a:rPr lang="en-US" sz="1200" dirty="0" smtClean="0">
                          <a:solidFill>
                            <a:schemeClr val="tx1"/>
                          </a:solidFill>
                          <a:latin typeface="+mj-lt"/>
                        </a:rPr>
                        <a:t>Identify the key movers in the company, generally the ‘C’ (Chief Executive) team, plus highly-regarded managers and thought leaders</a:t>
                      </a:r>
                      <a:endParaRPr lang="en-US" sz="1200" dirty="0">
                        <a:solidFill>
                          <a:schemeClr val="dk1"/>
                        </a:solidFill>
                        <a:effectLst/>
                        <a:latin typeface="+mj-lt"/>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gn="ctr">
                        <a:lnSpc>
                          <a:spcPct val="115000"/>
                        </a:lnSpc>
                        <a:spcBef>
                          <a:spcPts val="1200"/>
                        </a:spcBef>
                        <a:spcAft>
                          <a:spcPts val="0"/>
                        </a:spcAft>
                      </a:pPr>
                      <a:r>
                        <a:rPr lang="en-US" sz="1200" b="1" kern="1200" dirty="0" smtClean="0">
                          <a:solidFill>
                            <a:schemeClr val="tx1"/>
                          </a:solidFill>
                          <a:latin typeface="+mj-lt"/>
                          <a:ea typeface="+mn-ea"/>
                          <a:cs typeface="+mn-cs"/>
                        </a:rPr>
                        <a:t>2</a:t>
                      </a:r>
                      <a:endParaRPr lang="en-US" sz="1200" b="1" kern="1200" dirty="0">
                        <a:solidFill>
                          <a:schemeClr val="tx1"/>
                        </a:solidFill>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15000"/>
                        </a:lnSpc>
                        <a:spcBef>
                          <a:spcPts val="1200"/>
                        </a:spcBef>
                        <a:spcAft>
                          <a:spcPts val="0"/>
                        </a:spcAft>
                        <a:buClrTx/>
                        <a:buSzTx/>
                        <a:buFontTx/>
                        <a:buNone/>
                        <a:tabLst/>
                        <a:defRPr/>
                      </a:pPr>
                      <a:r>
                        <a:rPr lang="en-US" sz="1200" dirty="0" smtClean="0">
                          <a:latin typeface="+mj-lt"/>
                        </a:rPr>
                        <a:t>Using the ‘Vision Tool’ survey instrument on the CD, create a chart of responses including an accurate ‘As Is’ view and an aspirational ‘To Be’ view</a:t>
                      </a:r>
                      <a:endParaRPr lang="en-US" sz="1200" b="0" kern="1200" dirty="0">
                        <a:solidFill>
                          <a:schemeClr val="tx1"/>
                        </a:solidFill>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1320">
                <a:tc>
                  <a:txBody>
                    <a:bodyPr/>
                    <a:lstStyle/>
                    <a:p>
                      <a:pPr algn="ctr">
                        <a:spcBef>
                          <a:spcPts val="1200"/>
                        </a:spcBef>
                      </a:pPr>
                      <a:r>
                        <a:rPr lang="en-US" sz="1200" b="1" kern="1200" dirty="0" smtClean="0">
                          <a:solidFill>
                            <a:schemeClr val="tx1"/>
                          </a:solidFill>
                          <a:latin typeface="+mj-lt"/>
                          <a:ea typeface="+mn-ea"/>
                          <a:cs typeface="+mn-cs"/>
                        </a:rPr>
                        <a:t>3</a:t>
                      </a:r>
                      <a:endParaRPr lang="en-US" sz="1200" b="1" kern="1200" dirty="0">
                        <a:solidFill>
                          <a:schemeClr val="tx1"/>
                        </a:solidFill>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15000"/>
                        </a:lnSpc>
                        <a:spcBef>
                          <a:spcPts val="1200"/>
                        </a:spcBef>
                        <a:spcAft>
                          <a:spcPts val="0"/>
                        </a:spcAft>
                        <a:buClrTx/>
                        <a:buSzTx/>
                        <a:buFontTx/>
                        <a:buNone/>
                        <a:tabLst/>
                        <a:defRPr/>
                      </a:pPr>
                      <a:r>
                        <a:rPr lang="en-US" sz="1200" dirty="0" smtClean="0">
                          <a:latin typeface="+mj-lt"/>
                        </a:rPr>
                        <a:t>Analyze the gaps, for the whole survey population and comparing one demographic versus another (e.g., workers </a:t>
                      </a:r>
                      <a:r>
                        <a:rPr lang="en-US" sz="1200" dirty="0" err="1" smtClean="0">
                          <a:latin typeface="+mj-lt"/>
                        </a:rPr>
                        <a:t>vs</a:t>
                      </a:r>
                      <a:r>
                        <a:rPr lang="en-US" sz="1200" dirty="0" smtClean="0">
                          <a:latin typeface="+mj-lt"/>
                        </a:rPr>
                        <a:t> executives)</a:t>
                      </a:r>
                      <a:endParaRPr lang="en-US" sz="1200" dirty="0">
                        <a:effectLst/>
                        <a:latin typeface="+mj-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gn="ctr">
                        <a:lnSpc>
                          <a:spcPct val="115000"/>
                        </a:lnSpc>
                        <a:spcBef>
                          <a:spcPts val="1200"/>
                        </a:spcBef>
                        <a:spcAft>
                          <a:spcPts val="0"/>
                        </a:spcAft>
                      </a:pPr>
                      <a:r>
                        <a:rPr lang="en-US" sz="1200" b="1" kern="1200" dirty="0" smtClean="0">
                          <a:solidFill>
                            <a:schemeClr val="tx1"/>
                          </a:solidFill>
                          <a:latin typeface="+mj-lt"/>
                          <a:ea typeface="+mn-ea"/>
                          <a:cs typeface="+mn-cs"/>
                        </a:rPr>
                        <a:t>4</a:t>
                      </a:r>
                      <a:endParaRPr lang="en-US" sz="1200" b="1" kern="1200" dirty="0">
                        <a:solidFill>
                          <a:schemeClr val="tx1"/>
                        </a:solidFill>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15000"/>
                        </a:lnSpc>
                        <a:spcBef>
                          <a:spcPts val="1200"/>
                        </a:spcBef>
                        <a:spcAft>
                          <a:spcPts val="0"/>
                        </a:spcAft>
                        <a:buClrTx/>
                        <a:buSzTx/>
                        <a:buFontTx/>
                        <a:buNone/>
                        <a:tabLst/>
                        <a:defRPr/>
                      </a:pPr>
                      <a:r>
                        <a:rPr lang="en-US" sz="1200" dirty="0" smtClean="0">
                          <a:latin typeface="+mj-lt"/>
                        </a:rPr>
                        <a:t>In a working session with the executive team, explore gap priorities and possible  projects to close key gaps </a:t>
                      </a:r>
                      <a:endParaRPr lang="en-US" sz="1200" dirty="0">
                        <a:effectLst/>
                        <a:latin typeface="+mj-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gn="ctr">
                        <a:lnSpc>
                          <a:spcPct val="115000"/>
                        </a:lnSpc>
                        <a:spcBef>
                          <a:spcPts val="1200"/>
                        </a:spcBef>
                        <a:spcAft>
                          <a:spcPts val="0"/>
                        </a:spcAft>
                      </a:pPr>
                      <a:r>
                        <a:rPr lang="en-US" sz="1200" b="1" kern="1200" dirty="0" smtClean="0">
                          <a:solidFill>
                            <a:schemeClr val="tx1"/>
                          </a:solidFill>
                          <a:latin typeface="+mj-lt"/>
                          <a:ea typeface="+mn-ea"/>
                          <a:cs typeface="+mn-cs"/>
                        </a:rPr>
                        <a:t>5</a:t>
                      </a:r>
                      <a:endParaRPr lang="en-US" sz="1200" b="1" kern="1200" dirty="0">
                        <a:solidFill>
                          <a:schemeClr val="tx1"/>
                        </a:solidFill>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15000"/>
                        </a:lnSpc>
                        <a:spcBef>
                          <a:spcPts val="1200"/>
                        </a:spcBef>
                        <a:spcAft>
                          <a:spcPts val="0"/>
                        </a:spcAft>
                        <a:buClrTx/>
                        <a:buSzTx/>
                        <a:buFontTx/>
                        <a:buNone/>
                        <a:tabLst/>
                        <a:defRPr/>
                      </a:pPr>
                      <a:r>
                        <a:rPr lang="en-US" sz="1200" dirty="0" smtClean="0">
                          <a:latin typeface="+mj-lt"/>
                        </a:rPr>
                        <a:t>Iteratively develop a path forward with the executives, addressing foundational weaknesses as well as high-impact fixes</a:t>
                      </a:r>
                      <a:endParaRPr lang="en-US" sz="1200" dirty="0">
                        <a:effectLst/>
                        <a:latin typeface="+mj-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TextBox 4"/>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112011437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447800"/>
            <a:ext cx="7901438" cy="4495800"/>
          </a:xfrm>
          <a:prstGeom prst="rect">
            <a:avLst/>
          </a:prstGeom>
          <a:noFill/>
        </p:spPr>
      </p:pic>
      <p:sp>
        <p:nvSpPr>
          <p:cNvPr id="18" name="Title 1"/>
          <p:cNvSpPr>
            <a:spLocks noGrp="1"/>
          </p:cNvSpPr>
          <p:nvPr>
            <p:ph type="ctrTitle"/>
          </p:nvPr>
        </p:nvSpPr>
        <p:spPr/>
        <p:txBody>
          <a:bodyPr/>
          <a:lstStyle/>
          <a:p>
            <a:r>
              <a:rPr lang="en-US" dirty="0" smtClean="0"/>
              <a:t>Survey Instrument (on CD)</a:t>
            </a:r>
            <a:endParaRPr lang="en-US" dirty="0"/>
          </a:p>
        </p:txBody>
      </p:sp>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74812039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Typical Survey Results Presentation</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3206126571"/>
              </p:ext>
            </p:extLst>
          </p:nvPr>
        </p:nvGraphicFramePr>
        <p:xfrm>
          <a:off x="457200" y="1371600"/>
          <a:ext cx="8049985"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199256737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Survey Considerations</a:t>
            </a:r>
            <a:endParaRPr lang="en-US" dirty="0"/>
          </a:p>
        </p:txBody>
      </p:sp>
      <p:sp>
        <p:nvSpPr>
          <p:cNvPr id="5" name="TextBox 4"/>
          <p:cNvSpPr txBox="1"/>
          <p:nvPr/>
        </p:nvSpPr>
        <p:spPr>
          <a:xfrm>
            <a:off x="304800" y="1447800"/>
            <a:ext cx="8610600" cy="4308872"/>
          </a:xfrm>
          <a:prstGeom prst="rect">
            <a:avLst/>
          </a:prstGeom>
          <a:noFill/>
        </p:spPr>
        <p:txBody>
          <a:bodyPr wrap="square" rtlCol="0">
            <a:spAutoFit/>
          </a:bodyPr>
          <a:lstStyle/>
          <a:p>
            <a:pPr marL="285750" indent="-285750">
              <a:spcBef>
                <a:spcPts val="1200"/>
              </a:spcBef>
              <a:buFont typeface="Arial" pitchFamily="34" charset="0"/>
              <a:buChar char="•"/>
            </a:pPr>
            <a:r>
              <a:rPr lang="en-US" dirty="0">
                <a:latin typeface="+mj-lt"/>
              </a:rPr>
              <a:t>The quality of survey results varies significantly with the viewpoints, skills, and attitudes of the respondents; in general, this survey should be offered to leadership and to employees that want the company to succeed and have knowledge relevant to the survey content </a:t>
            </a:r>
          </a:p>
          <a:p>
            <a:pPr marL="285750" indent="-285750">
              <a:spcBef>
                <a:spcPts val="1200"/>
              </a:spcBef>
              <a:buFont typeface="Arial" pitchFamily="34" charset="0"/>
              <a:buChar char="•"/>
            </a:pPr>
            <a:r>
              <a:rPr lang="en-US" dirty="0">
                <a:latin typeface="+mj-lt"/>
              </a:rPr>
              <a:t>A statistically useful sample depends on the size of the organization, but in our experience little new is learned beyond the collected wisdom of the top 25 - 50 experienced professionals in a properly scoped analysis</a:t>
            </a:r>
          </a:p>
          <a:p>
            <a:pPr marL="285750" indent="-285750">
              <a:spcBef>
                <a:spcPts val="1200"/>
              </a:spcBef>
              <a:buFont typeface="Arial" pitchFamily="34" charset="0"/>
              <a:buChar char="•"/>
            </a:pPr>
            <a:r>
              <a:rPr lang="en-US" dirty="0">
                <a:latin typeface="+mj-lt"/>
              </a:rPr>
              <a:t>In cases where serious problems are obvious, it may make more sense to start with a more targeted survey</a:t>
            </a:r>
          </a:p>
          <a:p>
            <a:pPr marL="285750" indent="-285750">
              <a:spcBef>
                <a:spcPts val="1200"/>
              </a:spcBef>
              <a:buFont typeface="Arial" pitchFamily="34" charset="0"/>
              <a:buChar char="•"/>
            </a:pPr>
            <a:r>
              <a:rPr lang="en-US" dirty="0" smtClean="0">
                <a:latin typeface="+mj-lt"/>
              </a:rPr>
              <a:t>All </a:t>
            </a:r>
            <a:r>
              <a:rPr lang="en-US" dirty="0">
                <a:latin typeface="+mj-lt"/>
              </a:rPr>
              <a:t>participants must understand why the survey is being done and where it may lead, and that their knowledge and ideas are valued</a:t>
            </a:r>
          </a:p>
          <a:p>
            <a:pPr marL="285750" indent="-285750">
              <a:spcBef>
                <a:spcPts val="1200"/>
              </a:spcBef>
              <a:buFont typeface="Arial" pitchFamily="34" charset="0"/>
              <a:buChar char="•"/>
            </a:pPr>
            <a:r>
              <a:rPr lang="en-US" dirty="0" smtClean="0">
                <a:latin typeface="+mj-lt"/>
              </a:rPr>
              <a:t>Generally</a:t>
            </a:r>
            <a:r>
              <a:rPr lang="en-US" dirty="0">
                <a:latin typeface="+mj-lt"/>
              </a:rPr>
              <a:t>, all participants should see the outcome and participate to some degree in developing action plans to resolve </a:t>
            </a:r>
            <a:r>
              <a:rPr lang="en-US" dirty="0" smtClean="0">
                <a:latin typeface="+mj-lt"/>
              </a:rPr>
              <a:t>issues</a:t>
            </a:r>
            <a:endParaRPr lang="en-US" dirty="0">
              <a:latin typeface="+mj-lt"/>
            </a:endParaRPr>
          </a:p>
        </p:txBody>
      </p:sp>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335523194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Hoshin Planning</a:t>
            </a:r>
            <a:endParaRPr lang="en-US" dirty="0"/>
          </a:p>
        </p:txBody>
      </p:sp>
      <p:sp>
        <p:nvSpPr>
          <p:cNvPr id="5" name="TextBox 4"/>
          <p:cNvSpPr txBox="1"/>
          <p:nvPr/>
        </p:nvSpPr>
        <p:spPr>
          <a:xfrm>
            <a:off x="304800" y="1447800"/>
            <a:ext cx="8610600" cy="646331"/>
          </a:xfrm>
          <a:prstGeom prst="rect">
            <a:avLst/>
          </a:prstGeom>
          <a:noFill/>
        </p:spPr>
        <p:txBody>
          <a:bodyPr wrap="square" rtlCol="0">
            <a:spAutoFit/>
          </a:bodyPr>
          <a:lstStyle/>
          <a:p>
            <a:pPr>
              <a:spcBef>
                <a:spcPts val="1200"/>
              </a:spcBef>
            </a:pPr>
            <a:r>
              <a:rPr lang="en-US" dirty="0" smtClean="0">
                <a:latin typeface="+mj-lt"/>
              </a:rPr>
              <a:t>Hoshin planning is a useful supplement </a:t>
            </a:r>
            <a:r>
              <a:rPr lang="en-US" dirty="0">
                <a:latin typeface="+mj-lt"/>
              </a:rPr>
              <a:t>to the </a:t>
            </a:r>
            <a:r>
              <a:rPr lang="en-US" dirty="0" smtClean="0">
                <a:latin typeface="+mj-lt"/>
              </a:rPr>
              <a:t>vision tool, particularly for securing agreement on a long term view of the mission</a:t>
            </a:r>
            <a:endParaRPr lang="en-US" dirty="0">
              <a:latin typeface="+mj-lt"/>
            </a:endParaRPr>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1981200"/>
            <a:ext cx="6705600" cy="4306670"/>
          </a:xfrm>
          <a:prstGeom prst="rect">
            <a:avLst/>
          </a:prstGeom>
          <a:noFill/>
        </p:spPr>
      </p:pic>
      <p:sp>
        <p:nvSpPr>
          <p:cNvPr id="6" name="TextBox 5"/>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294872736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What’s Next</a:t>
            </a:r>
            <a:endParaRPr lang="en-US" dirty="0"/>
          </a:p>
        </p:txBody>
      </p:sp>
      <p:sp>
        <p:nvSpPr>
          <p:cNvPr id="5" name="TextBox 4"/>
          <p:cNvSpPr txBox="1"/>
          <p:nvPr/>
        </p:nvSpPr>
        <p:spPr>
          <a:xfrm>
            <a:off x="304800" y="1447800"/>
            <a:ext cx="8610600" cy="3877985"/>
          </a:xfrm>
          <a:prstGeom prst="rect">
            <a:avLst/>
          </a:prstGeom>
          <a:noFill/>
        </p:spPr>
        <p:txBody>
          <a:bodyPr wrap="square" rtlCol="0">
            <a:spAutoFit/>
          </a:bodyPr>
          <a:lstStyle/>
          <a:p>
            <a:pPr>
              <a:spcBef>
                <a:spcPts val="1200"/>
              </a:spcBef>
            </a:pPr>
            <a:r>
              <a:rPr lang="en-US" dirty="0" smtClean="0">
                <a:latin typeface="+mj-lt"/>
              </a:rPr>
              <a:t>The survey provides insights into opportunities at an attribute level, but only limited insight into what to do about it. Suggested next steps for the leadership team are:</a:t>
            </a:r>
          </a:p>
          <a:p>
            <a:pPr marL="285750" indent="-285750">
              <a:spcBef>
                <a:spcPts val="1200"/>
              </a:spcBef>
              <a:buFont typeface="Arial" pitchFamily="34" charset="0"/>
              <a:buChar char="•"/>
            </a:pPr>
            <a:r>
              <a:rPr lang="en-US" dirty="0" smtClean="0">
                <a:latin typeface="+mj-lt"/>
              </a:rPr>
              <a:t>Agree on the collective vision of how the business should operate</a:t>
            </a:r>
          </a:p>
          <a:p>
            <a:pPr marL="285750" indent="-285750">
              <a:spcBef>
                <a:spcPts val="1200"/>
              </a:spcBef>
              <a:buFont typeface="Arial" pitchFamily="34" charset="0"/>
              <a:buChar char="•"/>
            </a:pPr>
            <a:r>
              <a:rPr lang="en-US" dirty="0" smtClean="0">
                <a:latin typeface="+mj-lt"/>
              </a:rPr>
              <a:t>Discuss the severity of gaps and possible initiatives to close them</a:t>
            </a:r>
          </a:p>
          <a:p>
            <a:pPr marL="285750" indent="-285750">
              <a:spcBef>
                <a:spcPts val="1200"/>
              </a:spcBef>
              <a:buFont typeface="Arial" pitchFamily="34" charset="0"/>
              <a:buChar char="•"/>
            </a:pPr>
            <a:r>
              <a:rPr lang="en-US" dirty="0" smtClean="0">
                <a:latin typeface="+mj-lt"/>
              </a:rPr>
              <a:t>Determine the level of agreement among leaders, implementers, and affected workers about the opportunities</a:t>
            </a:r>
          </a:p>
          <a:p>
            <a:pPr marL="285750" indent="-285750">
              <a:spcBef>
                <a:spcPts val="1200"/>
              </a:spcBef>
              <a:buFont typeface="Arial" pitchFamily="34" charset="0"/>
              <a:buChar char="•"/>
            </a:pPr>
            <a:r>
              <a:rPr lang="en-US" dirty="0" smtClean="0">
                <a:latin typeface="+mj-lt"/>
              </a:rPr>
              <a:t>Develop a road map for focused analysis and improvement projects</a:t>
            </a:r>
          </a:p>
          <a:p>
            <a:pPr marL="742950" lvl="1" indent="-285750">
              <a:spcBef>
                <a:spcPts val="1200"/>
              </a:spcBef>
              <a:buFont typeface="Arial" pitchFamily="34" charset="0"/>
              <a:buChar char="•"/>
            </a:pPr>
            <a:r>
              <a:rPr lang="en-US" sz="1600" dirty="0" smtClean="0">
                <a:latin typeface="+mj-lt"/>
              </a:rPr>
              <a:t>Priorities</a:t>
            </a:r>
          </a:p>
          <a:p>
            <a:pPr marL="742950" lvl="1" indent="-285750">
              <a:spcBef>
                <a:spcPts val="1200"/>
              </a:spcBef>
              <a:buFont typeface="Arial" pitchFamily="34" charset="0"/>
              <a:buChar char="•"/>
            </a:pPr>
            <a:r>
              <a:rPr lang="en-US" sz="1600" dirty="0" smtClean="0">
                <a:latin typeface="+mj-lt"/>
              </a:rPr>
              <a:t>Sequencing</a:t>
            </a:r>
          </a:p>
          <a:p>
            <a:pPr marL="742950" lvl="1" indent="-285750">
              <a:spcBef>
                <a:spcPts val="1200"/>
              </a:spcBef>
              <a:buFont typeface="Arial" pitchFamily="34" charset="0"/>
              <a:buChar char="•"/>
            </a:pPr>
            <a:r>
              <a:rPr lang="en-US" sz="1600" dirty="0" smtClean="0">
                <a:latin typeface="+mj-lt"/>
              </a:rPr>
              <a:t>Resource allocati</a:t>
            </a:r>
            <a:r>
              <a:rPr lang="en-US" dirty="0" smtClean="0">
                <a:latin typeface="+mj-lt"/>
              </a:rPr>
              <a:t>ons</a:t>
            </a:r>
            <a:endParaRPr lang="en-US" dirty="0">
              <a:latin typeface="+mj-lt"/>
            </a:endParaRPr>
          </a:p>
        </p:txBody>
      </p:sp>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Create a Vision</a:t>
            </a:r>
            <a:endParaRPr lang="en-US" sz="1400" b="1" dirty="0">
              <a:latin typeface="+mj-lt"/>
            </a:endParaRPr>
          </a:p>
        </p:txBody>
      </p:sp>
    </p:spTree>
    <p:extLst>
      <p:ext uri="{BB962C8B-B14F-4D97-AF65-F5344CB8AC3E}">
        <p14:creationId xmlns:p14="http://schemas.microsoft.com/office/powerpoint/2010/main" val="378570537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55906" y="2579680"/>
            <a:ext cx="6591300" cy="3287720"/>
          </a:xfrm>
        </p:spPr>
        <p:txBody>
          <a:bodyPr vert="horz" lIns="91440" tIns="45720" rIns="91440" bIns="45720" rtlCol="0">
            <a:noAutofit/>
          </a:bodyPr>
          <a:lstStyle/>
          <a:p>
            <a:pPr>
              <a:spcBef>
                <a:spcPts val="0"/>
              </a:spcBef>
            </a:pPr>
            <a:r>
              <a:rPr lang="en-US" sz="1800" b="1" dirty="0">
                <a:solidFill>
                  <a:schemeClr val="tx1"/>
                </a:solidFill>
                <a:latin typeface="Arial" pitchFamily="34" charset="0"/>
                <a:cs typeface="Arial" pitchFamily="34" charset="0"/>
              </a:rPr>
              <a:t>An important recent framework for analysis and decision-making is that of a lean operation, focused simultaneously on</a:t>
            </a:r>
            <a:r>
              <a:rPr lang="en-US" sz="1800" b="1" dirty="0" smtClean="0">
                <a:solidFill>
                  <a:schemeClr val="tx1"/>
                </a:solidFill>
                <a:latin typeface="Arial" pitchFamily="34" charset="0"/>
                <a:cs typeface="Arial" pitchFamily="34" charset="0"/>
              </a:rPr>
              <a:t>:</a:t>
            </a:r>
          </a:p>
          <a:p>
            <a:pPr marL="285750" indent="-285750">
              <a:spcBef>
                <a:spcPts val="0"/>
              </a:spcBef>
              <a:buFont typeface="Arial" pitchFamily="34" charset="0"/>
              <a:buChar char="•"/>
            </a:pPr>
            <a:endParaRPr lang="en-US" sz="1800" b="1" dirty="0">
              <a:solidFill>
                <a:schemeClr val="tx1"/>
              </a:solidFill>
              <a:latin typeface="Arial" pitchFamily="34" charset="0"/>
              <a:cs typeface="Arial" pitchFamily="34" charset="0"/>
            </a:endParaRPr>
          </a:p>
          <a:p>
            <a:pPr marL="285750" indent="-285750">
              <a:spcBef>
                <a:spcPts val="0"/>
              </a:spcBef>
              <a:buFont typeface="Arial" pitchFamily="34" charset="0"/>
              <a:buChar char="•"/>
            </a:pPr>
            <a:r>
              <a:rPr lang="en-US" sz="1800" b="1" dirty="0" smtClean="0">
                <a:solidFill>
                  <a:schemeClr val="tx1"/>
                </a:solidFill>
                <a:latin typeface="Arial" pitchFamily="34" charset="0"/>
                <a:cs typeface="Arial" pitchFamily="34" charset="0"/>
              </a:rPr>
              <a:t>Decreasing </a:t>
            </a:r>
            <a:r>
              <a:rPr lang="en-US" sz="1800" b="1" dirty="0">
                <a:solidFill>
                  <a:schemeClr val="tx1"/>
                </a:solidFill>
                <a:latin typeface="Arial" pitchFamily="34" charset="0"/>
                <a:cs typeface="Arial" pitchFamily="34" charset="0"/>
              </a:rPr>
              <a:t>Waste, Cost and Cycle Time</a:t>
            </a:r>
          </a:p>
          <a:p>
            <a:pPr marL="285750" indent="-285750">
              <a:spcBef>
                <a:spcPts val="0"/>
              </a:spcBef>
              <a:buFont typeface="Arial" pitchFamily="34" charset="0"/>
              <a:buChar char="•"/>
            </a:pPr>
            <a:r>
              <a:rPr lang="en-US" sz="1800" b="1" dirty="0">
                <a:solidFill>
                  <a:schemeClr val="tx1"/>
                </a:solidFill>
                <a:latin typeface="Arial" pitchFamily="34" charset="0"/>
                <a:cs typeface="Arial" pitchFamily="34" charset="0"/>
              </a:rPr>
              <a:t>Increasing Capacity Potential</a:t>
            </a:r>
          </a:p>
          <a:p>
            <a:pPr marL="285750" indent="-285750">
              <a:spcBef>
                <a:spcPts val="0"/>
              </a:spcBef>
              <a:buFont typeface="Arial" pitchFamily="34" charset="0"/>
              <a:buChar char="•"/>
            </a:pPr>
            <a:r>
              <a:rPr lang="en-US" sz="1800" b="1" dirty="0">
                <a:solidFill>
                  <a:schemeClr val="tx1"/>
                </a:solidFill>
                <a:latin typeface="Arial" pitchFamily="34" charset="0"/>
                <a:cs typeface="Arial" pitchFamily="34" charset="0"/>
              </a:rPr>
              <a:t>Increasing Quality</a:t>
            </a:r>
          </a:p>
          <a:p>
            <a:pPr marL="285750" indent="-285750">
              <a:spcBef>
                <a:spcPts val="0"/>
              </a:spcBef>
              <a:buFont typeface="Arial" pitchFamily="34" charset="0"/>
              <a:buChar char="•"/>
            </a:pPr>
            <a:r>
              <a:rPr lang="en-US" sz="1800" b="1" dirty="0">
                <a:solidFill>
                  <a:schemeClr val="tx1"/>
                </a:solidFill>
                <a:latin typeface="Arial" pitchFamily="34" charset="0"/>
                <a:cs typeface="Arial" pitchFamily="34" charset="0"/>
              </a:rPr>
              <a:t>Low Absenteeism/voluntary Turnover</a:t>
            </a:r>
          </a:p>
          <a:p>
            <a:pPr marL="285750" indent="-285750">
              <a:spcBef>
                <a:spcPts val="0"/>
              </a:spcBef>
              <a:buFont typeface="Arial" pitchFamily="34" charset="0"/>
              <a:buChar char="•"/>
            </a:pPr>
            <a:r>
              <a:rPr lang="en-US" sz="1800" b="1" dirty="0">
                <a:solidFill>
                  <a:schemeClr val="tx1"/>
                </a:solidFill>
                <a:latin typeface="Arial" pitchFamily="34" charset="0"/>
                <a:cs typeface="Arial" pitchFamily="34" charset="0"/>
              </a:rPr>
              <a:t>Extensive Measurement of Key Processes</a:t>
            </a:r>
          </a:p>
          <a:p>
            <a:pPr marL="285750" indent="-285750">
              <a:spcBef>
                <a:spcPts val="0"/>
              </a:spcBef>
              <a:buFont typeface="Arial" pitchFamily="34" charset="0"/>
              <a:buChar char="•"/>
            </a:pPr>
            <a:r>
              <a:rPr lang="en-US" sz="1800" b="1" dirty="0">
                <a:solidFill>
                  <a:schemeClr val="tx1"/>
                </a:solidFill>
                <a:latin typeface="Arial" pitchFamily="34" charset="0"/>
                <a:cs typeface="Arial" pitchFamily="34" charset="0"/>
              </a:rPr>
              <a:t>High Levels of Worker Involvement, Ownership and Commitment</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276600" y="1589080"/>
            <a:ext cx="3200400" cy="784225"/>
          </a:xfrm>
        </p:spPr>
        <p:txBody>
          <a:bodyPr>
            <a:normAutofit/>
          </a:bodyPr>
          <a:lstStyle/>
          <a:p>
            <a:pPr algn="ctr"/>
            <a:r>
              <a:rPr lang="en-US" b="1" dirty="0" smtClean="0">
                <a:latin typeface="Arial" pitchFamily="34" charset="0"/>
                <a:cs typeface="Arial" pitchFamily="34" charset="0"/>
              </a:rPr>
              <a:t>Lean on Lean</a:t>
            </a:r>
            <a:endParaRPr lang="en-US" b="1" dirty="0">
              <a:latin typeface="Arial" pitchFamily="34" charset="0"/>
              <a:cs typeface="Arial" pitchFamily="34" charset="0"/>
            </a:endParaRPr>
          </a:p>
        </p:txBody>
      </p:sp>
      <p:sp>
        <p:nvSpPr>
          <p:cNvPr id="7" name="Title 1"/>
          <p:cNvSpPr txBox="1">
            <a:spLocks/>
          </p:cNvSpPr>
          <p:nvPr/>
        </p:nvSpPr>
        <p:spPr>
          <a:xfrm>
            <a:off x="3276600" y="2122480"/>
            <a:ext cx="3200400"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2</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111594641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The Evolution of Lean</a:t>
            </a:r>
            <a:endParaRPr lang="en-US" dirty="0"/>
          </a:p>
        </p:txBody>
      </p:sp>
      <p:sp>
        <p:nvSpPr>
          <p:cNvPr id="2049" name="Rectangle 30"/>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990600" y="1447800"/>
            <a:ext cx="6705600" cy="4800600"/>
          </a:xfrm>
          <a:prstGeom prst="rect">
            <a:avLst/>
          </a:prstGeom>
          <a:noFill/>
          <a:ln>
            <a:noFill/>
          </a:ln>
        </p:spPr>
      </p:pic>
      <p:sp>
        <p:nvSpPr>
          <p:cNvPr id="5" name="TextBox 4"/>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12048721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a:xfrm>
            <a:off x="89239" y="381000"/>
            <a:ext cx="7772400" cy="914400"/>
          </a:xfrm>
        </p:spPr>
        <p:txBody>
          <a:bodyPr/>
          <a:lstStyle/>
          <a:p>
            <a:r>
              <a:rPr lang="en-US" dirty="0" smtClean="0"/>
              <a:t>Why Lean is Important</a:t>
            </a:r>
            <a:endParaRPr lang="en-US" dirty="0"/>
          </a:p>
        </p:txBody>
      </p:sp>
      <p:sp>
        <p:nvSpPr>
          <p:cNvPr id="2" name="TextBox 1"/>
          <p:cNvSpPr txBox="1"/>
          <p:nvPr/>
        </p:nvSpPr>
        <p:spPr>
          <a:xfrm>
            <a:off x="333022" y="1600200"/>
            <a:ext cx="8610600" cy="3816429"/>
          </a:xfrm>
          <a:prstGeom prst="rect">
            <a:avLst/>
          </a:prstGeom>
          <a:noFill/>
        </p:spPr>
        <p:txBody>
          <a:bodyPr wrap="square" rtlCol="0">
            <a:spAutoFit/>
          </a:bodyPr>
          <a:lstStyle/>
          <a:p>
            <a:pPr>
              <a:spcBef>
                <a:spcPts val="1200"/>
              </a:spcBef>
            </a:pPr>
            <a:r>
              <a:rPr lang="en-US" sz="1600" dirty="0">
                <a:latin typeface="+mj-lt"/>
              </a:rPr>
              <a:t>Lean is the right approach to all repetitive activities in all organizations regardless of the goods or services they provide, because:</a:t>
            </a:r>
          </a:p>
          <a:p>
            <a:pPr marL="285750" indent="-285750">
              <a:spcBef>
                <a:spcPts val="1200"/>
              </a:spcBef>
              <a:buFont typeface="Arial" pitchFamily="34" charset="0"/>
              <a:buChar char="•"/>
            </a:pPr>
            <a:r>
              <a:rPr lang="en-US" sz="1600" dirty="0" smtClean="0">
                <a:latin typeface="+mj-lt"/>
              </a:rPr>
              <a:t>Global </a:t>
            </a:r>
            <a:r>
              <a:rPr lang="en-US" sz="1600" dirty="0">
                <a:latin typeface="+mj-lt"/>
              </a:rPr>
              <a:t>competition is heating up as the Internet flattens the world</a:t>
            </a:r>
          </a:p>
          <a:p>
            <a:pPr marL="285750" indent="-285750">
              <a:spcBef>
                <a:spcPts val="1200"/>
              </a:spcBef>
              <a:buFont typeface="Arial" pitchFamily="34" charset="0"/>
              <a:buChar char="•"/>
            </a:pPr>
            <a:r>
              <a:rPr lang="en-US" sz="1600" dirty="0" smtClean="0">
                <a:latin typeface="+mj-lt"/>
              </a:rPr>
              <a:t>Customers </a:t>
            </a:r>
            <a:r>
              <a:rPr lang="en-US" sz="1600" dirty="0">
                <a:latin typeface="+mj-lt"/>
              </a:rPr>
              <a:t>want fewer suppliers with better product quality and delivery reliability</a:t>
            </a:r>
          </a:p>
          <a:p>
            <a:pPr marL="285750" indent="-285750">
              <a:spcBef>
                <a:spcPts val="1200"/>
              </a:spcBef>
              <a:buFont typeface="Arial" pitchFamily="34" charset="0"/>
              <a:buChar char="•"/>
            </a:pPr>
            <a:r>
              <a:rPr lang="en-US" sz="1600" dirty="0" smtClean="0">
                <a:latin typeface="+mj-lt"/>
              </a:rPr>
              <a:t>Customers </a:t>
            </a:r>
            <a:r>
              <a:rPr lang="en-US" sz="1600" dirty="0">
                <a:latin typeface="+mj-lt"/>
              </a:rPr>
              <a:t>want custom products at mass-produced prices</a:t>
            </a:r>
          </a:p>
          <a:p>
            <a:pPr marL="285750" indent="-285750">
              <a:spcBef>
                <a:spcPts val="1200"/>
              </a:spcBef>
              <a:buFont typeface="Arial" pitchFamily="34" charset="0"/>
              <a:buChar char="•"/>
            </a:pPr>
            <a:r>
              <a:rPr lang="en-US" sz="1600" dirty="0" smtClean="0">
                <a:latin typeface="+mj-lt"/>
              </a:rPr>
              <a:t>Markets </a:t>
            </a:r>
            <a:r>
              <a:rPr lang="en-US" sz="1600" dirty="0">
                <a:latin typeface="+mj-lt"/>
              </a:rPr>
              <a:t>are price and value driven – costs are irrelevant to customers</a:t>
            </a:r>
          </a:p>
          <a:p>
            <a:pPr marL="285750" indent="-285750">
              <a:spcBef>
                <a:spcPts val="1200"/>
              </a:spcBef>
              <a:buFont typeface="Arial" pitchFamily="34" charset="0"/>
              <a:buChar char="•"/>
            </a:pPr>
            <a:r>
              <a:rPr lang="en-US" sz="1600" dirty="0" smtClean="0">
                <a:latin typeface="+mj-lt"/>
              </a:rPr>
              <a:t>There </a:t>
            </a:r>
            <a:r>
              <a:rPr lang="en-US" sz="1600" dirty="0">
                <a:latin typeface="+mj-lt"/>
              </a:rPr>
              <a:t>is significant overcapacity in all significant markets</a:t>
            </a:r>
          </a:p>
          <a:p>
            <a:pPr marL="285750" indent="-285750">
              <a:spcBef>
                <a:spcPts val="1200"/>
              </a:spcBef>
              <a:buFont typeface="Arial" pitchFamily="34" charset="0"/>
              <a:buChar char="•"/>
            </a:pPr>
            <a:r>
              <a:rPr lang="en-US" sz="1600" dirty="0" smtClean="0">
                <a:latin typeface="+mj-lt"/>
              </a:rPr>
              <a:t>Quality </a:t>
            </a:r>
            <a:r>
              <a:rPr lang="en-US" sz="1600" dirty="0">
                <a:latin typeface="+mj-lt"/>
              </a:rPr>
              <a:t>standards are very high, and rising, everywhere</a:t>
            </a:r>
          </a:p>
          <a:p>
            <a:pPr marL="285750" indent="-285750">
              <a:spcBef>
                <a:spcPts val="1200"/>
              </a:spcBef>
              <a:buFont typeface="Arial" pitchFamily="34" charset="0"/>
              <a:buChar char="•"/>
            </a:pPr>
            <a:r>
              <a:rPr lang="en-US" sz="1600" dirty="0" smtClean="0">
                <a:latin typeface="+mj-lt"/>
              </a:rPr>
              <a:t>Technology </a:t>
            </a:r>
            <a:r>
              <a:rPr lang="en-US" sz="1600" dirty="0">
                <a:latin typeface="+mj-lt"/>
              </a:rPr>
              <a:t>is universal and does not offer anyone more than a temporary edge</a:t>
            </a:r>
          </a:p>
          <a:p>
            <a:pPr marL="285750" indent="-285750">
              <a:spcBef>
                <a:spcPts val="1200"/>
              </a:spcBef>
              <a:buFont typeface="Arial" pitchFamily="34" charset="0"/>
              <a:buChar char="•"/>
            </a:pPr>
            <a:r>
              <a:rPr lang="en-US" sz="1600" dirty="0" smtClean="0">
                <a:latin typeface="+mj-lt"/>
              </a:rPr>
              <a:t>Investment </a:t>
            </a:r>
            <a:r>
              <a:rPr lang="en-US" sz="1600" dirty="0">
                <a:latin typeface="+mj-lt"/>
              </a:rPr>
              <a:t>money follows yields across industries – competition is unrelenting</a:t>
            </a:r>
          </a:p>
        </p:txBody>
      </p:sp>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319530887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An Integrated View of The Contents</a:t>
            </a:r>
            <a:endParaRPr lang="en-US" dirty="0"/>
          </a:p>
        </p:txBody>
      </p:sp>
      <p:pic>
        <p:nvPicPr>
          <p:cNvPr id="160" name="Picture 15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14600" y="1219201"/>
            <a:ext cx="4038600" cy="5138492"/>
          </a:xfrm>
          <a:prstGeom prst="rect">
            <a:avLst/>
          </a:prstGeom>
        </p:spPr>
      </p:pic>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Introduction</a:t>
            </a:r>
            <a:endParaRPr lang="en-US" sz="1400" b="1" dirty="0">
              <a:latin typeface="+mj-lt"/>
            </a:endParaRPr>
          </a:p>
        </p:txBody>
      </p:sp>
    </p:spTree>
    <p:extLst>
      <p:ext uri="{BB962C8B-B14F-4D97-AF65-F5344CB8AC3E}">
        <p14:creationId xmlns:p14="http://schemas.microsoft.com/office/powerpoint/2010/main" val="231687201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Lean Tools and Concepts</a:t>
            </a:r>
            <a:endParaRPr lang="en-US" dirty="0"/>
          </a:p>
        </p:txBody>
      </p:sp>
      <p:pic>
        <p:nvPicPr>
          <p:cNvPr id="4" name="Picture 3"/>
          <p:cNvPicPr/>
          <p:nvPr/>
        </p:nvPicPr>
        <p:blipFill rotWithShape="1">
          <a:blip r:embed="rId3">
            <a:extLst>
              <a:ext uri="{28A0092B-C50C-407E-A947-70E740481C1C}">
                <a14:useLocalDpi xmlns:a14="http://schemas.microsoft.com/office/drawing/2010/main" val="0"/>
              </a:ext>
            </a:extLst>
          </a:blip>
          <a:srcRect t="3246" b="5849"/>
          <a:stretch/>
        </p:blipFill>
        <p:spPr bwMode="auto">
          <a:xfrm>
            <a:off x="1828800" y="1295400"/>
            <a:ext cx="5181600" cy="5029200"/>
          </a:xfrm>
          <a:prstGeom prst="rect">
            <a:avLst/>
          </a:prstGeom>
          <a:noFill/>
        </p:spPr>
      </p:pic>
      <p:sp>
        <p:nvSpPr>
          <p:cNvPr id="5" name="TextBox 4"/>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3492329243"/>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Lean Accounting</a:t>
            </a:r>
            <a:endParaRPr lang="en-US" dirty="0"/>
          </a:p>
        </p:txBody>
      </p:sp>
      <p:sp>
        <p:nvSpPr>
          <p:cNvPr id="2" name="TextBox 1"/>
          <p:cNvSpPr txBox="1"/>
          <p:nvPr/>
        </p:nvSpPr>
        <p:spPr>
          <a:xfrm>
            <a:off x="304800" y="1447800"/>
            <a:ext cx="8610600" cy="2616101"/>
          </a:xfrm>
          <a:prstGeom prst="rect">
            <a:avLst/>
          </a:prstGeom>
          <a:noFill/>
        </p:spPr>
        <p:txBody>
          <a:bodyPr wrap="square" rtlCol="0">
            <a:spAutoFit/>
          </a:bodyPr>
          <a:lstStyle/>
          <a:p>
            <a:pPr marL="285750" indent="-285750">
              <a:spcBef>
                <a:spcPts val="1200"/>
              </a:spcBef>
              <a:buFont typeface="Arial" pitchFamily="34" charset="0"/>
              <a:buChar char="•"/>
            </a:pPr>
            <a:r>
              <a:rPr lang="en-US" sz="1600" dirty="0">
                <a:latin typeface="+mj-lt"/>
              </a:rPr>
              <a:t>Lean Accounting focuses the business on the elimination of wasteful spending by aligning the financial measurement system with the value stream. </a:t>
            </a:r>
            <a:endParaRPr lang="en-US" sz="1600" dirty="0" smtClean="0">
              <a:latin typeface="+mj-lt"/>
            </a:endParaRPr>
          </a:p>
          <a:p>
            <a:pPr marL="285750" indent="-285750">
              <a:spcBef>
                <a:spcPts val="1200"/>
              </a:spcBef>
              <a:buFont typeface="Arial" pitchFamily="34" charset="0"/>
              <a:buChar char="•"/>
            </a:pPr>
            <a:r>
              <a:rPr lang="en-US" sz="1600" dirty="0" smtClean="0">
                <a:latin typeface="+mj-lt"/>
              </a:rPr>
              <a:t>Rather </a:t>
            </a:r>
            <a:r>
              <a:rPr lang="en-US" sz="1600" dirty="0">
                <a:latin typeface="+mj-lt"/>
              </a:rPr>
              <a:t>than continuously updating the costs of parts in WIP, this approach estimates the cost of finished products by combining all of the costs incurred in the value stream and dividing by the output for each accounting period. Since inventory is minimized and stabilized in the lean plant, the wasteful work of complex cost accounting is eliminated.</a:t>
            </a:r>
          </a:p>
          <a:p>
            <a:pPr marL="285750" indent="-285750">
              <a:spcBef>
                <a:spcPts val="1200"/>
              </a:spcBef>
              <a:buFont typeface="Arial" pitchFamily="34" charset="0"/>
              <a:buChar char="•"/>
            </a:pPr>
            <a:r>
              <a:rPr lang="en-US" sz="1600" dirty="0" smtClean="0">
                <a:latin typeface="+mj-lt"/>
              </a:rPr>
              <a:t>Often </a:t>
            </a:r>
            <a:r>
              <a:rPr lang="en-US" sz="1600" dirty="0">
                <a:latin typeface="+mj-lt"/>
              </a:rPr>
              <a:t>the first impact of lean accounting is DEGRADED cost performance, as excess inventories are eliminated and their costs are realized, but once in full effect the method frees up accountants to focus with lean teams on cost drivers that can be improved.</a:t>
            </a:r>
          </a:p>
        </p:txBody>
      </p:sp>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416901102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a:bodyPr>
          <a:lstStyle/>
          <a:p>
            <a:r>
              <a:rPr lang="en-US" dirty="0" smtClean="0"/>
              <a:t>Types of Waste</a:t>
            </a:r>
            <a:br>
              <a:rPr lang="en-US" dirty="0" smtClean="0"/>
            </a:br>
            <a:r>
              <a:rPr lang="en-US" sz="2200" dirty="0" smtClean="0"/>
              <a:t>(A Useful Checklist)</a:t>
            </a:r>
            <a:endParaRPr lang="en-US" sz="2200" dirty="0"/>
          </a:p>
        </p:txBody>
      </p:sp>
      <p:pic>
        <p:nvPicPr>
          <p:cNvPr id="4" name="Picture 3"/>
          <p:cNvPicPr/>
          <p:nvPr/>
        </p:nvPicPr>
        <p:blipFill rotWithShape="1">
          <a:blip r:embed="rId3">
            <a:extLst>
              <a:ext uri="{28A0092B-C50C-407E-A947-70E740481C1C}">
                <a14:useLocalDpi xmlns:a14="http://schemas.microsoft.com/office/drawing/2010/main" val="0"/>
              </a:ext>
            </a:extLst>
          </a:blip>
          <a:srcRect b="63373"/>
          <a:stretch/>
        </p:blipFill>
        <p:spPr bwMode="auto">
          <a:xfrm>
            <a:off x="990600" y="1676400"/>
            <a:ext cx="7239000" cy="2971800"/>
          </a:xfrm>
          <a:prstGeom prst="rect">
            <a:avLst/>
          </a:prstGeom>
          <a:noFill/>
        </p:spPr>
      </p:pic>
      <p:sp>
        <p:nvSpPr>
          <p:cNvPr id="5" name="TextBox 4"/>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200786998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a:bodyPr>
          <a:lstStyle/>
          <a:p>
            <a:r>
              <a:rPr lang="en-US" dirty="0" smtClean="0"/>
              <a:t>Types of Waste</a:t>
            </a:r>
            <a:br>
              <a:rPr lang="en-US" dirty="0" smtClean="0"/>
            </a:br>
            <a:r>
              <a:rPr lang="en-US" sz="2200" dirty="0" smtClean="0"/>
              <a:t>(A useful checklist)</a:t>
            </a:r>
            <a:endParaRPr lang="en-US" sz="2200" dirty="0"/>
          </a:p>
        </p:txBody>
      </p:sp>
      <p:pic>
        <p:nvPicPr>
          <p:cNvPr id="4" name="Picture 3"/>
          <p:cNvPicPr/>
          <p:nvPr/>
        </p:nvPicPr>
        <p:blipFill rotWithShape="1">
          <a:blip r:embed="rId3">
            <a:extLst>
              <a:ext uri="{28A0092B-C50C-407E-A947-70E740481C1C}">
                <a14:useLocalDpi xmlns:a14="http://schemas.microsoft.com/office/drawing/2010/main" val="0"/>
              </a:ext>
            </a:extLst>
          </a:blip>
          <a:srcRect t="37291"/>
          <a:stretch/>
        </p:blipFill>
        <p:spPr bwMode="auto">
          <a:xfrm>
            <a:off x="1143000" y="1447800"/>
            <a:ext cx="6858000" cy="4598669"/>
          </a:xfrm>
          <a:prstGeom prst="rect">
            <a:avLst/>
          </a:prstGeom>
          <a:noFill/>
        </p:spPr>
      </p:pic>
      <p:sp>
        <p:nvSpPr>
          <p:cNvPr id="5" name="TextBox 4"/>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191734236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Pull System</a:t>
            </a:r>
            <a:endParaRPr lang="en-US" dirty="0"/>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1828800" y="4038600"/>
            <a:ext cx="5029200" cy="1889760"/>
          </a:xfrm>
          <a:prstGeom prst="rect">
            <a:avLst/>
          </a:prstGeom>
        </p:spPr>
      </p:pic>
      <p:sp>
        <p:nvSpPr>
          <p:cNvPr id="5" name="TextBox 4"/>
          <p:cNvSpPr txBox="1"/>
          <p:nvPr/>
        </p:nvSpPr>
        <p:spPr>
          <a:xfrm>
            <a:off x="304800" y="1447800"/>
            <a:ext cx="8610600" cy="2369880"/>
          </a:xfrm>
          <a:prstGeom prst="rect">
            <a:avLst/>
          </a:prstGeom>
          <a:noFill/>
        </p:spPr>
        <p:txBody>
          <a:bodyPr wrap="square" rtlCol="0">
            <a:spAutoFit/>
          </a:bodyPr>
          <a:lstStyle/>
          <a:p>
            <a:pPr marL="285750" indent="-285750">
              <a:spcBef>
                <a:spcPts val="1200"/>
              </a:spcBef>
              <a:buFont typeface="Arial" pitchFamily="34" charset="0"/>
              <a:buChar char="•"/>
            </a:pPr>
            <a:r>
              <a:rPr lang="en-US" sz="1600" dirty="0">
                <a:latin typeface="+mj-lt"/>
              </a:rPr>
              <a:t>The fundamental principle of lean production is a pull </a:t>
            </a:r>
            <a:r>
              <a:rPr lang="en-US" sz="1600" dirty="0" smtClean="0">
                <a:latin typeface="+mj-lt"/>
              </a:rPr>
              <a:t>system: nothing is produced </a:t>
            </a:r>
            <a:r>
              <a:rPr lang="en-US" sz="1600" dirty="0">
                <a:latin typeface="+mj-lt"/>
              </a:rPr>
              <a:t>until </a:t>
            </a:r>
            <a:r>
              <a:rPr lang="en-US" sz="1600" dirty="0" smtClean="0">
                <a:latin typeface="+mj-lt"/>
              </a:rPr>
              <a:t>demanded </a:t>
            </a:r>
            <a:r>
              <a:rPr lang="en-US" sz="1600" dirty="0">
                <a:latin typeface="+mj-lt"/>
              </a:rPr>
              <a:t>by a paying </a:t>
            </a:r>
            <a:r>
              <a:rPr lang="en-US" sz="1600" dirty="0" smtClean="0">
                <a:latin typeface="+mj-lt"/>
              </a:rPr>
              <a:t>customer</a:t>
            </a:r>
          </a:p>
          <a:p>
            <a:pPr marL="285750" indent="-285750">
              <a:spcBef>
                <a:spcPts val="1200"/>
              </a:spcBef>
              <a:buFont typeface="Arial" pitchFamily="34" charset="0"/>
              <a:buChar char="•"/>
            </a:pPr>
            <a:r>
              <a:rPr lang="en-US" sz="1600" dirty="0" smtClean="0">
                <a:latin typeface="+mj-lt"/>
              </a:rPr>
              <a:t>In a push </a:t>
            </a:r>
            <a:r>
              <a:rPr lang="en-US" sz="1600" dirty="0">
                <a:latin typeface="+mj-lt"/>
              </a:rPr>
              <a:t>systems </a:t>
            </a:r>
            <a:r>
              <a:rPr lang="en-US" sz="1600" dirty="0" smtClean="0">
                <a:latin typeface="+mj-lt"/>
              </a:rPr>
              <a:t>products </a:t>
            </a:r>
            <a:r>
              <a:rPr lang="en-US" sz="1600" dirty="0">
                <a:latin typeface="+mj-lt"/>
              </a:rPr>
              <a:t>are pushed through manufacturing onto shelves where they wait for </a:t>
            </a:r>
            <a:r>
              <a:rPr lang="en-US" sz="1600" dirty="0" smtClean="0">
                <a:latin typeface="+mj-lt"/>
              </a:rPr>
              <a:t>customers</a:t>
            </a:r>
          </a:p>
          <a:p>
            <a:pPr marL="285750" indent="-285750">
              <a:spcBef>
                <a:spcPts val="1200"/>
              </a:spcBef>
              <a:buFont typeface="Arial" pitchFamily="34" charset="0"/>
              <a:buChar char="•"/>
            </a:pPr>
            <a:r>
              <a:rPr lang="en-US" sz="1600" dirty="0" smtClean="0">
                <a:latin typeface="+mj-lt"/>
              </a:rPr>
              <a:t>There </a:t>
            </a:r>
            <a:r>
              <a:rPr lang="en-US" sz="1600" dirty="0">
                <a:latin typeface="+mj-lt"/>
              </a:rPr>
              <a:t>cannot be a perfect </a:t>
            </a:r>
            <a:r>
              <a:rPr lang="en-US" sz="1600" dirty="0" smtClean="0">
                <a:latin typeface="+mj-lt"/>
              </a:rPr>
              <a:t>pull system</a:t>
            </a:r>
            <a:r>
              <a:rPr lang="en-US" sz="1600" dirty="0">
                <a:latin typeface="+mj-lt"/>
              </a:rPr>
              <a:t>. </a:t>
            </a:r>
            <a:r>
              <a:rPr lang="en-US" sz="1600" dirty="0" smtClean="0">
                <a:latin typeface="+mj-lt"/>
              </a:rPr>
              <a:t>bottlenecks</a:t>
            </a:r>
            <a:r>
              <a:rPr lang="en-US" sz="1600" dirty="0">
                <a:latin typeface="+mj-lt"/>
              </a:rPr>
              <a:t>, </a:t>
            </a:r>
            <a:r>
              <a:rPr lang="en-US" sz="1600" dirty="0" smtClean="0">
                <a:latin typeface="+mj-lt"/>
              </a:rPr>
              <a:t>unbalanced </a:t>
            </a:r>
            <a:r>
              <a:rPr lang="en-US" sz="1600" dirty="0">
                <a:latin typeface="+mj-lt"/>
              </a:rPr>
              <a:t>production </a:t>
            </a:r>
            <a:r>
              <a:rPr lang="en-US" sz="1600" dirty="0" smtClean="0">
                <a:latin typeface="+mj-lt"/>
              </a:rPr>
              <a:t>capacity, </a:t>
            </a:r>
            <a:r>
              <a:rPr lang="en-US" sz="1600" dirty="0">
                <a:latin typeface="+mj-lt"/>
              </a:rPr>
              <a:t>and physical distances to </a:t>
            </a:r>
            <a:r>
              <a:rPr lang="en-US" sz="1600" dirty="0" smtClean="0">
                <a:latin typeface="+mj-lt"/>
              </a:rPr>
              <a:t>customers require </a:t>
            </a:r>
            <a:r>
              <a:rPr lang="en-US" sz="1600" dirty="0">
                <a:latin typeface="+mj-lt"/>
              </a:rPr>
              <a:t>lead times for raw materials, parts, labor scheduling, and transportation, which in turn requires appropriate inventories along the value </a:t>
            </a:r>
            <a:r>
              <a:rPr lang="en-US" sz="1600" dirty="0" smtClean="0">
                <a:latin typeface="+mj-lt"/>
              </a:rPr>
              <a:t>chain</a:t>
            </a:r>
            <a:endParaRPr lang="en-US" sz="1600" dirty="0">
              <a:latin typeface="+mj-lt"/>
            </a:endParaRPr>
          </a:p>
        </p:txBody>
      </p:sp>
      <p:sp>
        <p:nvSpPr>
          <p:cNvPr id="6" name="TextBox 5"/>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86883391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One by One Production</a:t>
            </a:r>
            <a:endParaRPr lang="en-US" dirty="0"/>
          </a:p>
        </p:txBody>
      </p:sp>
      <p:sp>
        <p:nvSpPr>
          <p:cNvPr id="5" name="TextBox 4"/>
          <p:cNvSpPr txBox="1"/>
          <p:nvPr/>
        </p:nvSpPr>
        <p:spPr>
          <a:xfrm>
            <a:off x="304800" y="1447800"/>
            <a:ext cx="8458200" cy="1015663"/>
          </a:xfrm>
          <a:prstGeom prst="rect">
            <a:avLst/>
          </a:prstGeom>
          <a:noFill/>
        </p:spPr>
        <p:txBody>
          <a:bodyPr wrap="square" rtlCol="0">
            <a:spAutoFit/>
          </a:bodyPr>
          <a:lstStyle/>
          <a:p>
            <a:pPr marL="285750" indent="-285750">
              <a:spcBef>
                <a:spcPts val="1200"/>
              </a:spcBef>
              <a:buFont typeface="Arial" pitchFamily="34" charset="0"/>
              <a:buChar char="•"/>
            </a:pPr>
            <a:r>
              <a:rPr lang="en-US" sz="1600" dirty="0">
                <a:latin typeface="+mj-lt"/>
              </a:rPr>
              <a:t>In One by One Production (Single Piece Flow), products proceed one at a time through </a:t>
            </a:r>
            <a:r>
              <a:rPr lang="en-US" sz="1600" dirty="0" smtClean="0">
                <a:latin typeface="+mj-lt"/>
              </a:rPr>
              <a:t>production with no </a:t>
            </a:r>
            <a:r>
              <a:rPr lang="en-US" sz="1600" dirty="0">
                <a:latin typeface="+mj-lt"/>
              </a:rPr>
              <a:t>interruptions, scrap or batch inventories anywhere on the </a:t>
            </a:r>
            <a:r>
              <a:rPr lang="en-US" sz="1600" dirty="0" smtClean="0">
                <a:latin typeface="+mj-lt"/>
              </a:rPr>
              <a:t>line</a:t>
            </a:r>
          </a:p>
          <a:p>
            <a:pPr marL="285750" indent="-285750">
              <a:spcBef>
                <a:spcPts val="1200"/>
              </a:spcBef>
              <a:buFont typeface="Arial" pitchFamily="34" charset="0"/>
              <a:buChar char="•"/>
            </a:pPr>
            <a:r>
              <a:rPr lang="en-US" sz="1600" dirty="0" smtClean="0">
                <a:latin typeface="+mj-lt"/>
              </a:rPr>
              <a:t>All </a:t>
            </a:r>
            <a:r>
              <a:rPr lang="en-US" sz="1600" dirty="0">
                <a:latin typeface="+mj-lt"/>
              </a:rPr>
              <a:t>materials </a:t>
            </a:r>
            <a:r>
              <a:rPr lang="en-US" sz="1600" dirty="0" smtClean="0">
                <a:latin typeface="+mj-lt"/>
              </a:rPr>
              <a:t>are </a:t>
            </a:r>
            <a:r>
              <a:rPr lang="en-US" sz="1600" dirty="0">
                <a:latin typeface="+mj-lt"/>
              </a:rPr>
              <a:t>work in process or finished goods on their way to a </a:t>
            </a:r>
            <a:r>
              <a:rPr lang="en-US" sz="1600" dirty="0" smtClean="0">
                <a:latin typeface="+mj-lt"/>
              </a:rPr>
              <a:t>customer </a:t>
            </a:r>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971800"/>
            <a:ext cx="3429000" cy="2438400"/>
          </a:xfrm>
          <a:prstGeom prst="rect">
            <a:avLst/>
          </a:prstGeom>
          <a:noFill/>
        </p:spPr>
      </p:pic>
      <p:sp>
        <p:nvSpPr>
          <p:cNvPr id="7" name="TextBox 6"/>
          <p:cNvSpPr txBox="1"/>
          <p:nvPr/>
        </p:nvSpPr>
        <p:spPr>
          <a:xfrm>
            <a:off x="299156" y="2514600"/>
            <a:ext cx="4577644" cy="1077218"/>
          </a:xfrm>
          <a:prstGeom prst="rect">
            <a:avLst/>
          </a:prstGeom>
          <a:noFill/>
        </p:spPr>
        <p:txBody>
          <a:bodyPr wrap="square" rtlCol="0">
            <a:spAutoFit/>
          </a:bodyPr>
          <a:lstStyle/>
          <a:p>
            <a:pPr marL="285750" indent="-285750">
              <a:spcBef>
                <a:spcPts val="1200"/>
              </a:spcBef>
              <a:buFont typeface="Arial" pitchFamily="34" charset="0"/>
              <a:buChar char="•"/>
            </a:pPr>
            <a:r>
              <a:rPr lang="en-US" sz="1600" dirty="0" smtClean="0">
                <a:latin typeface="+mj-lt"/>
              </a:rPr>
              <a:t>However</a:t>
            </a:r>
            <a:r>
              <a:rPr lang="en-US" sz="1600" dirty="0">
                <a:latin typeface="+mj-lt"/>
              </a:rPr>
              <a:t>, </a:t>
            </a:r>
            <a:r>
              <a:rPr lang="en-US" sz="1600" dirty="0" smtClean="0">
                <a:latin typeface="+mj-lt"/>
              </a:rPr>
              <a:t>some </a:t>
            </a:r>
            <a:r>
              <a:rPr lang="en-US" sz="1600" dirty="0">
                <a:latin typeface="+mj-lt"/>
              </a:rPr>
              <a:t>inefficiency inherent in larger batch sizes might be offset by efficiencies in batch processing (e.g., equipment set up per unit may be reduced)</a:t>
            </a:r>
          </a:p>
        </p:txBody>
      </p:sp>
      <p:sp>
        <p:nvSpPr>
          <p:cNvPr id="8" name="TextBox 7"/>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347408480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err="1" smtClean="0"/>
              <a:t>Chaku-Chaku</a:t>
            </a:r>
            <a:endParaRPr lang="en-US" dirty="0"/>
          </a:p>
        </p:txBody>
      </p:sp>
      <p:sp>
        <p:nvSpPr>
          <p:cNvPr id="5" name="TextBox 4"/>
          <p:cNvSpPr txBox="1"/>
          <p:nvPr/>
        </p:nvSpPr>
        <p:spPr>
          <a:xfrm>
            <a:off x="304800" y="1447800"/>
            <a:ext cx="8458200" cy="3293209"/>
          </a:xfrm>
          <a:prstGeom prst="rect">
            <a:avLst/>
          </a:prstGeom>
          <a:noFill/>
        </p:spPr>
        <p:txBody>
          <a:bodyPr wrap="square" rtlCol="0">
            <a:spAutoFit/>
          </a:bodyPr>
          <a:lstStyle/>
          <a:p>
            <a:pPr marL="285750" indent="-285750">
              <a:spcBef>
                <a:spcPts val="1200"/>
              </a:spcBef>
              <a:buFont typeface="Arial" pitchFamily="34" charset="0"/>
              <a:buChar char="•"/>
            </a:pPr>
            <a:r>
              <a:rPr lang="en-US" dirty="0">
                <a:latin typeface="+mj-lt"/>
              </a:rPr>
              <a:t>A ‘</a:t>
            </a:r>
            <a:r>
              <a:rPr lang="en-US" dirty="0" err="1">
                <a:latin typeface="+mj-lt"/>
              </a:rPr>
              <a:t>chaku-chaku</a:t>
            </a:r>
            <a:r>
              <a:rPr lang="en-US" dirty="0">
                <a:latin typeface="+mj-lt"/>
              </a:rPr>
              <a:t>’ line integrates humans and machines (‘</a:t>
            </a:r>
            <a:r>
              <a:rPr lang="en-US" dirty="0" err="1">
                <a:latin typeface="+mj-lt"/>
              </a:rPr>
              <a:t>autonomation</a:t>
            </a:r>
            <a:r>
              <a:rPr lang="en-US" dirty="0">
                <a:latin typeface="+mj-lt"/>
              </a:rPr>
              <a:t>’) to perform steps in a production </a:t>
            </a:r>
            <a:r>
              <a:rPr lang="en-US" dirty="0" smtClean="0">
                <a:latin typeface="+mj-lt"/>
              </a:rPr>
              <a:t>process</a:t>
            </a:r>
          </a:p>
          <a:p>
            <a:pPr marL="285750" indent="-285750">
              <a:spcBef>
                <a:spcPts val="1200"/>
              </a:spcBef>
              <a:buFont typeface="Arial" pitchFamily="34" charset="0"/>
              <a:buChar char="•"/>
            </a:pPr>
            <a:r>
              <a:rPr lang="en-US" dirty="0" smtClean="0">
                <a:latin typeface="+mj-lt"/>
              </a:rPr>
              <a:t>The </a:t>
            </a:r>
            <a:r>
              <a:rPr lang="en-US" dirty="0">
                <a:latin typeface="+mj-lt"/>
              </a:rPr>
              <a:t>human operator loads the first machine, which automatically offloads to the next machine (using ‘</a:t>
            </a:r>
            <a:r>
              <a:rPr lang="en-US" dirty="0" err="1">
                <a:latin typeface="+mj-lt"/>
              </a:rPr>
              <a:t>hanedashi</a:t>
            </a:r>
            <a:r>
              <a:rPr lang="en-US" dirty="0">
                <a:latin typeface="+mj-lt"/>
              </a:rPr>
              <a:t>’ devices) when its production step is completed, and so on until human intervention is again </a:t>
            </a:r>
            <a:r>
              <a:rPr lang="en-US" dirty="0" smtClean="0">
                <a:latin typeface="+mj-lt"/>
              </a:rPr>
              <a:t>needed</a:t>
            </a:r>
          </a:p>
          <a:p>
            <a:pPr marL="285750" indent="-285750">
              <a:spcBef>
                <a:spcPts val="1200"/>
              </a:spcBef>
              <a:buFont typeface="Arial" pitchFamily="34" charset="0"/>
              <a:buChar char="•"/>
            </a:pPr>
            <a:r>
              <a:rPr lang="en-US" dirty="0" smtClean="0">
                <a:latin typeface="+mj-lt"/>
              </a:rPr>
              <a:t>Advantages:</a:t>
            </a:r>
          </a:p>
          <a:p>
            <a:pPr marL="742950" lvl="1" indent="-285750">
              <a:spcBef>
                <a:spcPts val="1200"/>
              </a:spcBef>
              <a:buFont typeface="Arial" pitchFamily="34" charset="0"/>
              <a:buChar char="•"/>
            </a:pPr>
            <a:r>
              <a:rPr lang="en-US" sz="1600" dirty="0" smtClean="0">
                <a:latin typeface="+mj-lt"/>
              </a:rPr>
              <a:t>Enables one-by-one </a:t>
            </a:r>
            <a:r>
              <a:rPr lang="en-US" sz="1600" dirty="0">
                <a:latin typeface="+mj-lt"/>
              </a:rPr>
              <a:t>production </a:t>
            </a:r>
            <a:r>
              <a:rPr lang="en-US" sz="1600" dirty="0" smtClean="0">
                <a:latin typeface="+mj-lt"/>
              </a:rPr>
              <a:t>system</a:t>
            </a:r>
          </a:p>
          <a:p>
            <a:pPr marL="742950" lvl="1" indent="-285750">
              <a:spcBef>
                <a:spcPts val="1200"/>
              </a:spcBef>
              <a:buFont typeface="Arial" pitchFamily="34" charset="0"/>
              <a:buChar char="•"/>
            </a:pPr>
            <a:r>
              <a:rPr lang="en-US" sz="1600" dirty="0" smtClean="0">
                <a:latin typeface="+mj-lt"/>
              </a:rPr>
              <a:t>Allows rapid </a:t>
            </a:r>
            <a:r>
              <a:rPr lang="en-US" sz="1600" dirty="0">
                <a:latin typeface="+mj-lt"/>
              </a:rPr>
              <a:t>adjustment of Takt </a:t>
            </a:r>
            <a:r>
              <a:rPr lang="en-US" sz="1600" dirty="0" smtClean="0">
                <a:latin typeface="+mj-lt"/>
              </a:rPr>
              <a:t>time</a:t>
            </a:r>
          </a:p>
          <a:p>
            <a:pPr marL="742950" lvl="1" indent="-285750">
              <a:spcBef>
                <a:spcPts val="1200"/>
              </a:spcBef>
              <a:buFont typeface="Arial" pitchFamily="34" charset="0"/>
              <a:buChar char="•"/>
            </a:pPr>
            <a:r>
              <a:rPr lang="en-US" sz="1600" dirty="0" smtClean="0">
                <a:latin typeface="+mj-lt"/>
              </a:rPr>
              <a:t>Minimizes </a:t>
            </a:r>
            <a:r>
              <a:rPr lang="en-US" sz="1600" dirty="0">
                <a:latin typeface="+mj-lt"/>
              </a:rPr>
              <a:t>human </a:t>
            </a:r>
            <a:r>
              <a:rPr lang="en-US" dirty="0" smtClean="0">
                <a:latin typeface="+mj-lt"/>
              </a:rPr>
              <a:t>error</a:t>
            </a:r>
          </a:p>
        </p:txBody>
      </p:sp>
      <p:pic>
        <p:nvPicPr>
          <p:cNvPr id="8" name="Picture 7"/>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6200" y="3948289"/>
            <a:ext cx="5031105" cy="2084070"/>
          </a:xfrm>
          <a:prstGeom prst="rect">
            <a:avLst/>
          </a:prstGeom>
        </p:spPr>
      </p:pic>
      <p:sp>
        <p:nvSpPr>
          <p:cNvPr id="6" name="TextBox 5"/>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3474841896"/>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Constraint Management</a:t>
            </a:r>
            <a:endParaRPr lang="en-US" dirty="0"/>
          </a:p>
        </p:txBody>
      </p:sp>
      <p:sp>
        <p:nvSpPr>
          <p:cNvPr id="5" name="TextBox 4"/>
          <p:cNvSpPr txBox="1"/>
          <p:nvPr/>
        </p:nvSpPr>
        <p:spPr>
          <a:xfrm>
            <a:off x="301978" y="1447799"/>
            <a:ext cx="5641622" cy="4154984"/>
          </a:xfrm>
          <a:prstGeom prst="rect">
            <a:avLst/>
          </a:prstGeom>
          <a:noFill/>
        </p:spPr>
        <p:txBody>
          <a:bodyPr wrap="square" rtlCol="0">
            <a:spAutoFit/>
          </a:bodyPr>
          <a:lstStyle/>
          <a:p>
            <a:pPr marL="285750" indent="-285750">
              <a:spcBef>
                <a:spcPts val="1200"/>
              </a:spcBef>
              <a:buFont typeface="Arial" pitchFamily="34" charset="0"/>
              <a:buChar char="•"/>
            </a:pPr>
            <a:r>
              <a:rPr lang="en-US" sz="1600" dirty="0">
                <a:latin typeface="+mj-lt"/>
              </a:rPr>
              <a:t>Every operation has a key </a:t>
            </a:r>
            <a:r>
              <a:rPr lang="en-US" sz="1600" dirty="0" smtClean="0">
                <a:latin typeface="+mj-lt"/>
              </a:rPr>
              <a:t>constraint, a </a:t>
            </a:r>
            <a:r>
              <a:rPr lang="en-US" sz="1600" dirty="0">
                <a:latin typeface="+mj-lt"/>
              </a:rPr>
              <a:t>work process or key machine (‘monument’) through which every product must pass. The Theory of Constraints (TOC) aims to improve the flow (and throughput), pulling (rather than pushing) materials through the operation by focusing </a:t>
            </a:r>
            <a:r>
              <a:rPr lang="en-US" sz="1600" dirty="0" smtClean="0">
                <a:latin typeface="+mj-lt"/>
              </a:rPr>
              <a:t>on:</a:t>
            </a:r>
          </a:p>
          <a:p>
            <a:pPr marL="285750" indent="-285750">
              <a:spcBef>
                <a:spcPts val="1200"/>
              </a:spcBef>
              <a:buFont typeface="Arial" pitchFamily="34" charset="0"/>
              <a:buChar char="•"/>
            </a:pPr>
            <a:r>
              <a:rPr lang="en-US" sz="1600" dirty="0" smtClean="0">
                <a:latin typeface="+mj-lt"/>
              </a:rPr>
              <a:t>The Drum: the </a:t>
            </a:r>
            <a:r>
              <a:rPr lang="en-US" sz="1600" dirty="0">
                <a:latin typeface="+mj-lt"/>
              </a:rPr>
              <a:t>work center or machine or operation that limits the ability of the entire operation to produce </a:t>
            </a:r>
            <a:r>
              <a:rPr lang="en-US" sz="1600" dirty="0" smtClean="0">
                <a:latin typeface="+mj-lt"/>
              </a:rPr>
              <a:t>more</a:t>
            </a:r>
            <a:r>
              <a:rPr lang="en-US" sz="1600" dirty="0">
                <a:latin typeface="+mj-lt"/>
              </a:rPr>
              <a:t> </a:t>
            </a:r>
          </a:p>
          <a:p>
            <a:pPr marL="285750" indent="-285750">
              <a:spcBef>
                <a:spcPts val="1200"/>
              </a:spcBef>
              <a:buFont typeface="Arial" pitchFamily="34" charset="0"/>
              <a:buChar char="•"/>
            </a:pPr>
            <a:r>
              <a:rPr lang="en-US" sz="1600" dirty="0" smtClean="0">
                <a:latin typeface="+mj-lt"/>
              </a:rPr>
              <a:t>The Buffer: inventory </a:t>
            </a:r>
            <a:r>
              <a:rPr lang="en-US" sz="1600" dirty="0">
                <a:latin typeface="+mj-lt"/>
              </a:rPr>
              <a:t>that protects the drum, so that it always has work flowing to </a:t>
            </a:r>
            <a:r>
              <a:rPr lang="en-US" sz="1600" dirty="0" smtClean="0">
                <a:latin typeface="+mj-lt"/>
              </a:rPr>
              <a:t>it</a:t>
            </a:r>
            <a:r>
              <a:rPr lang="en-US" sz="1600" dirty="0">
                <a:latin typeface="+mj-lt"/>
              </a:rPr>
              <a:t> </a:t>
            </a:r>
          </a:p>
          <a:p>
            <a:pPr marL="285750" indent="-285750">
              <a:spcBef>
                <a:spcPts val="1200"/>
              </a:spcBef>
              <a:buFont typeface="Arial" pitchFamily="34" charset="0"/>
              <a:buChar char="•"/>
            </a:pPr>
            <a:r>
              <a:rPr lang="en-US" sz="1600" dirty="0" smtClean="0">
                <a:latin typeface="+mj-lt"/>
              </a:rPr>
              <a:t>The Rope: the </a:t>
            </a:r>
            <a:r>
              <a:rPr lang="en-US" sz="1600" dirty="0">
                <a:latin typeface="+mj-lt"/>
              </a:rPr>
              <a:t>work release mechanism for the </a:t>
            </a:r>
            <a:r>
              <a:rPr lang="en-US" sz="1600" dirty="0" smtClean="0">
                <a:latin typeface="+mj-lt"/>
              </a:rPr>
              <a:t>plant</a:t>
            </a:r>
            <a:r>
              <a:rPr lang="en-US" sz="1600" dirty="0">
                <a:latin typeface="+mj-lt"/>
              </a:rPr>
              <a:t> </a:t>
            </a:r>
          </a:p>
          <a:p>
            <a:pPr marL="285750" indent="-285750">
              <a:spcBef>
                <a:spcPts val="1200"/>
              </a:spcBef>
              <a:buFont typeface="Arial" pitchFamily="34" charset="0"/>
              <a:buChar char="•"/>
            </a:pPr>
            <a:r>
              <a:rPr lang="en-US" sz="1600" dirty="0">
                <a:latin typeface="+mj-lt"/>
              </a:rPr>
              <a:t>Eliminating the constraint at the ‘Drum’ moves the constraint to another part of the operation, which might be the next improvement target in a never-ending process. </a:t>
            </a:r>
            <a:endParaRPr lang="en-US" sz="1600" dirty="0" smtClean="0">
              <a:latin typeface="+mj-lt"/>
            </a:endParaRPr>
          </a:p>
        </p:txBody>
      </p:sp>
      <p:pic>
        <p:nvPicPr>
          <p:cNvPr id="6" name="Picture 5"/>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91200" y="2667000"/>
            <a:ext cx="3084830" cy="3030220"/>
          </a:xfrm>
          <a:prstGeom prst="rect">
            <a:avLst/>
          </a:prstGeom>
          <a:noFill/>
        </p:spPr>
      </p:pic>
      <p:sp>
        <p:nvSpPr>
          <p:cNvPr id="7" name="TextBox 6"/>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370015312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Throughput and Yield</a:t>
            </a:r>
            <a:endParaRPr lang="en-US" dirty="0"/>
          </a:p>
        </p:txBody>
      </p:sp>
      <p:sp>
        <p:nvSpPr>
          <p:cNvPr id="5" name="TextBox 4"/>
          <p:cNvSpPr txBox="1"/>
          <p:nvPr/>
        </p:nvSpPr>
        <p:spPr>
          <a:xfrm>
            <a:off x="301978" y="1447799"/>
            <a:ext cx="8308622" cy="4216539"/>
          </a:xfrm>
          <a:prstGeom prst="rect">
            <a:avLst/>
          </a:prstGeom>
          <a:noFill/>
        </p:spPr>
        <p:txBody>
          <a:bodyPr wrap="square" rtlCol="0">
            <a:spAutoFit/>
          </a:bodyPr>
          <a:lstStyle/>
          <a:p>
            <a:pPr marL="285750" indent="-285750">
              <a:spcBef>
                <a:spcPts val="1200"/>
              </a:spcBef>
              <a:buFont typeface="Arial" pitchFamily="34" charset="0"/>
              <a:buChar char="•"/>
            </a:pPr>
            <a:r>
              <a:rPr lang="en-US" dirty="0" smtClean="0">
                <a:latin typeface="+mj-lt"/>
              </a:rPr>
              <a:t>Throughput: the </a:t>
            </a:r>
            <a:r>
              <a:rPr lang="en-US" dirty="0">
                <a:latin typeface="+mj-lt"/>
              </a:rPr>
              <a:t>amount of product coming off the assembly line (or paperwork </a:t>
            </a:r>
            <a:r>
              <a:rPr lang="en-US" dirty="0" smtClean="0">
                <a:latin typeface="+mj-lt"/>
              </a:rPr>
              <a:t>system)</a:t>
            </a:r>
          </a:p>
          <a:p>
            <a:pPr marL="742950" lvl="1" indent="-285750">
              <a:spcBef>
                <a:spcPts val="1200"/>
              </a:spcBef>
              <a:buFont typeface="Arial" pitchFamily="34" charset="0"/>
              <a:buChar char="•"/>
            </a:pPr>
            <a:r>
              <a:rPr lang="en-US" sz="1600" dirty="0" smtClean="0">
                <a:latin typeface="+mj-lt"/>
              </a:rPr>
              <a:t>Can be increased </a:t>
            </a:r>
            <a:r>
              <a:rPr lang="en-US" sz="1600" dirty="0">
                <a:latin typeface="+mj-lt"/>
              </a:rPr>
              <a:t>by removing constraints, by applying more human or machine resources, or improved processes, methods, or procedures. </a:t>
            </a:r>
            <a:endParaRPr lang="en-US" sz="1600" dirty="0" smtClean="0">
              <a:latin typeface="+mj-lt"/>
            </a:endParaRPr>
          </a:p>
          <a:p>
            <a:pPr marL="742950" lvl="1" indent="-285750">
              <a:spcBef>
                <a:spcPts val="1200"/>
              </a:spcBef>
              <a:buFont typeface="Arial" pitchFamily="34" charset="0"/>
              <a:buChar char="•"/>
            </a:pPr>
            <a:r>
              <a:rPr lang="en-US" sz="1600" dirty="0" smtClean="0">
                <a:latin typeface="+mj-lt"/>
              </a:rPr>
              <a:t>Removing </a:t>
            </a:r>
            <a:r>
              <a:rPr lang="en-US" sz="1600" dirty="0">
                <a:latin typeface="+mj-lt"/>
              </a:rPr>
              <a:t>constraints only help if there is demand for more product or if the constraint is causing inefficiency </a:t>
            </a:r>
            <a:r>
              <a:rPr lang="en-US" dirty="0">
                <a:latin typeface="+mj-lt"/>
              </a:rPr>
              <a:t>in the </a:t>
            </a:r>
            <a:r>
              <a:rPr lang="en-US" dirty="0" smtClean="0">
                <a:latin typeface="+mj-lt"/>
              </a:rPr>
              <a:t>system</a:t>
            </a:r>
          </a:p>
          <a:p>
            <a:pPr marL="285750" indent="-285750">
              <a:spcBef>
                <a:spcPts val="1200"/>
              </a:spcBef>
              <a:buFont typeface="Arial" pitchFamily="34" charset="0"/>
              <a:buChar char="•"/>
            </a:pPr>
            <a:r>
              <a:rPr lang="en-US" dirty="0" smtClean="0">
                <a:latin typeface="+mj-lt"/>
              </a:rPr>
              <a:t>Yield: the </a:t>
            </a:r>
            <a:r>
              <a:rPr lang="en-US" dirty="0">
                <a:latin typeface="+mj-lt"/>
              </a:rPr>
              <a:t>percentage of good product coming out of an operation compared to the input </a:t>
            </a:r>
            <a:r>
              <a:rPr lang="en-US" dirty="0" smtClean="0">
                <a:latin typeface="+mj-lt"/>
              </a:rPr>
              <a:t>resources</a:t>
            </a:r>
          </a:p>
          <a:p>
            <a:pPr marL="742950" lvl="1" indent="-285750">
              <a:spcBef>
                <a:spcPts val="1200"/>
              </a:spcBef>
              <a:buFont typeface="Arial" pitchFamily="34" charset="0"/>
              <a:buChar char="•"/>
            </a:pPr>
            <a:r>
              <a:rPr lang="en-US" sz="1600" dirty="0" smtClean="0">
                <a:latin typeface="+mj-lt"/>
              </a:rPr>
              <a:t>In </a:t>
            </a:r>
            <a:r>
              <a:rPr lang="en-US" sz="1600" dirty="0">
                <a:latin typeface="+mj-lt"/>
              </a:rPr>
              <a:t>a multi-step operation, the yield of each step factors into the final output. For example, if each of 5 steps yields 90% good product, the overall yield is .90 x .90 x .90 x .90 x .90, or about 59</a:t>
            </a:r>
            <a:r>
              <a:rPr lang="en-US" sz="1600" dirty="0" smtClean="0">
                <a:latin typeface="+mj-lt"/>
              </a:rPr>
              <a:t>%.</a:t>
            </a:r>
          </a:p>
          <a:p>
            <a:pPr marL="742950" lvl="1" indent="-285750">
              <a:spcBef>
                <a:spcPts val="1200"/>
              </a:spcBef>
              <a:buFont typeface="Arial" pitchFamily="34" charset="0"/>
              <a:buChar char="•"/>
            </a:pPr>
            <a:r>
              <a:rPr lang="en-US" sz="1600" dirty="0" smtClean="0">
                <a:latin typeface="+mj-lt"/>
              </a:rPr>
              <a:t>Improving yield always improves efficiency, but the improvement must be traded off against the investment required</a:t>
            </a:r>
          </a:p>
        </p:txBody>
      </p:sp>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190447638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Focus on Reality</a:t>
            </a:r>
            <a:endParaRPr lang="en-US" dirty="0"/>
          </a:p>
        </p:txBody>
      </p:sp>
      <p:sp>
        <p:nvSpPr>
          <p:cNvPr id="5" name="TextBox 4"/>
          <p:cNvSpPr txBox="1"/>
          <p:nvPr/>
        </p:nvSpPr>
        <p:spPr>
          <a:xfrm>
            <a:off x="301978" y="1447799"/>
            <a:ext cx="8308622" cy="2277547"/>
          </a:xfrm>
          <a:prstGeom prst="rect">
            <a:avLst/>
          </a:prstGeom>
          <a:noFill/>
        </p:spPr>
        <p:txBody>
          <a:bodyPr wrap="square" rtlCol="0">
            <a:spAutoFit/>
          </a:bodyPr>
          <a:lstStyle/>
          <a:p>
            <a:pPr marL="285750" indent="-285750">
              <a:spcBef>
                <a:spcPts val="1200"/>
              </a:spcBef>
              <a:buFont typeface="Arial" pitchFamily="34" charset="0"/>
              <a:buChar char="•"/>
            </a:pPr>
            <a:r>
              <a:rPr lang="en-US" dirty="0" smtClean="0">
                <a:latin typeface="+mj-lt"/>
              </a:rPr>
              <a:t>In </a:t>
            </a:r>
            <a:r>
              <a:rPr lang="en-US" dirty="0">
                <a:latin typeface="+mj-lt"/>
              </a:rPr>
              <a:t>order to fix a problem, the people who are actually involved in the process creating the problem need to focus </a:t>
            </a:r>
            <a:r>
              <a:rPr lang="en-US" dirty="0" smtClean="0">
                <a:latin typeface="+mj-lt"/>
              </a:rPr>
              <a:t>on:</a:t>
            </a:r>
          </a:p>
          <a:p>
            <a:pPr marL="742950" lvl="1" indent="-285750">
              <a:spcBef>
                <a:spcPts val="1200"/>
              </a:spcBef>
              <a:buFont typeface="Arial" pitchFamily="34" charset="0"/>
              <a:buChar char="•"/>
            </a:pPr>
            <a:r>
              <a:rPr lang="en-US" sz="1600" dirty="0" smtClean="0">
                <a:latin typeface="+mj-lt"/>
              </a:rPr>
              <a:t>The </a:t>
            </a:r>
            <a:r>
              <a:rPr lang="en-US" sz="1600" dirty="0">
                <a:latin typeface="+mj-lt"/>
              </a:rPr>
              <a:t>real products or parts that are being made (‘</a:t>
            </a:r>
            <a:r>
              <a:rPr lang="en-US" sz="1600" dirty="0" err="1">
                <a:latin typeface="+mj-lt"/>
              </a:rPr>
              <a:t>gembutsu</a:t>
            </a:r>
            <a:r>
              <a:rPr lang="en-US" sz="1600" dirty="0" smtClean="0">
                <a:latin typeface="+mj-lt"/>
              </a:rPr>
              <a:t>’) </a:t>
            </a:r>
          </a:p>
          <a:p>
            <a:pPr marL="742950" lvl="1" indent="-285750">
              <a:spcBef>
                <a:spcPts val="1200"/>
              </a:spcBef>
              <a:buFont typeface="Arial" pitchFamily="34" charset="0"/>
              <a:buChar char="•"/>
            </a:pPr>
            <a:r>
              <a:rPr lang="en-US" sz="1600" dirty="0" smtClean="0">
                <a:latin typeface="+mj-lt"/>
              </a:rPr>
              <a:t>The </a:t>
            </a:r>
            <a:r>
              <a:rPr lang="en-US" sz="1600" dirty="0">
                <a:latin typeface="+mj-lt"/>
              </a:rPr>
              <a:t>real part of the line where they are being made (‘</a:t>
            </a:r>
            <a:r>
              <a:rPr lang="en-US" sz="1600" dirty="0" err="1">
                <a:latin typeface="+mj-lt"/>
              </a:rPr>
              <a:t>gemba</a:t>
            </a:r>
            <a:r>
              <a:rPr lang="en-US" sz="1600" dirty="0" smtClean="0">
                <a:latin typeface="+mj-lt"/>
              </a:rPr>
              <a:t>’) </a:t>
            </a:r>
          </a:p>
          <a:p>
            <a:pPr marL="742950" lvl="1" indent="-285750">
              <a:spcBef>
                <a:spcPts val="1200"/>
              </a:spcBef>
              <a:buFont typeface="Arial" pitchFamily="34" charset="0"/>
              <a:buChar char="•"/>
            </a:pPr>
            <a:r>
              <a:rPr lang="en-US" sz="1600" dirty="0" smtClean="0">
                <a:latin typeface="+mj-lt"/>
              </a:rPr>
              <a:t>The </a:t>
            </a:r>
            <a:r>
              <a:rPr lang="en-US" sz="1600" dirty="0">
                <a:latin typeface="+mj-lt"/>
              </a:rPr>
              <a:t>real facts of the situation (‘</a:t>
            </a:r>
            <a:r>
              <a:rPr lang="en-US" sz="1600" dirty="0" err="1">
                <a:latin typeface="+mj-lt"/>
              </a:rPr>
              <a:t>genjitsu</a:t>
            </a:r>
            <a:r>
              <a:rPr lang="en-US" sz="1600" dirty="0" smtClean="0">
                <a:latin typeface="+mj-lt"/>
              </a:rPr>
              <a:t>’) </a:t>
            </a:r>
          </a:p>
          <a:p>
            <a:pPr marL="742950" lvl="1" indent="-285750">
              <a:spcBef>
                <a:spcPts val="1200"/>
              </a:spcBef>
              <a:buFont typeface="Arial" pitchFamily="34" charset="0"/>
              <a:buChar char="•"/>
            </a:pPr>
            <a:r>
              <a:rPr lang="en-US" sz="1600" dirty="0" smtClean="0">
                <a:latin typeface="+mj-lt"/>
              </a:rPr>
              <a:t>Relying </a:t>
            </a:r>
            <a:r>
              <a:rPr lang="en-US" sz="1600" dirty="0">
                <a:latin typeface="+mj-lt"/>
              </a:rPr>
              <a:t>on personal observation (‘</a:t>
            </a:r>
            <a:r>
              <a:rPr lang="en-US" sz="1600" dirty="0" err="1">
                <a:latin typeface="+mj-lt"/>
              </a:rPr>
              <a:t>genchi</a:t>
            </a:r>
            <a:r>
              <a:rPr lang="en-US" sz="1600" dirty="0">
                <a:latin typeface="+mj-lt"/>
              </a:rPr>
              <a:t> </a:t>
            </a:r>
            <a:r>
              <a:rPr lang="en-US" sz="1600" dirty="0" err="1">
                <a:latin typeface="+mj-lt"/>
              </a:rPr>
              <a:t>genbutsu</a:t>
            </a:r>
            <a:r>
              <a:rPr lang="en-US" sz="1600" dirty="0" smtClean="0">
                <a:latin typeface="+mj-lt"/>
              </a:rPr>
              <a:t>’)</a:t>
            </a:r>
            <a:endParaRPr lang="en-US" sz="1400" dirty="0" smtClean="0">
              <a:latin typeface="+mj-lt"/>
            </a:endParaRPr>
          </a:p>
        </p:txBody>
      </p:sp>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319384199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What is in This Course</a:t>
            </a:r>
            <a:endParaRPr lang="en-US" dirty="0"/>
          </a:p>
        </p:txBody>
      </p:sp>
      <p:graphicFrame>
        <p:nvGraphicFramePr>
          <p:cNvPr id="17" name="Table 16"/>
          <p:cNvGraphicFramePr>
            <a:graphicFrameLocks noGrp="1"/>
          </p:cNvGraphicFramePr>
          <p:nvPr>
            <p:extLst>
              <p:ext uri="{D42A27DB-BD31-4B8C-83A1-F6EECF244321}">
                <p14:modId xmlns:p14="http://schemas.microsoft.com/office/powerpoint/2010/main" val="1812801768"/>
              </p:ext>
            </p:extLst>
          </p:nvPr>
        </p:nvGraphicFramePr>
        <p:xfrm>
          <a:off x="304800" y="1529080"/>
          <a:ext cx="8458200" cy="1682496"/>
        </p:xfrm>
        <a:graphic>
          <a:graphicData uri="http://schemas.openxmlformats.org/drawingml/2006/table">
            <a:tbl>
              <a:tblPr firstRow="1" bandRow="1">
                <a:tableStyleId>{5C22544A-7EE6-4342-B048-85BDC9FD1C3A}</a:tableStyleId>
              </a:tblPr>
              <a:tblGrid>
                <a:gridCol w="1691640"/>
                <a:gridCol w="6766560"/>
              </a:tblGrid>
              <a:tr h="370840">
                <a:tc>
                  <a:txBody>
                    <a:bodyPr/>
                    <a:lstStyle/>
                    <a:p>
                      <a:pPr marL="0" marR="0" algn="l" defTabSz="914400" rtl="0" eaLnBrk="1" latinLnBrk="0" hangingPunct="1">
                        <a:lnSpc>
                          <a:spcPct val="115000"/>
                        </a:lnSpc>
                        <a:spcBef>
                          <a:spcPts val="0"/>
                        </a:spcBef>
                        <a:spcAft>
                          <a:spcPts val="0"/>
                        </a:spcAft>
                        <a:tabLst>
                          <a:tab pos="571500" algn="l"/>
                        </a:tabLst>
                      </a:pPr>
                      <a:r>
                        <a:rPr lang="en-US" sz="2400" b="0" i="0" u="none" kern="1200" dirty="0" smtClean="0">
                          <a:solidFill>
                            <a:schemeClr val="tx1"/>
                          </a:solidFill>
                          <a:effectLst/>
                          <a:latin typeface="+mj-lt"/>
                          <a:ea typeface="+mn-ea"/>
                          <a:cs typeface="+mn-cs"/>
                        </a:rPr>
                        <a:t>Chapters</a:t>
                      </a:r>
                      <a:endParaRPr lang="en-US" sz="2400" b="0" i="0" u="none" kern="1200" dirty="0">
                        <a:solidFill>
                          <a:schemeClr val="tx1"/>
                        </a:solidFill>
                        <a:effectLst/>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2400" b="0" i="0" u="none" kern="1200" dirty="0" smtClean="0">
                          <a:solidFill>
                            <a:schemeClr val="tx1"/>
                          </a:solidFill>
                          <a:effectLst/>
                          <a:latin typeface="+mj-lt"/>
                          <a:ea typeface="+mn-ea"/>
                          <a:cs typeface="+mn-cs"/>
                        </a:rPr>
                        <a:t>Seventeen chapters attempt to answer all of your questions about business analysis and repair</a:t>
                      </a:r>
                      <a:endParaRPr lang="en-US" sz="2400" b="0" i="0" u="none" kern="1200" dirty="0">
                        <a:solidFill>
                          <a:schemeClr val="tx1"/>
                        </a:solidFill>
                        <a:effectLst/>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algn="l" defTabSz="914400" rtl="0" eaLnBrk="1" latinLnBrk="0" hangingPunct="1">
                        <a:lnSpc>
                          <a:spcPct val="115000"/>
                        </a:lnSpc>
                        <a:spcBef>
                          <a:spcPts val="0"/>
                        </a:spcBef>
                        <a:spcAft>
                          <a:spcPts val="0"/>
                        </a:spcAft>
                        <a:tabLst>
                          <a:tab pos="571500" algn="l"/>
                        </a:tabLst>
                      </a:pPr>
                      <a:r>
                        <a:rPr lang="en-US" sz="2400" b="0" i="0" u="none" kern="1200" dirty="0" smtClean="0">
                          <a:solidFill>
                            <a:schemeClr val="tx1"/>
                          </a:solidFill>
                          <a:effectLst/>
                          <a:latin typeface="+mj-lt"/>
                          <a:ea typeface="+mn-ea"/>
                          <a:cs typeface="+mn-cs"/>
                        </a:rPr>
                        <a:t>CD Tools</a:t>
                      </a:r>
                      <a:endParaRPr lang="en-US" sz="2400" b="0" i="0" u="none" kern="1200" dirty="0">
                        <a:solidFill>
                          <a:schemeClr val="tx1"/>
                        </a:solidFill>
                        <a:effectLst/>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2400" b="0" i="0" u="none" kern="1200" dirty="0" smtClean="0">
                          <a:solidFill>
                            <a:schemeClr val="tx1"/>
                          </a:solidFill>
                          <a:effectLst/>
                          <a:latin typeface="+mj-lt"/>
                          <a:ea typeface="+mn-ea"/>
                          <a:cs typeface="+mn-cs"/>
                        </a:rPr>
                        <a:t>Sixteen Microsoft</a:t>
                      </a:r>
                      <a:r>
                        <a:rPr lang="en-US" sz="2400" b="0" i="0" u="none" kern="1200" baseline="0" dirty="0" smtClean="0">
                          <a:solidFill>
                            <a:schemeClr val="tx1"/>
                          </a:solidFill>
                          <a:effectLst/>
                          <a:latin typeface="+mj-lt"/>
                          <a:ea typeface="+mn-ea"/>
                          <a:cs typeface="+mn-cs"/>
                        </a:rPr>
                        <a:t> Excel files provide ready-to-use tools to support the topics of this course</a:t>
                      </a:r>
                      <a:endParaRPr lang="en-US" sz="2400" b="0" i="0" u="none" kern="1200" dirty="0">
                        <a:solidFill>
                          <a:schemeClr val="tx1"/>
                        </a:solidFill>
                        <a:effectLst/>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Introduction</a:t>
            </a:r>
            <a:endParaRPr lang="en-US" sz="1400" b="1" dirty="0">
              <a:latin typeface="+mj-lt"/>
            </a:endParaRPr>
          </a:p>
        </p:txBody>
      </p:sp>
    </p:spTree>
    <p:extLst>
      <p:ext uri="{BB962C8B-B14F-4D97-AF65-F5344CB8AC3E}">
        <p14:creationId xmlns:p14="http://schemas.microsoft.com/office/powerpoint/2010/main" val="1384847675"/>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Value Stream Mapping</a:t>
            </a:r>
            <a:endParaRPr lang="en-US" dirty="0"/>
          </a:p>
        </p:txBody>
      </p:sp>
      <p:sp>
        <p:nvSpPr>
          <p:cNvPr id="5" name="TextBox 4"/>
          <p:cNvSpPr txBox="1"/>
          <p:nvPr/>
        </p:nvSpPr>
        <p:spPr>
          <a:xfrm>
            <a:off x="301978" y="1447799"/>
            <a:ext cx="8308622" cy="830997"/>
          </a:xfrm>
          <a:prstGeom prst="rect">
            <a:avLst/>
          </a:prstGeom>
          <a:noFill/>
        </p:spPr>
        <p:txBody>
          <a:bodyPr wrap="square" rtlCol="0">
            <a:spAutoFit/>
          </a:bodyPr>
          <a:lstStyle/>
          <a:p>
            <a:pPr>
              <a:spcBef>
                <a:spcPts val="1200"/>
              </a:spcBef>
            </a:pPr>
            <a:r>
              <a:rPr lang="en-US" sz="1600" dirty="0">
                <a:latin typeface="+mj-lt"/>
              </a:rPr>
              <a:t>The concept of a Value Stream – how a company creates value – focuses improvement efforts on the processes that create products rather than the organization or assets required</a:t>
            </a:r>
            <a:endParaRPr lang="en-US" sz="1400" dirty="0" smtClean="0">
              <a:latin typeface="+mj-lt"/>
            </a:endParaRPr>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2438400"/>
            <a:ext cx="7696200" cy="3657600"/>
          </a:xfrm>
          <a:prstGeom prst="rect">
            <a:avLst/>
          </a:prstGeom>
          <a:noFill/>
          <a:ln>
            <a:noFill/>
          </a:ln>
        </p:spPr>
      </p:pic>
      <p:sp>
        <p:nvSpPr>
          <p:cNvPr id="6" name="TextBox 5"/>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3731353409"/>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Value Stream Mapping</a:t>
            </a:r>
            <a:endParaRPr lang="en-US" dirty="0"/>
          </a:p>
        </p:txBody>
      </p:sp>
      <p:sp>
        <p:nvSpPr>
          <p:cNvPr id="5" name="TextBox 4"/>
          <p:cNvSpPr txBox="1"/>
          <p:nvPr/>
        </p:nvSpPr>
        <p:spPr>
          <a:xfrm>
            <a:off x="301978" y="1447799"/>
            <a:ext cx="8308622" cy="338554"/>
          </a:xfrm>
          <a:prstGeom prst="rect">
            <a:avLst/>
          </a:prstGeom>
          <a:noFill/>
        </p:spPr>
        <p:txBody>
          <a:bodyPr wrap="square" rtlCol="0">
            <a:spAutoFit/>
          </a:bodyPr>
          <a:lstStyle/>
          <a:p>
            <a:pPr>
              <a:spcBef>
                <a:spcPts val="1200"/>
              </a:spcBef>
            </a:pPr>
            <a:r>
              <a:rPr lang="en-US" sz="1600" dirty="0" smtClean="0">
                <a:latin typeface="+mj-lt"/>
              </a:rPr>
              <a:t>Value stream maps provide a sense of direction and goals for improvement efforts</a:t>
            </a:r>
            <a:endParaRPr lang="en-US" sz="1400" dirty="0" smtClean="0">
              <a:latin typeface="+mj-lt"/>
            </a:endParaRPr>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086293"/>
            <a:ext cx="7772400" cy="3933507"/>
          </a:xfrm>
          <a:prstGeom prst="rect">
            <a:avLst/>
          </a:prstGeom>
          <a:noFill/>
          <a:ln>
            <a:noFill/>
          </a:ln>
        </p:spPr>
      </p:pic>
      <p:sp>
        <p:nvSpPr>
          <p:cNvPr id="7" name="TextBox 6"/>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2402091555"/>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Line Balancing</a:t>
            </a:r>
            <a:endParaRPr lang="en-US" dirty="0"/>
          </a:p>
        </p:txBody>
      </p:sp>
      <p:sp>
        <p:nvSpPr>
          <p:cNvPr id="5" name="TextBox 4"/>
          <p:cNvSpPr txBox="1"/>
          <p:nvPr/>
        </p:nvSpPr>
        <p:spPr>
          <a:xfrm>
            <a:off x="301978" y="1447799"/>
            <a:ext cx="8308622" cy="584775"/>
          </a:xfrm>
          <a:prstGeom prst="rect">
            <a:avLst/>
          </a:prstGeom>
          <a:noFill/>
        </p:spPr>
        <p:txBody>
          <a:bodyPr wrap="square" rtlCol="0">
            <a:spAutoFit/>
          </a:bodyPr>
          <a:lstStyle/>
          <a:p>
            <a:pPr>
              <a:spcBef>
                <a:spcPts val="1200"/>
              </a:spcBef>
            </a:pPr>
            <a:r>
              <a:rPr lang="en-US" sz="1600" dirty="0">
                <a:latin typeface="+mj-lt"/>
              </a:rPr>
              <a:t>A production line is balanced when each process step takes about the same amount of time, and less than Takt time</a:t>
            </a:r>
            <a:endParaRPr lang="en-US" sz="1400" dirty="0" smtClean="0">
              <a:latin typeface="+mj-lt"/>
            </a:endParaRPr>
          </a:p>
        </p:txBody>
      </p:sp>
      <p:sp>
        <p:nvSpPr>
          <p:cNvPr id="10" name="Rectangle 9"/>
          <p:cNvSpPr>
            <a:spLocks noChangeArrowheads="1"/>
          </p:cNvSpPr>
          <p:nvPr/>
        </p:nvSpPr>
        <p:spPr bwMode="auto">
          <a:xfrm flipH="1">
            <a:off x="6477000" y="2499489"/>
            <a:ext cx="2449830" cy="2747283"/>
          </a:xfrm>
          <a:prstGeom prst="rect">
            <a:avLst/>
          </a:prstGeom>
          <a:solidFill>
            <a:schemeClr val="bg1"/>
          </a:solid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txBody>
          <a:bodyPr rot="0" vert="horz" wrap="square" lIns="274320" tIns="274320" rIns="274320" bIns="274320" anchor="ctr" anchorCtr="0">
            <a:noAutofit/>
          </a:bodyPr>
          <a:lstStyle/>
          <a:p>
            <a:pPr marL="0" marR="0">
              <a:spcBef>
                <a:spcPts val="0"/>
              </a:spcBef>
              <a:spcAft>
                <a:spcPts val="0"/>
              </a:spcAft>
            </a:pPr>
            <a:r>
              <a:rPr lang="en-US" sz="1600" u="sng">
                <a:effectLst/>
                <a:latin typeface="Arial"/>
                <a:ea typeface="Calibri"/>
                <a:cs typeface="Arial"/>
              </a:rPr>
              <a:t>Takt Time</a:t>
            </a:r>
            <a:endParaRPr lang="en-US" sz="1100">
              <a:effectLst/>
              <a:latin typeface="Arial"/>
              <a:ea typeface="Calibri"/>
              <a:cs typeface="Times New Roman"/>
            </a:endParaRPr>
          </a:p>
          <a:p>
            <a:pPr marL="0" marR="0">
              <a:spcBef>
                <a:spcPts val="0"/>
              </a:spcBef>
              <a:spcAft>
                <a:spcPts val="0"/>
              </a:spcAft>
            </a:pPr>
            <a:r>
              <a:rPr lang="en-US" sz="1200">
                <a:effectLst/>
                <a:latin typeface="Arial"/>
                <a:ea typeface="Calibri"/>
                <a:cs typeface="Arial"/>
              </a:rPr>
              <a:t> </a:t>
            </a:r>
            <a:endParaRPr lang="en-US" sz="1100">
              <a:effectLst/>
              <a:latin typeface="Arial"/>
              <a:ea typeface="Calibri"/>
              <a:cs typeface="Times New Roman"/>
            </a:endParaRPr>
          </a:p>
          <a:p>
            <a:pPr marL="0" marR="0">
              <a:spcBef>
                <a:spcPts val="0"/>
              </a:spcBef>
              <a:spcAft>
                <a:spcPts val="0"/>
              </a:spcAft>
            </a:pPr>
            <a:r>
              <a:rPr lang="en-US" sz="1200" u="sng">
                <a:effectLst/>
                <a:latin typeface="Arial"/>
                <a:ea typeface="Calibri"/>
                <a:cs typeface="Arial"/>
              </a:rPr>
              <a:t>   Total time available     .</a:t>
            </a:r>
            <a:endParaRPr lang="en-US" sz="1100">
              <a:effectLst/>
              <a:latin typeface="Arial"/>
              <a:ea typeface="Calibri"/>
              <a:cs typeface="Times New Roman"/>
            </a:endParaRPr>
          </a:p>
          <a:p>
            <a:pPr marL="0" marR="0">
              <a:spcBef>
                <a:spcPts val="0"/>
              </a:spcBef>
              <a:spcAft>
                <a:spcPts val="0"/>
              </a:spcAft>
            </a:pPr>
            <a:r>
              <a:rPr lang="en-US" sz="1200">
                <a:effectLst/>
                <a:latin typeface="Arial"/>
                <a:ea typeface="Calibri"/>
                <a:cs typeface="Arial"/>
              </a:rPr>
              <a:t>Required units produced</a:t>
            </a:r>
            <a:endParaRPr lang="en-US" sz="1100">
              <a:effectLst/>
              <a:latin typeface="Arial"/>
              <a:ea typeface="Calibri"/>
              <a:cs typeface="Times New Roman"/>
            </a:endParaRPr>
          </a:p>
          <a:p>
            <a:pPr marL="0" marR="0">
              <a:spcBef>
                <a:spcPts val="0"/>
              </a:spcBef>
              <a:spcAft>
                <a:spcPts val="0"/>
              </a:spcAft>
            </a:pPr>
            <a:r>
              <a:rPr lang="en-US" sz="1200">
                <a:effectLst/>
                <a:latin typeface="Arial"/>
                <a:ea typeface="Calibri"/>
                <a:cs typeface="Arial"/>
              </a:rPr>
              <a:t> </a:t>
            </a:r>
            <a:endParaRPr lang="en-US" sz="1100">
              <a:effectLst/>
              <a:latin typeface="Arial"/>
              <a:ea typeface="Calibri"/>
              <a:cs typeface="Times New Roman"/>
            </a:endParaRPr>
          </a:p>
          <a:p>
            <a:pPr marL="0" marR="0">
              <a:spcBef>
                <a:spcPts val="0"/>
              </a:spcBef>
              <a:spcAft>
                <a:spcPts val="0"/>
              </a:spcAft>
            </a:pPr>
            <a:r>
              <a:rPr lang="en-US" sz="1200">
                <a:effectLst/>
                <a:latin typeface="Arial"/>
                <a:ea typeface="Calibri"/>
                <a:cs typeface="Arial"/>
              </a:rPr>
              <a:t>For example,</a:t>
            </a:r>
            <a:endParaRPr lang="en-US" sz="1100">
              <a:effectLst/>
              <a:latin typeface="Arial"/>
              <a:ea typeface="Calibri"/>
              <a:cs typeface="Times New Roman"/>
            </a:endParaRPr>
          </a:p>
          <a:p>
            <a:pPr marL="0" marR="0">
              <a:spcBef>
                <a:spcPts val="0"/>
              </a:spcBef>
              <a:spcAft>
                <a:spcPts val="0"/>
              </a:spcAft>
            </a:pPr>
            <a:r>
              <a:rPr lang="en-US" sz="1200">
                <a:effectLst/>
                <a:latin typeface="Arial"/>
                <a:ea typeface="Calibri"/>
                <a:cs typeface="Arial"/>
              </a:rPr>
              <a:t> </a:t>
            </a:r>
            <a:endParaRPr lang="en-US" sz="1100">
              <a:effectLst/>
              <a:latin typeface="Arial"/>
              <a:ea typeface="Calibri"/>
              <a:cs typeface="Times New Roman"/>
            </a:endParaRPr>
          </a:p>
          <a:p>
            <a:pPr marL="0" marR="0">
              <a:spcBef>
                <a:spcPts val="0"/>
              </a:spcBef>
              <a:spcAft>
                <a:spcPts val="0"/>
              </a:spcAft>
            </a:pPr>
            <a:r>
              <a:rPr lang="en-US" sz="1200" u="sng">
                <a:effectLst/>
                <a:latin typeface="Arial"/>
                <a:ea typeface="Calibri"/>
                <a:cs typeface="Arial"/>
              </a:rPr>
              <a:t>   480 min .</a:t>
            </a:r>
            <a:r>
              <a:rPr lang="en-US" sz="1200">
                <a:effectLst/>
                <a:latin typeface="Arial"/>
                <a:ea typeface="Calibri"/>
                <a:cs typeface="Arial"/>
              </a:rPr>
              <a:t>     =     0.48 min</a:t>
            </a:r>
            <a:endParaRPr lang="en-US" sz="1100">
              <a:effectLst/>
              <a:latin typeface="Arial"/>
              <a:ea typeface="Calibri"/>
              <a:cs typeface="Times New Roman"/>
            </a:endParaRPr>
          </a:p>
          <a:p>
            <a:pPr marL="0" marR="0">
              <a:spcBef>
                <a:spcPts val="0"/>
              </a:spcBef>
              <a:spcAft>
                <a:spcPts val="0"/>
              </a:spcAft>
            </a:pPr>
            <a:r>
              <a:rPr lang="en-US" sz="1200">
                <a:effectLst/>
                <a:latin typeface="Arial"/>
                <a:ea typeface="Calibri"/>
                <a:cs typeface="Arial"/>
              </a:rPr>
              <a:t>1,000 units</a:t>
            </a:r>
            <a:endParaRPr lang="en-US" sz="1100">
              <a:effectLst/>
              <a:latin typeface="Arial"/>
              <a:ea typeface="Calibri"/>
              <a:cs typeface="Times New Roman"/>
            </a:endParaRPr>
          </a:p>
          <a:p>
            <a:pPr marL="0" marR="0">
              <a:spcBef>
                <a:spcPts val="0"/>
              </a:spcBef>
              <a:spcAft>
                <a:spcPts val="0"/>
              </a:spcAft>
            </a:pPr>
            <a:r>
              <a:rPr lang="en-US" sz="1200">
                <a:effectLst/>
                <a:latin typeface="Arial"/>
                <a:ea typeface="Calibri"/>
                <a:cs typeface="Arial"/>
              </a:rPr>
              <a:t> </a:t>
            </a:r>
            <a:endParaRPr lang="en-US" sz="1100">
              <a:effectLst/>
              <a:latin typeface="Arial"/>
              <a:ea typeface="Calibri"/>
              <a:cs typeface="Times New Roman"/>
            </a:endParaRPr>
          </a:p>
          <a:p>
            <a:pPr marL="0" marR="0">
              <a:spcBef>
                <a:spcPts val="0"/>
              </a:spcBef>
              <a:spcAft>
                <a:spcPts val="0"/>
              </a:spcAft>
            </a:pPr>
            <a:r>
              <a:rPr lang="en-US" sz="1200">
                <a:effectLst/>
                <a:latin typeface="Arial"/>
                <a:ea typeface="Calibri"/>
                <a:cs typeface="Arial"/>
              </a:rPr>
              <a:t>From the German word Taktzeit (“cycle time”)</a:t>
            </a:r>
            <a:endParaRPr lang="en-US" sz="1100">
              <a:effectLst/>
              <a:latin typeface="Arial"/>
              <a:ea typeface="Calibri"/>
              <a:cs typeface="Times New Roman"/>
            </a:endParaRPr>
          </a:p>
        </p:txBody>
      </p:sp>
      <p:grpSp>
        <p:nvGrpSpPr>
          <p:cNvPr id="12" name="Group 11"/>
          <p:cNvGrpSpPr/>
          <p:nvPr/>
        </p:nvGrpSpPr>
        <p:grpSpPr>
          <a:xfrm>
            <a:off x="363736" y="2480252"/>
            <a:ext cx="5933500" cy="2747283"/>
            <a:chOff x="0" y="0"/>
            <a:chExt cx="8654142" cy="3918858"/>
          </a:xfrm>
        </p:grpSpPr>
        <p:sp>
          <p:nvSpPr>
            <p:cNvPr id="13" name="Rectangle 12"/>
            <p:cNvSpPr>
              <a:spLocks noChangeArrowheads="1"/>
            </p:cNvSpPr>
            <p:nvPr/>
          </p:nvSpPr>
          <p:spPr bwMode="auto">
            <a:xfrm>
              <a:off x="0" y="0"/>
              <a:ext cx="8654142" cy="3918858"/>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lstStyle/>
            <a:p>
              <a:endParaRPr lang="en-US" sz="1400"/>
            </a:p>
          </p:txBody>
        </p:sp>
        <p:grpSp>
          <p:nvGrpSpPr>
            <p:cNvPr id="14" name="Group 13"/>
            <p:cNvGrpSpPr/>
            <p:nvPr/>
          </p:nvGrpSpPr>
          <p:grpSpPr>
            <a:xfrm>
              <a:off x="190500" y="163286"/>
              <a:ext cx="8391312" cy="3584830"/>
              <a:chOff x="190500" y="163286"/>
              <a:chExt cx="8391312" cy="3584830"/>
            </a:xfrm>
          </p:grpSpPr>
          <p:sp>
            <p:nvSpPr>
              <p:cNvPr id="15" name="Line 9"/>
              <p:cNvSpPr>
                <a:spLocks noChangeShapeType="1"/>
              </p:cNvSpPr>
              <p:nvPr/>
            </p:nvSpPr>
            <p:spPr bwMode="auto">
              <a:xfrm flipV="1">
                <a:off x="721178" y="163286"/>
                <a:ext cx="0" cy="310242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sz="1400"/>
              </a:p>
            </p:txBody>
          </p:sp>
          <p:sp>
            <p:nvSpPr>
              <p:cNvPr id="16" name="Line 10"/>
              <p:cNvSpPr>
                <a:spLocks noChangeShapeType="1"/>
              </p:cNvSpPr>
              <p:nvPr/>
            </p:nvSpPr>
            <p:spPr bwMode="auto">
              <a:xfrm>
                <a:off x="721178" y="1796143"/>
                <a:ext cx="7211786" cy="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en-US" sz="1400"/>
              </a:p>
            </p:txBody>
          </p:sp>
          <p:sp>
            <p:nvSpPr>
              <p:cNvPr id="17" name="Text Box 11"/>
              <p:cNvSpPr txBox="1">
                <a:spLocks noChangeArrowheads="1"/>
              </p:cNvSpPr>
              <p:nvPr/>
            </p:nvSpPr>
            <p:spPr bwMode="auto">
              <a:xfrm>
                <a:off x="390525" y="1632857"/>
                <a:ext cx="237356" cy="201952"/>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800" b="0" i="0" u="none" strike="noStrike" baseline="0">
                    <a:solidFill>
                      <a:srgbClr val="0D0F11"/>
                    </a:solidFill>
                    <a:latin typeface="Arial"/>
                    <a:cs typeface="Arial"/>
                  </a:rPr>
                  <a:t>.48</a:t>
                </a:r>
              </a:p>
            </p:txBody>
          </p:sp>
          <p:sp>
            <p:nvSpPr>
              <p:cNvPr id="19" name="Text Box 12"/>
              <p:cNvSpPr txBox="1">
                <a:spLocks noChangeArrowheads="1"/>
              </p:cNvSpPr>
              <p:nvPr/>
            </p:nvSpPr>
            <p:spPr bwMode="auto">
              <a:xfrm>
                <a:off x="371475" y="163286"/>
                <a:ext cx="321524" cy="201952"/>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800" b="0" i="0" u="none" strike="noStrike" baseline="0">
                    <a:solidFill>
                      <a:srgbClr val="0D0F11"/>
                    </a:solidFill>
                    <a:latin typeface="Arial"/>
                    <a:cs typeface="Arial"/>
                  </a:rPr>
                  <a:t>1.00</a:t>
                </a:r>
              </a:p>
            </p:txBody>
          </p:sp>
          <p:sp>
            <p:nvSpPr>
              <p:cNvPr id="20" name="Text Box 13"/>
              <p:cNvSpPr txBox="1">
                <a:spLocks noChangeArrowheads="1"/>
              </p:cNvSpPr>
              <p:nvPr/>
            </p:nvSpPr>
            <p:spPr bwMode="auto">
              <a:xfrm>
                <a:off x="806904" y="1824717"/>
                <a:ext cx="924732" cy="223904"/>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900" b="1" i="0" u="none" strike="noStrike" baseline="0">
                    <a:solidFill>
                      <a:srgbClr val="D85D18"/>
                    </a:solidFill>
                    <a:latin typeface="Arial"/>
                    <a:cs typeface="Arial"/>
                  </a:rPr>
                  <a:t>TAKT TIME</a:t>
                </a:r>
              </a:p>
            </p:txBody>
          </p:sp>
          <p:sp>
            <p:nvSpPr>
              <p:cNvPr id="21" name="Text Box 14"/>
              <p:cNvSpPr txBox="1">
                <a:spLocks noChangeArrowheads="1"/>
              </p:cNvSpPr>
              <p:nvPr/>
            </p:nvSpPr>
            <p:spPr bwMode="auto">
              <a:xfrm>
                <a:off x="190500" y="1392012"/>
                <a:ext cx="251384" cy="670889"/>
              </a:xfrm>
              <a:prstGeom prst="rect">
                <a:avLst/>
              </a:prstGeom>
              <a:noFill/>
              <a:ln w="9525">
                <a:noFill/>
                <a:miter lim="800000"/>
                <a:headEnd/>
                <a:tailEnd/>
              </a:ln>
            </p:spPr>
            <p:txBody>
              <a:bodyPr vert="vert270" wrap="none" lIns="18288" tIns="22860"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rtl="0">
                  <a:defRPr sz="1000"/>
                </a:pPr>
                <a:r>
                  <a:rPr lang="en-US" b="0" i="0" u="none" strike="noStrike" baseline="0">
                    <a:solidFill>
                      <a:srgbClr val="0D0F11"/>
                    </a:solidFill>
                    <a:latin typeface="Arial"/>
                    <a:cs typeface="Arial"/>
                  </a:rPr>
                  <a:t>Minutes</a:t>
                </a:r>
              </a:p>
            </p:txBody>
          </p:sp>
          <p:sp>
            <p:nvSpPr>
              <p:cNvPr id="22" name="Text Box 15"/>
              <p:cNvSpPr txBox="1">
                <a:spLocks noChangeArrowheads="1"/>
              </p:cNvSpPr>
              <p:nvPr/>
            </p:nvSpPr>
            <p:spPr bwMode="auto">
              <a:xfrm>
                <a:off x="3351439" y="3495675"/>
                <a:ext cx="1544307" cy="252441"/>
              </a:xfrm>
              <a:prstGeom prst="rect">
                <a:avLst/>
              </a:prstGeom>
              <a:noFill/>
              <a:ln w="9525">
                <a:noFill/>
                <a:miter lim="800000"/>
                <a:headEnd/>
                <a:tailEnd/>
              </a:ln>
            </p:spPr>
            <p:txBody>
              <a:bodyPr wrap="none" lIns="18288" tIns="22860"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b="0" i="0" u="none" strike="noStrike" baseline="0">
                    <a:solidFill>
                      <a:srgbClr val="0D0F11"/>
                    </a:solidFill>
                    <a:latin typeface="Arial"/>
                    <a:cs typeface="Arial"/>
                  </a:rPr>
                  <a:t>Production Station</a:t>
                </a:r>
              </a:p>
            </p:txBody>
          </p:sp>
          <p:grpSp>
            <p:nvGrpSpPr>
              <p:cNvPr id="23" name="Group 22"/>
              <p:cNvGrpSpPr>
                <a:grpSpLocks/>
              </p:cNvGrpSpPr>
              <p:nvPr/>
            </p:nvGrpSpPr>
            <p:grpSpPr bwMode="auto">
              <a:xfrm>
                <a:off x="1899849" y="254509"/>
                <a:ext cx="6681963" cy="2674295"/>
                <a:chOff x="1936296" y="254454"/>
                <a:chExt cx="814" cy="318"/>
              </a:xfrm>
            </p:grpSpPr>
            <p:sp>
              <p:nvSpPr>
                <p:cNvPr id="31" name="Rectangle 30" descr="Light upward diagonal"/>
                <p:cNvSpPr>
                  <a:spLocks noChangeArrowheads="1"/>
                </p:cNvSpPr>
                <p:nvPr/>
              </p:nvSpPr>
              <p:spPr bwMode="auto">
                <a:xfrm>
                  <a:off x="1936296" y="254612"/>
                  <a:ext cx="25" cy="131"/>
                </a:xfrm>
                <a:prstGeom prst="rect">
                  <a:avLst/>
                </a:prstGeom>
                <a:pattFill prst="ltUpDiag">
                  <a:fgClr>
                    <a:srgbClr val="0066FF"/>
                  </a:fgClr>
                  <a:bgClr>
                    <a:srgbClr val="FFFFFF"/>
                  </a:bgClr>
                </a:pattFill>
                <a:ln w="9525">
                  <a:solidFill>
                    <a:srgbClr val="000000"/>
                  </a:solidFill>
                  <a:miter lim="800000"/>
                  <a:headEnd/>
                  <a:tailEnd/>
                </a:ln>
              </p:spPr>
              <p:txBody>
                <a:bodyPr/>
                <a:lstStyle/>
                <a:p>
                  <a:endParaRPr lang="en-US" sz="1400"/>
                </a:p>
              </p:txBody>
            </p:sp>
            <p:sp>
              <p:nvSpPr>
                <p:cNvPr id="32" name="Rectangle 31" descr="Light upward diagonal"/>
                <p:cNvSpPr>
                  <a:spLocks noChangeArrowheads="1"/>
                </p:cNvSpPr>
                <p:nvPr/>
              </p:nvSpPr>
              <p:spPr bwMode="auto">
                <a:xfrm>
                  <a:off x="1936371" y="254454"/>
                  <a:ext cx="25" cy="289"/>
                </a:xfrm>
                <a:prstGeom prst="rect">
                  <a:avLst/>
                </a:prstGeom>
                <a:pattFill prst="ltUpDiag">
                  <a:fgClr>
                    <a:srgbClr val="0066FF"/>
                  </a:fgClr>
                  <a:bgClr>
                    <a:srgbClr val="FFFFFF"/>
                  </a:bgClr>
                </a:pattFill>
                <a:ln w="9525" algn="ctr">
                  <a:solidFill>
                    <a:srgbClr val="000000"/>
                  </a:solidFill>
                  <a:miter lim="800000"/>
                  <a:headEnd/>
                  <a:tailEnd/>
                </a:ln>
              </p:spPr>
              <p:txBody>
                <a:bodyPr/>
                <a:lstStyle/>
                <a:p>
                  <a:endParaRPr lang="en-US" sz="1400"/>
                </a:p>
              </p:txBody>
            </p:sp>
            <p:sp>
              <p:nvSpPr>
                <p:cNvPr id="33" name="Rectangle 32" descr="Light upward diagonal"/>
                <p:cNvSpPr>
                  <a:spLocks noChangeArrowheads="1"/>
                </p:cNvSpPr>
                <p:nvPr/>
              </p:nvSpPr>
              <p:spPr bwMode="auto">
                <a:xfrm>
                  <a:off x="1936446" y="254675"/>
                  <a:ext cx="25" cy="68"/>
                </a:xfrm>
                <a:prstGeom prst="rect">
                  <a:avLst/>
                </a:prstGeom>
                <a:pattFill prst="ltUpDiag">
                  <a:fgClr>
                    <a:srgbClr val="0066FF"/>
                  </a:fgClr>
                  <a:bgClr>
                    <a:srgbClr val="FFFFFF"/>
                  </a:bgClr>
                </a:pattFill>
                <a:ln w="9525" algn="ctr">
                  <a:solidFill>
                    <a:srgbClr val="000000"/>
                  </a:solidFill>
                  <a:miter lim="800000"/>
                  <a:headEnd/>
                  <a:tailEnd/>
                </a:ln>
              </p:spPr>
              <p:txBody>
                <a:bodyPr/>
                <a:lstStyle/>
                <a:p>
                  <a:endParaRPr lang="en-US" sz="1400"/>
                </a:p>
              </p:txBody>
            </p:sp>
            <p:sp>
              <p:nvSpPr>
                <p:cNvPr id="34" name="Rectangle 33" descr="Light upward diagonal"/>
                <p:cNvSpPr>
                  <a:spLocks noChangeArrowheads="1"/>
                </p:cNvSpPr>
                <p:nvPr/>
              </p:nvSpPr>
              <p:spPr bwMode="auto">
                <a:xfrm>
                  <a:off x="1936521" y="254690"/>
                  <a:ext cx="25" cy="53"/>
                </a:xfrm>
                <a:prstGeom prst="rect">
                  <a:avLst/>
                </a:prstGeom>
                <a:pattFill prst="ltUpDiag">
                  <a:fgClr>
                    <a:srgbClr val="0066FF"/>
                  </a:fgClr>
                  <a:bgClr>
                    <a:srgbClr val="FFFFFF"/>
                  </a:bgClr>
                </a:pattFill>
                <a:ln w="9525" algn="ctr">
                  <a:solidFill>
                    <a:srgbClr val="000000"/>
                  </a:solidFill>
                  <a:miter lim="800000"/>
                  <a:headEnd/>
                  <a:tailEnd/>
                </a:ln>
              </p:spPr>
              <p:txBody>
                <a:bodyPr/>
                <a:lstStyle/>
                <a:p>
                  <a:endParaRPr lang="en-US" sz="1400"/>
                </a:p>
              </p:txBody>
            </p:sp>
            <p:sp>
              <p:nvSpPr>
                <p:cNvPr id="35" name="Rectangle 34" descr="Light upward diagonal"/>
                <p:cNvSpPr>
                  <a:spLocks noChangeArrowheads="1"/>
                </p:cNvSpPr>
                <p:nvPr/>
              </p:nvSpPr>
              <p:spPr bwMode="auto">
                <a:xfrm>
                  <a:off x="1936596" y="254539"/>
                  <a:ext cx="25" cy="204"/>
                </a:xfrm>
                <a:prstGeom prst="rect">
                  <a:avLst/>
                </a:prstGeom>
                <a:pattFill prst="ltUpDiag">
                  <a:fgClr>
                    <a:srgbClr val="0066FF"/>
                  </a:fgClr>
                  <a:bgClr>
                    <a:srgbClr val="FFFFFF"/>
                  </a:bgClr>
                </a:pattFill>
                <a:ln w="9525" algn="ctr">
                  <a:solidFill>
                    <a:srgbClr val="000000"/>
                  </a:solidFill>
                  <a:miter lim="800000"/>
                  <a:headEnd/>
                  <a:tailEnd/>
                </a:ln>
              </p:spPr>
              <p:txBody>
                <a:bodyPr/>
                <a:lstStyle/>
                <a:p>
                  <a:endParaRPr lang="en-US" sz="1400"/>
                </a:p>
              </p:txBody>
            </p:sp>
            <p:sp>
              <p:nvSpPr>
                <p:cNvPr id="36" name="Rectangle 35" descr="Light upward diagonal"/>
                <p:cNvSpPr>
                  <a:spLocks noChangeArrowheads="1"/>
                </p:cNvSpPr>
                <p:nvPr/>
              </p:nvSpPr>
              <p:spPr bwMode="auto">
                <a:xfrm>
                  <a:off x="1936671" y="254624"/>
                  <a:ext cx="25" cy="119"/>
                </a:xfrm>
                <a:prstGeom prst="rect">
                  <a:avLst/>
                </a:prstGeom>
                <a:pattFill prst="ltUpDiag">
                  <a:fgClr>
                    <a:srgbClr val="0066FF"/>
                  </a:fgClr>
                  <a:bgClr>
                    <a:srgbClr val="FFFFFF"/>
                  </a:bgClr>
                </a:pattFill>
                <a:ln w="9525" algn="ctr">
                  <a:solidFill>
                    <a:srgbClr val="000000"/>
                  </a:solidFill>
                  <a:miter lim="800000"/>
                  <a:headEnd/>
                  <a:tailEnd/>
                </a:ln>
              </p:spPr>
              <p:txBody>
                <a:bodyPr/>
                <a:lstStyle/>
                <a:p>
                  <a:endParaRPr lang="en-US" sz="1400"/>
                </a:p>
              </p:txBody>
            </p:sp>
            <p:sp>
              <p:nvSpPr>
                <p:cNvPr id="37" name="Rectangle 36" descr="Light upward diagonal"/>
                <p:cNvSpPr>
                  <a:spLocks noChangeArrowheads="1"/>
                </p:cNvSpPr>
                <p:nvPr/>
              </p:nvSpPr>
              <p:spPr bwMode="auto">
                <a:xfrm>
                  <a:off x="1936746" y="254568"/>
                  <a:ext cx="25" cy="175"/>
                </a:xfrm>
                <a:prstGeom prst="rect">
                  <a:avLst/>
                </a:prstGeom>
                <a:pattFill prst="ltUpDiag">
                  <a:fgClr>
                    <a:srgbClr val="0066FF"/>
                  </a:fgClr>
                  <a:bgClr>
                    <a:srgbClr val="FFFFFF"/>
                  </a:bgClr>
                </a:pattFill>
                <a:ln w="9525" algn="ctr">
                  <a:solidFill>
                    <a:srgbClr val="000000"/>
                  </a:solidFill>
                  <a:miter lim="800000"/>
                  <a:headEnd/>
                  <a:tailEnd/>
                </a:ln>
              </p:spPr>
              <p:txBody>
                <a:bodyPr/>
                <a:lstStyle/>
                <a:p>
                  <a:endParaRPr lang="en-US" sz="1400"/>
                </a:p>
              </p:txBody>
            </p:sp>
            <p:sp>
              <p:nvSpPr>
                <p:cNvPr id="38" name="Rectangle 37" descr="Light upward diagonal"/>
                <p:cNvSpPr>
                  <a:spLocks noChangeArrowheads="1"/>
                </p:cNvSpPr>
                <p:nvPr/>
              </p:nvSpPr>
              <p:spPr bwMode="auto">
                <a:xfrm>
                  <a:off x="1936821" y="254607"/>
                  <a:ext cx="25" cy="136"/>
                </a:xfrm>
                <a:prstGeom prst="rect">
                  <a:avLst/>
                </a:prstGeom>
                <a:pattFill prst="ltUpDiag">
                  <a:fgClr>
                    <a:srgbClr val="0066FF"/>
                  </a:fgClr>
                  <a:bgClr>
                    <a:srgbClr val="FFFFFF"/>
                  </a:bgClr>
                </a:pattFill>
                <a:ln w="9525" algn="ctr">
                  <a:solidFill>
                    <a:srgbClr val="000000"/>
                  </a:solidFill>
                  <a:miter lim="800000"/>
                  <a:headEnd/>
                  <a:tailEnd/>
                </a:ln>
              </p:spPr>
              <p:txBody>
                <a:bodyPr/>
                <a:lstStyle/>
                <a:p>
                  <a:endParaRPr lang="en-US" sz="1400"/>
                </a:p>
              </p:txBody>
            </p:sp>
            <p:sp>
              <p:nvSpPr>
                <p:cNvPr id="39" name="Text Box 25"/>
                <p:cNvSpPr txBox="1">
                  <a:spLocks noChangeArrowheads="1"/>
                </p:cNvSpPr>
                <p:nvPr/>
              </p:nvSpPr>
              <p:spPr bwMode="auto">
                <a:xfrm>
                  <a:off x="1936297" y="254748"/>
                  <a:ext cx="813" cy="24"/>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800" b="0" i="0" u="none" strike="noStrike" baseline="0">
                      <a:solidFill>
                        <a:srgbClr val="0D0F11"/>
                      </a:solidFill>
                      <a:latin typeface="Arial"/>
                      <a:cs typeface="Arial"/>
                    </a:rPr>
                    <a:t>1                     2                    3                    4                    5                     6                   7                     8</a:t>
                  </a:r>
                </a:p>
              </p:txBody>
            </p:sp>
            <p:sp>
              <p:nvSpPr>
                <p:cNvPr id="40" name="Rectangle 39" descr="Dark downward diagonal"/>
                <p:cNvSpPr>
                  <a:spLocks noChangeArrowheads="1"/>
                </p:cNvSpPr>
                <p:nvPr/>
              </p:nvSpPr>
              <p:spPr bwMode="auto">
                <a:xfrm>
                  <a:off x="1936446" y="254559"/>
                  <a:ext cx="25" cy="116"/>
                </a:xfrm>
                <a:prstGeom prst="rect">
                  <a:avLst/>
                </a:prstGeom>
                <a:pattFill prst="dkDnDiag">
                  <a:fgClr>
                    <a:srgbClr val="FF3300"/>
                  </a:fgClr>
                  <a:bgClr>
                    <a:srgbClr val="FFFFFF"/>
                  </a:bgClr>
                </a:pattFill>
                <a:ln w="9525" algn="ctr">
                  <a:solidFill>
                    <a:srgbClr val="000000"/>
                  </a:solidFill>
                  <a:miter lim="800000"/>
                  <a:headEnd/>
                  <a:tailEnd/>
                </a:ln>
              </p:spPr>
              <p:txBody>
                <a:bodyPr/>
                <a:lstStyle/>
                <a:p>
                  <a:endParaRPr lang="en-US" sz="1400"/>
                </a:p>
              </p:txBody>
            </p:sp>
            <p:sp>
              <p:nvSpPr>
                <p:cNvPr id="41" name="Rectangle 40" descr="Dark downward diagonal"/>
                <p:cNvSpPr>
                  <a:spLocks noChangeArrowheads="1"/>
                </p:cNvSpPr>
                <p:nvPr/>
              </p:nvSpPr>
              <p:spPr bwMode="auto">
                <a:xfrm>
                  <a:off x="1936671" y="254575"/>
                  <a:ext cx="25" cy="49"/>
                </a:xfrm>
                <a:prstGeom prst="rect">
                  <a:avLst/>
                </a:prstGeom>
                <a:pattFill prst="dkDnDiag">
                  <a:fgClr>
                    <a:srgbClr val="FF3300"/>
                  </a:fgClr>
                  <a:bgClr>
                    <a:srgbClr val="FFFFFF"/>
                  </a:bgClr>
                </a:pattFill>
                <a:ln w="9525" algn="ctr">
                  <a:solidFill>
                    <a:srgbClr val="000000"/>
                  </a:solidFill>
                  <a:miter lim="800000"/>
                  <a:headEnd/>
                  <a:tailEnd/>
                </a:ln>
              </p:spPr>
              <p:txBody>
                <a:bodyPr/>
                <a:lstStyle/>
                <a:p>
                  <a:endParaRPr lang="en-US" sz="1400"/>
                </a:p>
              </p:txBody>
            </p:sp>
            <p:sp>
              <p:nvSpPr>
                <p:cNvPr id="42" name="Rectangle 41" descr="Zig zag"/>
                <p:cNvSpPr>
                  <a:spLocks noChangeArrowheads="1"/>
                </p:cNvSpPr>
                <p:nvPr/>
              </p:nvSpPr>
              <p:spPr bwMode="auto">
                <a:xfrm>
                  <a:off x="1936521" y="254525"/>
                  <a:ext cx="25" cy="165"/>
                </a:xfrm>
                <a:prstGeom prst="rect">
                  <a:avLst/>
                </a:prstGeom>
                <a:pattFill prst="zigZag">
                  <a:fgClr>
                    <a:srgbClr val="76A54B"/>
                  </a:fgClr>
                  <a:bgClr>
                    <a:srgbClr val="FFFFFF"/>
                  </a:bgClr>
                </a:pattFill>
                <a:ln w="9525" algn="ctr">
                  <a:solidFill>
                    <a:srgbClr val="000000"/>
                  </a:solidFill>
                  <a:miter lim="800000"/>
                  <a:headEnd/>
                  <a:tailEnd/>
                </a:ln>
              </p:spPr>
              <p:txBody>
                <a:bodyPr/>
                <a:lstStyle/>
                <a:p>
                  <a:endParaRPr lang="en-US" sz="1400"/>
                </a:p>
              </p:txBody>
            </p:sp>
            <p:sp>
              <p:nvSpPr>
                <p:cNvPr id="43" name="Rectangle 42" descr="Zig zag"/>
                <p:cNvSpPr>
                  <a:spLocks noChangeArrowheads="1"/>
                </p:cNvSpPr>
                <p:nvPr/>
              </p:nvSpPr>
              <p:spPr bwMode="auto">
                <a:xfrm>
                  <a:off x="1936671" y="254507"/>
                  <a:ext cx="25" cy="68"/>
                </a:xfrm>
                <a:prstGeom prst="rect">
                  <a:avLst/>
                </a:prstGeom>
                <a:pattFill prst="zigZag">
                  <a:fgClr>
                    <a:srgbClr val="76A54B"/>
                  </a:fgClr>
                  <a:bgClr>
                    <a:srgbClr val="FFFFFF"/>
                  </a:bgClr>
                </a:pattFill>
                <a:ln w="9525" algn="ctr">
                  <a:solidFill>
                    <a:srgbClr val="000000"/>
                  </a:solidFill>
                  <a:miter lim="800000"/>
                  <a:headEnd/>
                  <a:tailEnd/>
                </a:ln>
              </p:spPr>
              <p:txBody>
                <a:bodyPr/>
                <a:lstStyle/>
                <a:p>
                  <a:endParaRPr lang="en-US" sz="1400"/>
                </a:p>
              </p:txBody>
            </p:sp>
            <p:sp>
              <p:nvSpPr>
                <p:cNvPr id="44" name="Rectangle 43" descr="Dark downward diagonal"/>
                <p:cNvSpPr>
                  <a:spLocks noChangeArrowheads="1"/>
                </p:cNvSpPr>
                <p:nvPr/>
              </p:nvSpPr>
              <p:spPr bwMode="auto">
                <a:xfrm>
                  <a:off x="1936821" y="254490"/>
                  <a:ext cx="25" cy="116"/>
                </a:xfrm>
                <a:prstGeom prst="rect">
                  <a:avLst/>
                </a:prstGeom>
                <a:pattFill prst="dkDnDiag">
                  <a:fgClr>
                    <a:srgbClr val="FF3300"/>
                  </a:fgClr>
                  <a:bgClr>
                    <a:srgbClr val="FFFFFF"/>
                  </a:bgClr>
                </a:pattFill>
                <a:ln w="9525" algn="ctr">
                  <a:solidFill>
                    <a:srgbClr val="000000"/>
                  </a:solidFill>
                  <a:miter lim="800000"/>
                  <a:headEnd/>
                  <a:tailEnd/>
                </a:ln>
              </p:spPr>
              <p:txBody>
                <a:bodyPr/>
                <a:lstStyle/>
                <a:p>
                  <a:endParaRPr lang="en-US" sz="1400"/>
                </a:p>
              </p:txBody>
            </p:sp>
            <p:sp>
              <p:nvSpPr>
                <p:cNvPr id="45" name="Rectangle 44" descr="Zig zag"/>
                <p:cNvSpPr>
                  <a:spLocks noChangeArrowheads="1"/>
                </p:cNvSpPr>
                <p:nvPr/>
              </p:nvSpPr>
              <p:spPr bwMode="auto">
                <a:xfrm>
                  <a:off x="1936746" y="254476"/>
                  <a:ext cx="25" cy="92"/>
                </a:xfrm>
                <a:prstGeom prst="rect">
                  <a:avLst/>
                </a:prstGeom>
                <a:pattFill prst="zigZag">
                  <a:fgClr>
                    <a:srgbClr val="76A54B"/>
                  </a:fgClr>
                  <a:bgClr>
                    <a:srgbClr val="FFFFFF"/>
                  </a:bgClr>
                </a:pattFill>
                <a:ln w="9525" algn="ctr">
                  <a:solidFill>
                    <a:srgbClr val="000000"/>
                  </a:solidFill>
                  <a:miter lim="800000"/>
                  <a:headEnd/>
                  <a:tailEnd/>
                </a:ln>
              </p:spPr>
              <p:txBody>
                <a:bodyPr/>
                <a:lstStyle/>
                <a:p>
                  <a:endParaRPr lang="en-US" sz="1400"/>
                </a:p>
              </p:txBody>
            </p:sp>
            <p:sp>
              <p:nvSpPr>
                <p:cNvPr id="46" name="Rectangle 45"/>
                <p:cNvSpPr>
                  <a:spLocks noChangeArrowheads="1"/>
                </p:cNvSpPr>
                <p:nvPr/>
              </p:nvSpPr>
              <p:spPr bwMode="auto">
                <a:xfrm>
                  <a:off x="1936571" y="254675"/>
                  <a:ext cx="25" cy="68"/>
                </a:xfrm>
                <a:prstGeom prst="rect">
                  <a:avLst/>
                </a:prstGeom>
                <a:solidFill>
                  <a:srgbClr val="FFFF00"/>
                </a:solidFill>
                <a:ln w="9525" algn="ctr">
                  <a:solidFill>
                    <a:srgbClr val="000000"/>
                  </a:solidFill>
                  <a:miter lim="800000"/>
                  <a:headEnd/>
                  <a:tailEnd/>
                </a:ln>
              </p:spPr>
              <p:txBody>
                <a:bodyPr/>
                <a:lstStyle/>
                <a:p>
                  <a:endParaRPr lang="en-US" sz="1400"/>
                </a:p>
              </p:txBody>
            </p:sp>
            <p:sp>
              <p:nvSpPr>
                <p:cNvPr id="47" name="Rectangle 46"/>
                <p:cNvSpPr>
                  <a:spLocks noChangeArrowheads="1"/>
                </p:cNvSpPr>
                <p:nvPr/>
              </p:nvSpPr>
              <p:spPr bwMode="auto">
                <a:xfrm>
                  <a:off x="1936421" y="254637"/>
                  <a:ext cx="25" cy="106"/>
                </a:xfrm>
                <a:prstGeom prst="rect">
                  <a:avLst/>
                </a:prstGeom>
                <a:solidFill>
                  <a:srgbClr val="FFFF00"/>
                </a:solidFill>
                <a:ln w="9525" algn="ctr">
                  <a:solidFill>
                    <a:srgbClr val="000000"/>
                  </a:solidFill>
                  <a:miter lim="800000"/>
                  <a:headEnd/>
                  <a:tailEnd/>
                </a:ln>
              </p:spPr>
              <p:txBody>
                <a:bodyPr/>
                <a:lstStyle/>
                <a:p>
                  <a:endParaRPr lang="en-US" sz="1400"/>
                </a:p>
              </p:txBody>
            </p:sp>
            <p:sp>
              <p:nvSpPr>
                <p:cNvPr id="48" name="Rectangle 47"/>
                <p:cNvSpPr>
                  <a:spLocks noChangeArrowheads="1"/>
                </p:cNvSpPr>
                <p:nvPr/>
              </p:nvSpPr>
              <p:spPr bwMode="auto">
                <a:xfrm>
                  <a:off x="1936721" y="254636"/>
                  <a:ext cx="25" cy="106"/>
                </a:xfrm>
                <a:prstGeom prst="rect">
                  <a:avLst/>
                </a:prstGeom>
                <a:solidFill>
                  <a:srgbClr val="FFFF00"/>
                </a:solidFill>
                <a:ln w="9525" algn="ctr">
                  <a:solidFill>
                    <a:srgbClr val="000000"/>
                  </a:solidFill>
                  <a:miter lim="800000"/>
                  <a:headEnd/>
                  <a:tailEnd/>
                </a:ln>
              </p:spPr>
              <p:txBody>
                <a:bodyPr/>
                <a:lstStyle/>
                <a:p>
                  <a:endParaRPr lang="en-US" sz="1400"/>
                </a:p>
              </p:txBody>
            </p:sp>
          </p:grpSp>
          <p:sp>
            <p:nvSpPr>
              <p:cNvPr id="24" name="Line 35"/>
              <p:cNvSpPr>
                <a:spLocks noChangeShapeType="1"/>
              </p:cNvSpPr>
              <p:nvPr/>
            </p:nvSpPr>
            <p:spPr bwMode="auto">
              <a:xfrm flipV="1">
                <a:off x="7952014" y="163286"/>
                <a:ext cx="0" cy="310242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sz="1400"/>
              </a:p>
            </p:txBody>
          </p:sp>
          <p:sp>
            <p:nvSpPr>
              <p:cNvPr id="25" name="Text Box 36"/>
              <p:cNvSpPr txBox="1">
                <a:spLocks noChangeArrowheads="1"/>
              </p:cNvSpPr>
              <p:nvPr/>
            </p:nvSpPr>
            <p:spPr bwMode="auto">
              <a:xfrm>
                <a:off x="7961539" y="575582"/>
                <a:ext cx="195271" cy="283611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800" b="0" i="0" u="none" strike="noStrike" baseline="0">
                    <a:solidFill>
                      <a:srgbClr val="0D0F11"/>
                    </a:solidFill>
                    <a:latin typeface="Arial"/>
                    <a:cs typeface="Arial"/>
                  </a:rPr>
                  <a:t>10</a:t>
                </a:r>
              </a:p>
              <a:p>
                <a:pPr algn="l" rtl="0">
                  <a:defRPr sz="1000"/>
                </a:pPr>
                <a:endParaRPr lang="en-US" sz="800" b="0" i="0" u="none" strike="noStrike" baseline="0">
                  <a:solidFill>
                    <a:srgbClr val="0D0F11"/>
                  </a:solidFill>
                  <a:latin typeface="Arial"/>
                  <a:cs typeface="Arial"/>
                </a:endParaRPr>
              </a:p>
              <a:p>
                <a:pPr algn="l" rtl="0">
                  <a:defRPr sz="1000"/>
                </a:pPr>
                <a:endParaRPr lang="en-US" sz="800" b="0" i="0" u="none" strike="noStrike" baseline="0">
                  <a:solidFill>
                    <a:srgbClr val="0D0F11"/>
                  </a:solidFill>
                  <a:latin typeface="Arial"/>
                  <a:cs typeface="Arial"/>
                </a:endParaRPr>
              </a:p>
              <a:p>
                <a:pPr algn="l" rtl="0">
                  <a:defRPr sz="1000"/>
                </a:pPr>
                <a:r>
                  <a:rPr lang="en-US" sz="800" b="0" i="0" u="none" strike="noStrike" baseline="0">
                    <a:solidFill>
                      <a:srgbClr val="0D0F11"/>
                    </a:solidFill>
                    <a:latin typeface="Arial"/>
                    <a:cs typeface="Arial"/>
                  </a:rPr>
                  <a:t>8</a:t>
                </a:r>
              </a:p>
              <a:p>
                <a:pPr algn="l" rtl="0">
                  <a:defRPr sz="1000"/>
                </a:pPr>
                <a:endParaRPr lang="en-US" sz="800" b="0" i="0" u="none" strike="noStrike" baseline="0">
                  <a:solidFill>
                    <a:srgbClr val="0D0F11"/>
                  </a:solidFill>
                  <a:latin typeface="Arial"/>
                  <a:cs typeface="Arial"/>
                </a:endParaRPr>
              </a:p>
              <a:p>
                <a:pPr algn="l" rtl="0">
                  <a:defRPr sz="1000"/>
                </a:pPr>
                <a:endParaRPr lang="en-US" sz="800" b="0" i="0" u="none" strike="noStrike" baseline="0">
                  <a:solidFill>
                    <a:srgbClr val="0D0F11"/>
                  </a:solidFill>
                  <a:latin typeface="Arial"/>
                  <a:cs typeface="Arial"/>
                </a:endParaRPr>
              </a:p>
              <a:p>
                <a:pPr algn="l" rtl="0">
                  <a:defRPr sz="1000"/>
                </a:pPr>
                <a:r>
                  <a:rPr lang="en-US" sz="800" b="0" i="0" u="none" strike="noStrike" baseline="0">
                    <a:solidFill>
                      <a:srgbClr val="0D0F11"/>
                    </a:solidFill>
                    <a:latin typeface="Arial"/>
                    <a:cs typeface="Arial"/>
                  </a:rPr>
                  <a:t>6</a:t>
                </a:r>
              </a:p>
              <a:p>
                <a:pPr algn="l" rtl="0">
                  <a:defRPr sz="1000"/>
                </a:pPr>
                <a:endParaRPr lang="en-US" sz="800" b="0" i="0" u="none" strike="noStrike" baseline="0">
                  <a:solidFill>
                    <a:srgbClr val="0D0F11"/>
                  </a:solidFill>
                  <a:latin typeface="Arial"/>
                  <a:cs typeface="Arial"/>
                </a:endParaRPr>
              </a:p>
              <a:p>
                <a:pPr algn="l" rtl="0">
                  <a:defRPr sz="1000"/>
                </a:pPr>
                <a:endParaRPr lang="en-US" sz="800" b="0" i="0" u="none" strike="noStrike" baseline="0">
                  <a:solidFill>
                    <a:srgbClr val="0D0F11"/>
                  </a:solidFill>
                  <a:latin typeface="Arial"/>
                  <a:cs typeface="Arial"/>
                </a:endParaRPr>
              </a:p>
              <a:p>
                <a:pPr algn="l" rtl="0">
                  <a:defRPr sz="1000"/>
                </a:pPr>
                <a:r>
                  <a:rPr lang="en-US" sz="800" b="0" i="0" u="none" strike="noStrike" baseline="0">
                    <a:solidFill>
                      <a:srgbClr val="0D0F11"/>
                    </a:solidFill>
                    <a:latin typeface="Arial"/>
                    <a:cs typeface="Arial"/>
                  </a:rPr>
                  <a:t>4</a:t>
                </a:r>
              </a:p>
              <a:p>
                <a:pPr algn="l" rtl="0">
                  <a:defRPr sz="1000"/>
                </a:pPr>
                <a:endParaRPr lang="en-US" sz="800" b="0" i="0" u="none" strike="noStrike" baseline="0">
                  <a:solidFill>
                    <a:srgbClr val="0D0F11"/>
                  </a:solidFill>
                  <a:latin typeface="Arial"/>
                  <a:cs typeface="Arial"/>
                </a:endParaRPr>
              </a:p>
              <a:p>
                <a:pPr algn="l" rtl="0">
                  <a:defRPr sz="1000"/>
                </a:pPr>
                <a:endParaRPr lang="en-US" sz="800" b="0" i="0" u="none" strike="noStrike" baseline="0">
                  <a:solidFill>
                    <a:srgbClr val="0D0F11"/>
                  </a:solidFill>
                  <a:latin typeface="Arial"/>
                  <a:cs typeface="Arial"/>
                </a:endParaRPr>
              </a:p>
              <a:p>
                <a:pPr algn="l" rtl="0">
                  <a:defRPr sz="1000"/>
                </a:pPr>
                <a:r>
                  <a:rPr lang="en-US" sz="800" b="0" i="0" u="none" strike="noStrike" baseline="0">
                    <a:solidFill>
                      <a:srgbClr val="0D0F11"/>
                    </a:solidFill>
                    <a:latin typeface="Arial"/>
                    <a:cs typeface="Arial"/>
                  </a:rPr>
                  <a:t>2</a:t>
                </a:r>
              </a:p>
              <a:p>
                <a:pPr algn="l" rtl="0">
                  <a:defRPr sz="1000"/>
                </a:pPr>
                <a:endParaRPr lang="en-US" sz="800" b="0" i="0" u="none" strike="noStrike" baseline="0">
                  <a:solidFill>
                    <a:srgbClr val="0D0F11"/>
                  </a:solidFill>
                  <a:latin typeface="Arial"/>
                  <a:cs typeface="Arial"/>
                </a:endParaRPr>
              </a:p>
              <a:p>
                <a:pPr algn="l" rtl="0">
                  <a:defRPr sz="1000"/>
                </a:pPr>
                <a:endParaRPr lang="en-US" sz="800" b="0" i="0" u="none" strike="noStrike" baseline="0">
                  <a:solidFill>
                    <a:srgbClr val="0D0F11"/>
                  </a:solidFill>
                  <a:latin typeface="Arial"/>
                  <a:cs typeface="Arial"/>
                </a:endParaRPr>
              </a:p>
              <a:p>
                <a:pPr algn="l" rtl="0">
                  <a:defRPr sz="1000"/>
                </a:pPr>
                <a:r>
                  <a:rPr lang="en-US" sz="800" b="0" i="0" u="none" strike="noStrike" baseline="0">
                    <a:solidFill>
                      <a:srgbClr val="0D0F11"/>
                    </a:solidFill>
                    <a:latin typeface="Arial"/>
                    <a:cs typeface="Arial"/>
                  </a:rPr>
                  <a:t>0</a:t>
                </a:r>
              </a:p>
            </p:txBody>
          </p:sp>
          <p:sp>
            <p:nvSpPr>
              <p:cNvPr id="26" name="Text Box 37"/>
              <p:cNvSpPr txBox="1">
                <a:spLocks noChangeArrowheads="1"/>
              </p:cNvSpPr>
              <p:nvPr/>
            </p:nvSpPr>
            <p:spPr bwMode="auto">
              <a:xfrm>
                <a:off x="8190139" y="1008290"/>
                <a:ext cx="251384" cy="2095442"/>
              </a:xfrm>
              <a:prstGeom prst="rect">
                <a:avLst/>
              </a:prstGeom>
              <a:noFill/>
              <a:ln w="9525">
                <a:noFill/>
                <a:miter lim="800000"/>
                <a:headEnd/>
                <a:tailEnd/>
              </a:ln>
            </p:spPr>
            <p:txBody>
              <a:bodyPr vert="vert270" wrap="none" lIns="18288" tIns="22860"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rtl="0">
                  <a:defRPr sz="1000"/>
                </a:pPr>
                <a:r>
                  <a:rPr lang="en-US" b="0" i="0" u="none" strike="noStrike" baseline="0">
                    <a:solidFill>
                      <a:srgbClr val="0D0F11"/>
                    </a:solidFill>
                    <a:latin typeface="Arial"/>
                    <a:cs typeface="Arial"/>
                  </a:rPr>
                  <a:t>Units of WIP Inventory     </a:t>
                </a:r>
              </a:p>
            </p:txBody>
          </p:sp>
          <p:sp>
            <p:nvSpPr>
              <p:cNvPr id="27" name="Rectangle 26" descr="Light upward diagonal"/>
              <p:cNvSpPr>
                <a:spLocks noChangeArrowheads="1"/>
              </p:cNvSpPr>
              <p:nvPr/>
            </p:nvSpPr>
            <p:spPr bwMode="auto">
              <a:xfrm>
                <a:off x="1006928" y="258536"/>
                <a:ext cx="257175" cy="163286"/>
              </a:xfrm>
              <a:prstGeom prst="rect">
                <a:avLst/>
              </a:prstGeom>
              <a:pattFill prst="ltUpDiag">
                <a:fgClr>
                  <a:srgbClr val="0066FF"/>
                </a:fgClr>
                <a:bgClr>
                  <a:srgbClr val="FFFFFF"/>
                </a:bgClr>
              </a:pattFill>
              <a:ln w="9525">
                <a:solidFill>
                  <a:srgbClr val="000000"/>
                </a:solidFill>
                <a:miter lim="800000"/>
                <a:headEnd/>
                <a:tailEnd/>
              </a:ln>
            </p:spPr>
            <p:txBody>
              <a:bodyPr/>
              <a:lstStyle/>
              <a:p>
                <a:endParaRPr lang="en-US" sz="1400"/>
              </a:p>
            </p:txBody>
          </p:sp>
          <p:sp>
            <p:nvSpPr>
              <p:cNvPr id="28" name="Rectangle 27"/>
              <p:cNvSpPr>
                <a:spLocks noChangeArrowheads="1"/>
              </p:cNvSpPr>
              <p:nvPr/>
            </p:nvSpPr>
            <p:spPr bwMode="auto">
              <a:xfrm>
                <a:off x="1006928" y="1008290"/>
                <a:ext cx="266700" cy="163285"/>
              </a:xfrm>
              <a:prstGeom prst="rect">
                <a:avLst/>
              </a:prstGeom>
              <a:solidFill>
                <a:srgbClr val="FFFF00"/>
              </a:solidFill>
              <a:ln w="9525" algn="ctr">
                <a:solidFill>
                  <a:srgbClr val="000000"/>
                </a:solidFill>
                <a:miter lim="800000"/>
                <a:headEnd/>
                <a:tailEnd/>
              </a:ln>
            </p:spPr>
            <p:txBody>
              <a:bodyPr/>
              <a:lstStyle/>
              <a:p>
                <a:endParaRPr lang="en-US" sz="1400"/>
              </a:p>
            </p:txBody>
          </p:sp>
          <p:sp>
            <p:nvSpPr>
              <p:cNvPr id="29" name="Rectangle 28" descr="Dark downward diagonal"/>
              <p:cNvSpPr>
                <a:spLocks noChangeArrowheads="1"/>
              </p:cNvSpPr>
              <p:nvPr/>
            </p:nvSpPr>
            <p:spPr bwMode="auto">
              <a:xfrm>
                <a:off x="1006928" y="767443"/>
                <a:ext cx="257175" cy="163286"/>
              </a:xfrm>
              <a:prstGeom prst="rect">
                <a:avLst/>
              </a:prstGeom>
              <a:pattFill prst="dkDnDiag">
                <a:fgClr>
                  <a:srgbClr val="FF3300"/>
                </a:fgClr>
                <a:bgClr>
                  <a:srgbClr val="FFFFFF"/>
                </a:bgClr>
              </a:pattFill>
              <a:ln w="9525" algn="ctr">
                <a:solidFill>
                  <a:srgbClr val="000000"/>
                </a:solidFill>
                <a:miter lim="800000"/>
                <a:headEnd/>
                <a:tailEnd/>
              </a:ln>
            </p:spPr>
            <p:txBody>
              <a:bodyPr/>
              <a:lstStyle/>
              <a:p>
                <a:endParaRPr lang="en-US" sz="1400"/>
              </a:p>
            </p:txBody>
          </p:sp>
          <p:sp>
            <p:nvSpPr>
              <p:cNvPr id="30" name="Rectangle 29" descr="Zig zag"/>
              <p:cNvSpPr>
                <a:spLocks noChangeArrowheads="1"/>
              </p:cNvSpPr>
              <p:nvPr/>
            </p:nvSpPr>
            <p:spPr bwMode="auto">
              <a:xfrm>
                <a:off x="1006928" y="508908"/>
                <a:ext cx="257175" cy="163285"/>
              </a:xfrm>
              <a:prstGeom prst="rect">
                <a:avLst/>
              </a:prstGeom>
              <a:pattFill prst="zigZag">
                <a:fgClr>
                  <a:srgbClr val="76A54B"/>
                </a:fgClr>
                <a:bgClr>
                  <a:srgbClr val="FFFFFF"/>
                </a:bgClr>
              </a:pattFill>
              <a:ln w="9525" algn="ctr">
                <a:solidFill>
                  <a:srgbClr val="000000"/>
                </a:solidFill>
                <a:miter lim="800000"/>
                <a:headEnd/>
                <a:tailEnd/>
              </a:ln>
            </p:spPr>
            <p:txBody>
              <a:bodyPr/>
              <a:lstStyle/>
              <a:p>
                <a:endParaRPr lang="en-US" sz="1400"/>
              </a:p>
            </p:txBody>
          </p:sp>
        </p:grpSp>
      </p:grpSp>
      <p:cxnSp>
        <p:nvCxnSpPr>
          <p:cNvPr id="3" name="Straight Connector 2"/>
          <p:cNvCxnSpPr/>
          <p:nvPr/>
        </p:nvCxnSpPr>
        <p:spPr>
          <a:xfrm>
            <a:off x="858194" y="4343400"/>
            <a:ext cx="4964176" cy="0"/>
          </a:xfrm>
          <a:prstGeom prst="line">
            <a:avLst/>
          </a:prstGeom>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2900640907"/>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Standardized Work</a:t>
            </a:r>
            <a:endParaRPr lang="en-US" dirty="0"/>
          </a:p>
        </p:txBody>
      </p:sp>
      <p:sp>
        <p:nvSpPr>
          <p:cNvPr id="5" name="TextBox 4"/>
          <p:cNvSpPr txBox="1"/>
          <p:nvPr/>
        </p:nvSpPr>
        <p:spPr>
          <a:xfrm>
            <a:off x="301978" y="1447799"/>
            <a:ext cx="8308622" cy="830997"/>
          </a:xfrm>
          <a:prstGeom prst="rect">
            <a:avLst/>
          </a:prstGeom>
          <a:noFill/>
        </p:spPr>
        <p:txBody>
          <a:bodyPr wrap="square" rtlCol="0">
            <a:spAutoFit/>
          </a:bodyPr>
          <a:lstStyle/>
          <a:p>
            <a:pPr>
              <a:spcBef>
                <a:spcPts val="1200"/>
              </a:spcBef>
            </a:pPr>
            <a:r>
              <a:rPr lang="en-US" sz="1600" dirty="0" smtClean="0">
                <a:latin typeface="+mj-lt"/>
              </a:rPr>
              <a:t>Standardized work describes an individual worker's job as a series of defined steps, producing specific WIP quantities in as close to Takt time as possible, constrained by safety, quality and customer satisfaction, schedule, and cost</a:t>
            </a:r>
            <a:endParaRPr lang="en-US" sz="1400" dirty="0" smtClean="0">
              <a:latin typeface="+mj-lt"/>
            </a:endParaRPr>
          </a:p>
        </p:txBody>
      </p:sp>
      <p:sp>
        <p:nvSpPr>
          <p:cNvPr id="84" name="Line 40"/>
          <p:cNvSpPr>
            <a:spLocks noChangeShapeType="1"/>
          </p:cNvSpPr>
          <p:nvPr/>
        </p:nvSpPr>
        <p:spPr bwMode="auto">
          <a:xfrm>
            <a:off x="2714625" y="7092950"/>
            <a:ext cx="19050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41"/>
          <p:cNvSpPr>
            <a:spLocks noChangeShapeType="1"/>
          </p:cNvSpPr>
          <p:nvPr/>
        </p:nvSpPr>
        <p:spPr bwMode="auto">
          <a:xfrm>
            <a:off x="2714625" y="7226300"/>
            <a:ext cx="190500" cy="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Text Box 42"/>
          <p:cNvSpPr txBox="1">
            <a:spLocks noChangeArrowheads="1"/>
          </p:cNvSpPr>
          <p:nvPr/>
        </p:nvSpPr>
        <p:spPr bwMode="auto">
          <a:xfrm>
            <a:off x="2933700" y="6969125"/>
            <a:ext cx="488950" cy="31273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00" b="0" i="0" u="none" strike="noStrike" baseline="0">
                <a:solidFill>
                  <a:srgbClr val="0D0F11"/>
                </a:solidFill>
                <a:latin typeface="Arial"/>
                <a:cs typeface="Arial"/>
              </a:rPr>
              <a:t>Working</a:t>
            </a:r>
          </a:p>
          <a:p>
            <a:pPr algn="l" rtl="0">
              <a:defRPr sz="1000"/>
            </a:pPr>
            <a:r>
              <a:rPr lang="en-US" sz="1000" b="0" i="0" u="none" strike="noStrike" baseline="0">
                <a:solidFill>
                  <a:srgbClr val="0D0F11"/>
                </a:solidFill>
                <a:latin typeface="Arial"/>
                <a:cs typeface="Arial"/>
              </a:rPr>
              <a:t>Walking</a:t>
            </a:r>
          </a:p>
        </p:txBody>
      </p:sp>
      <p:pic>
        <p:nvPicPr>
          <p:cNvPr id="5754961" name="Picture 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371129"/>
            <a:ext cx="5487942" cy="381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187735809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Visual Workplace</a:t>
            </a:r>
            <a:endParaRPr lang="en-US" dirty="0"/>
          </a:p>
        </p:txBody>
      </p:sp>
      <p:sp>
        <p:nvSpPr>
          <p:cNvPr id="5" name="TextBox 4"/>
          <p:cNvSpPr txBox="1"/>
          <p:nvPr/>
        </p:nvSpPr>
        <p:spPr>
          <a:xfrm>
            <a:off x="301978" y="1447799"/>
            <a:ext cx="8308622" cy="584775"/>
          </a:xfrm>
          <a:prstGeom prst="rect">
            <a:avLst/>
          </a:prstGeom>
          <a:noFill/>
        </p:spPr>
        <p:txBody>
          <a:bodyPr wrap="square" rtlCol="0">
            <a:spAutoFit/>
          </a:bodyPr>
          <a:lstStyle/>
          <a:p>
            <a:pPr>
              <a:spcBef>
                <a:spcPts val="1200"/>
              </a:spcBef>
            </a:pPr>
            <a:r>
              <a:rPr lang="en-US" sz="1600" dirty="0">
                <a:latin typeface="+mj-lt"/>
              </a:rPr>
              <a:t>Visual cues can make it dramatically easier for workers to maintain a safe, efficient workplace</a:t>
            </a:r>
            <a:endParaRPr lang="en-US" sz="1400" dirty="0" smtClean="0">
              <a:latin typeface="+mj-lt"/>
            </a:endParaRPr>
          </a:p>
        </p:txBody>
      </p:sp>
      <p:sp>
        <p:nvSpPr>
          <p:cNvPr id="84" name="Line 40"/>
          <p:cNvSpPr>
            <a:spLocks noChangeShapeType="1"/>
          </p:cNvSpPr>
          <p:nvPr/>
        </p:nvSpPr>
        <p:spPr bwMode="auto">
          <a:xfrm>
            <a:off x="2714625" y="7092950"/>
            <a:ext cx="19050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41"/>
          <p:cNvSpPr>
            <a:spLocks noChangeShapeType="1"/>
          </p:cNvSpPr>
          <p:nvPr/>
        </p:nvSpPr>
        <p:spPr bwMode="auto">
          <a:xfrm>
            <a:off x="2714625" y="7226300"/>
            <a:ext cx="190500" cy="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Text Box 42"/>
          <p:cNvSpPr txBox="1">
            <a:spLocks noChangeArrowheads="1"/>
          </p:cNvSpPr>
          <p:nvPr/>
        </p:nvSpPr>
        <p:spPr bwMode="auto">
          <a:xfrm>
            <a:off x="2933700" y="6969125"/>
            <a:ext cx="488950" cy="31273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00" b="0" i="0" u="none" strike="noStrike" baseline="0">
                <a:solidFill>
                  <a:srgbClr val="0D0F11"/>
                </a:solidFill>
                <a:latin typeface="Arial"/>
                <a:cs typeface="Arial"/>
              </a:rPr>
              <a:t>Working</a:t>
            </a:r>
          </a:p>
          <a:p>
            <a:pPr algn="l" rtl="0">
              <a:defRPr sz="1000"/>
            </a:pPr>
            <a:r>
              <a:rPr lang="en-US" sz="1000" b="0" i="0" u="none" strike="noStrike" baseline="0">
                <a:solidFill>
                  <a:srgbClr val="0D0F11"/>
                </a:solidFill>
                <a:latin typeface="Arial"/>
                <a:cs typeface="Arial"/>
              </a:rPr>
              <a:t>Walking</a:t>
            </a:r>
          </a:p>
        </p:txBody>
      </p:sp>
      <p:pic>
        <p:nvPicPr>
          <p:cNvPr id="57559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847164"/>
            <a:ext cx="6211034" cy="4401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1035371848"/>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5S</a:t>
            </a:r>
            <a:endParaRPr lang="en-US" dirty="0"/>
          </a:p>
        </p:txBody>
      </p:sp>
      <p:sp>
        <p:nvSpPr>
          <p:cNvPr id="5" name="TextBox 4"/>
          <p:cNvSpPr txBox="1"/>
          <p:nvPr/>
        </p:nvSpPr>
        <p:spPr>
          <a:xfrm>
            <a:off x="301978" y="1447799"/>
            <a:ext cx="8308622" cy="3323987"/>
          </a:xfrm>
          <a:prstGeom prst="rect">
            <a:avLst/>
          </a:prstGeom>
          <a:noFill/>
        </p:spPr>
        <p:txBody>
          <a:bodyPr wrap="square" rtlCol="0">
            <a:spAutoFit/>
          </a:bodyPr>
          <a:lstStyle/>
          <a:p>
            <a:pPr>
              <a:spcBef>
                <a:spcPts val="1200"/>
              </a:spcBef>
            </a:pPr>
            <a:r>
              <a:rPr lang="en-US" sz="1600" dirty="0">
                <a:latin typeface="+mj-lt"/>
              </a:rPr>
              <a:t>‘5S’ refers to the principle of waste elimination through workplace organization. The concept is derived from the Japanese words </a:t>
            </a:r>
            <a:r>
              <a:rPr lang="en-US" sz="1600" dirty="0" err="1">
                <a:latin typeface="+mj-lt"/>
              </a:rPr>
              <a:t>seiri</a:t>
            </a:r>
            <a:r>
              <a:rPr lang="en-US" sz="1600" dirty="0">
                <a:latin typeface="+mj-lt"/>
              </a:rPr>
              <a:t>, </a:t>
            </a:r>
            <a:r>
              <a:rPr lang="en-US" sz="1600" dirty="0" err="1">
                <a:latin typeface="+mj-lt"/>
              </a:rPr>
              <a:t>seiton</a:t>
            </a:r>
            <a:r>
              <a:rPr lang="en-US" sz="1600" dirty="0">
                <a:latin typeface="+mj-lt"/>
              </a:rPr>
              <a:t>, </a:t>
            </a:r>
            <a:r>
              <a:rPr lang="en-US" sz="1600" dirty="0" err="1">
                <a:latin typeface="+mj-lt"/>
              </a:rPr>
              <a:t>seiso</a:t>
            </a:r>
            <a:r>
              <a:rPr lang="en-US" sz="1600" dirty="0">
                <a:latin typeface="+mj-lt"/>
              </a:rPr>
              <a:t>, </a:t>
            </a:r>
            <a:r>
              <a:rPr lang="en-US" sz="1600" dirty="0" err="1">
                <a:latin typeface="+mj-lt"/>
              </a:rPr>
              <a:t>seiketsu</a:t>
            </a:r>
            <a:r>
              <a:rPr lang="en-US" sz="1600" dirty="0">
                <a:latin typeface="+mj-lt"/>
              </a:rPr>
              <a:t>, and </a:t>
            </a:r>
            <a:r>
              <a:rPr lang="en-US" sz="1600" dirty="0" err="1">
                <a:latin typeface="+mj-lt"/>
              </a:rPr>
              <a:t>shitsuke</a:t>
            </a:r>
            <a:r>
              <a:rPr lang="en-US" sz="1600" dirty="0">
                <a:latin typeface="+mj-lt"/>
              </a:rPr>
              <a:t>, with English counterparts:</a:t>
            </a:r>
          </a:p>
          <a:p>
            <a:pPr marL="342900" indent="-342900">
              <a:spcBef>
                <a:spcPts val="1200"/>
              </a:spcBef>
              <a:buFont typeface="+mj-lt"/>
              <a:buAutoNum type="arabicPeriod"/>
            </a:pPr>
            <a:r>
              <a:rPr lang="en-US" sz="1600" dirty="0" smtClean="0">
                <a:latin typeface="+mj-lt"/>
              </a:rPr>
              <a:t>Sort </a:t>
            </a:r>
            <a:r>
              <a:rPr lang="en-US" sz="1600" dirty="0">
                <a:latin typeface="+mj-lt"/>
              </a:rPr>
              <a:t>(separate needed tools, parts, and instruction from unneeded materials and to remove the </a:t>
            </a:r>
            <a:r>
              <a:rPr lang="en-US" sz="1600" dirty="0" smtClean="0">
                <a:latin typeface="+mj-lt"/>
              </a:rPr>
              <a:t>latter)</a:t>
            </a:r>
          </a:p>
          <a:p>
            <a:pPr marL="342900" indent="-342900">
              <a:spcBef>
                <a:spcPts val="1200"/>
              </a:spcBef>
              <a:buFont typeface="+mj-lt"/>
              <a:buAutoNum type="arabicPeriod"/>
            </a:pPr>
            <a:r>
              <a:rPr lang="en-US" sz="1600" dirty="0" smtClean="0">
                <a:latin typeface="+mj-lt"/>
              </a:rPr>
              <a:t>Straighten </a:t>
            </a:r>
            <a:r>
              <a:rPr lang="en-US" sz="1600" dirty="0">
                <a:latin typeface="+mj-lt"/>
              </a:rPr>
              <a:t>or simplify (neatly arrange and identify parts and tools for ease of </a:t>
            </a:r>
            <a:r>
              <a:rPr lang="en-US" sz="1600" dirty="0" smtClean="0">
                <a:latin typeface="+mj-lt"/>
              </a:rPr>
              <a:t>use)</a:t>
            </a:r>
          </a:p>
          <a:p>
            <a:pPr marL="342900" indent="-342900">
              <a:spcBef>
                <a:spcPts val="1200"/>
              </a:spcBef>
              <a:buFont typeface="+mj-lt"/>
              <a:buAutoNum type="arabicPeriod"/>
            </a:pPr>
            <a:r>
              <a:rPr lang="en-US" sz="1600" dirty="0" smtClean="0">
                <a:latin typeface="+mj-lt"/>
              </a:rPr>
              <a:t>Sweep </a:t>
            </a:r>
            <a:r>
              <a:rPr lang="en-US" sz="1600" dirty="0">
                <a:latin typeface="+mj-lt"/>
              </a:rPr>
              <a:t>or scrub (conduct a cleanup </a:t>
            </a:r>
            <a:r>
              <a:rPr lang="en-US" sz="1600" dirty="0" smtClean="0">
                <a:latin typeface="+mj-lt"/>
              </a:rPr>
              <a:t>campaign)</a:t>
            </a:r>
          </a:p>
          <a:p>
            <a:pPr marL="342900" indent="-342900">
              <a:spcBef>
                <a:spcPts val="1200"/>
              </a:spcBef>
              <a:buFont typeface="+mj-lt"/>
              <a:buAutoNum type="arabicPeriod"/>
            </a:pPr>
            <a:r>
              <a:rPr lang="en-US" sz="1600" dirty="0" smtClean="0">
                <a:latin typeface="+mj-lt"/>
              </a:rPr>
              <a:t>Standardize </a:t>
            </a:r>
            <a:r>
              <a:rPr lang="en-US" sz="1600" dirty="0">
                <a:latin typeface="+mj-lt"/>
              </a:rPr>
              <a:t>(sort, simplify, and scrub at frequent intervals to maintain a workplace in perfect </a:t>
            </a:r>
            <a:r>
              <a:rPr lang="en-US" sz="1600" dirty="0" smtClean="0">
                <a:latin typeface="+mj-lt"/>
              </a:rPr>
              <a:t>condition)</a:t>
            </a:r>
          </a:p>
          <a:p>
            <a:pPr marL="342900" indent="-342900">
              <a:spcBef>
                <a:spcPts val="1200"/>
              </a:spcBef>
              <a:buFont typeface="+mj-lt"/>
              <a:buAutoNum type="arabicPeriod"/>
            </a:pPr>
            <a:r>
              <a:rPr lang="en-US" sz="1600" dirty="0" smtClean="0">
                <a:latin typeface="+mj-lt"/>
              </a:rPr>
              <a:t>Self-discipline </a:t>
            </a:r>
            <a:r>
              <a:rPr lang="en-US" sz="1600" dirty="0">
                <a:latin typeface="+mj-lt"/>
              </a:rPr>
              <a:t>or sustain (form the habit of always following the first 4 ‘S’ elements). </a:t>
            </a:r>
          </a:p>
        </p:txBody>
      </p:sp>
      <p:sp>
        <p:nvSpPr>
          <p:cNvPr id="84" name="Line 40"/>
          <p:cNvSpPr>
            <a:spLocks noChangeShapeType="1"/>
          </p:cNvSpPr>
          <p:nvPr/>
        </p:nvSpPr>
        <p:spPr bwMode="auto">
          <a:xfrm>
            <a:off x="2714625" y="7092950"/>
            <a:ext cx="19050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41"/>
          <p:cNvSpPr>
            <a:spLocks noChangeShapeType="1"/>
          </p:cNvSpPr>
          <p:nvPr/>
        </p:nvSpPr>
        <p:spPr bwMode="auto">
          <a:xfrm>
            <a:off x="2714625" y="7226300"/>
            <a:ext cx="190500" cy="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Text Box 42"/>
          <p:cNvSpPr txBox="1">
            <a:spLocks noChangeArrowheads="1"/>
          </p:cNvSpPr>
          <p:nvPr/>
        </p:nvSpPr>
        <p:spPr bwMode="auto">
          <a:xfrm>
            <a:off x="2933700" y="6969125"/>
            <a:ext cx="488950" cy="31273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00" b="0" i="0" u="none" strike="noStrike" baseline="0">
                <a:solidFill>
                  <a:srgbClr val="0D0F11"/>
                </a:solidFill>
                <a:latin typeface="Arial"/>
                <a:cs typeface="Arial"/>
              </a:rPr>
              <a:t>Working</a:t>
            </a:r>
          </a:p>
          <a:p>
            <a:pPr algn="l" rtl="0">
              <a:defRPr sz="1000"/>
            </a:pPr>
            <a:r>
              <a:rPr lang="en-US" sz="1000" b="0" i="0" u="none" strike="noStrike" baseline="0">
                <a:solidFill>
                  <a:srgbClr val="0D0F11"/>
                </a:solidFill>
                <a:latin typeface="Arial"/>
                <a:cs typeface="Arial"/>
              </a:rPr>
              <a:t>Walking</a:t>
            </a:r>
          </a:p>
        </p:txBody>
      </p:sp>
      <p:sp>
        <p:nvSpPr>
          <p:cNvPr id="7" name="TextBox 6"/>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1782632832"/>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5S Steps</a:t>
            </a:r>
            <a:endParaRPr lang="en-US" dirty="0"/>
          </a:p>
        </p:txBody>
      </p:sp>
      <p:sp>
        <p:nvSpPr>
          <p:cNvPr id="5" name="TextBox 4"/>
          <p:cNvSpPr txBox="1"/>
          <p:nvPr/>
        </p:nvSpPr>
        <p:spPr>
          <a:xfrm>
            <a:off x="301978" y="1447799"/>
            <a:ext cx="4727222" cy="4370427"/>
          </a:xfrm>
          <a:prstGeom prst="rect">
            <a:avLst/>
          </a:prstGeom>
          <a:noFill/>
        </p:spPr>
        <p:txBody>
          <a:bodyPr wrap="square" rtlCol="0">
            <a:spAutoFit/>
          </a:bodyPr>
          <a:lstStyle/>
          <a:p>
            <a:pPr marL="342900" indent="-342900">
              <a:spcBef>
                <a:spcPts val="1200"/>
              </a:spcBef>
              <a:buFont typeface="+mj-lt"/>
              <a:buAutoNum type="arabicPeriod"/>
            </a:pPr>
            <a:r>
              <a:rPr lang="en-US" sz="1600" dirty="0" smtClean="0">
                <a:latin typeface="+mj-lt"/>
              </a:rPr>
              <a:t>Use </a:t>
            </a:r>
            <a:r>
              <a:rPr lang="en-US" sz="1600" dirty="0">
                <a:latin typeface="+mj-lt"/>
              </a:rPr>
              <a:t>the checklist on the CD-ROM (as is or adapted to your work environment) to create a 5S spider diagram for your </a:t>
            </a:r>
            <a:r>
              <a:rPr lang="en-US" sz="1600" dirty="0" smtClean="0">
                <a:latin typeface="+mj-lt"/>
              </a:rPr>
              <a:t>organization.</a:t>
            </a:r>
          </a:p>
          <a:p>
            <a:pPr marL="342900" indent="-342900">
              <a:spcBef>
                <a:spcPts val="1200"/>
              </a:spcBef>
              <a:buFont typeface="+mj-lt"/>
              <a:buAutoNum type="arabicPeriod"/>
            </a:pPr>
            <a:r>
              <a:rPr lang="en-US" sz="1600" dirty="0" smtClean="0">
                <a:latin typeface="+mj-lt"/>
              </a:rPr>
              <a:t>On </a:t>
            </a:r>
            <a:r>
              <a:rPr lang="en-US" sz="1600" dirty="0">
                <a:latin typeface="+mj-lt"/>
              </a:rPr>
              <a:t>the checklist, enter the number 1 to 5 in the Rank column, to </a:t>
            </a:r>
            <a:r>
              <a:rPr lang="en-US" sz="1600" dirty="0" smtClean="0">
                <a:latin typeface="+mj-lt"/>
              </a:rPr>
              <a:t>indicate</a:t>
            </a:r>
          </a:p>
          <a:p>
            <a:pPr marL="800100" lvl="1" indent="-342900">
              <a:spcBef>
                <a:spcPts val="1200"/>
              </a:spcBef>
              <a:buFont typeface="+mj-lt"/>
              <a:buAutoNum type="arabicPeriod"/>
            </a:pPr>
            <a:r>
              <a:rPr lang="en-US" sz="1600" dirty="0" smtClean="0">
                <a:latin typeface="+mj-lt"/>
              </a:rPr>
              <a:t>Very Poor</a:t>
            </a:r>
          </a:p>
          <a:p>
            <a:pPr marL="800100" lvl="1" indent="-342900">
              <a:spcBef>
                <a:spcPts val="1200"/>
              </a:spcBef>
              <a:buFont typeface="+mj-lt"/>
              <a:buAutoNum type="arabicPeriod"/>
            </a:pPr>
            <a:r>
              <a:rPr lang="en-US" sz="1600" dirty="0" smtClean="0">
                <a:latin typeface="+mj-lt"/>
              </a:rPr>
              <a:t>Poor</a:t>
            </a:r>
          </a:p>
          <a:p>
            <a:pPr marL="800100" lvl="1" indent="-342900">
              <a:spcBef>
                <a:spcPts val="1200"/>
              </a:spcBef>
              <a:buFont typeface="+mj-lt"/>
              <a:buAutoNum type="arabicPeriod"/>
            </a:pPr>
            <a:r>
              <a:rPr lang="en-US" sz="1600" dirty="0" smtClean="0">
                <a:latin typeface="+mj-lt"/>
              </a:rPr>
              <a:t>Fair</a:t>
            </a:r>
          </a:p>
          <a:p>
            <a:pPr marL="800100" lvl="1" indent="-342900">
              <a:spcBef>
                <a:spcPts val="1200"/>
              </a:spcBef>
              <a:buFont typeface="+mj-lt"/>
              <a:buAutoNum type="arabicPeriod"/>
            </a:pPr>
            <a:r>
              <a:rPr lang="en-US" sz="1600" dirty="0" smtClean="0">
                <a:latin typeface="+mj-lt"/>
              </a:rPr>
              <a:t>Good</a:t>
            </a:r>
          </a:p>
          <a:p>
            <a:pPr marL="800100" lvl="1" indent="-342900">
              <a:spcBef>
                <a:spcPts val="1200"/>
              </a:spcBef>
              <a:buFont typeface="+mj-lt"/>
              <a:buAutoNum type="arabicPeriod"/>
            </a:pPr>
            <a:r>
              <a:rPr lang="en-US" sz="1600" dirty="0" smtClean="0">
                <a:latin typeface="+mj-lt"/>
              </a:rPr>
              <a:t>Outstanding</a:t>
            </a:r>
            <a:endParaRPr lang="en-US" sz="1600" dirty="0">
              <a:latin typeface="+mj-lt"/>
            </a:endParaRPr>
          </a:p>
          <a:p>
            <a:pPr marL="342900" indent="-342900">
              <a:spcBef>
                <a:spcPts val="1200"/>
              </a:spcBef>
              <a:buFont typeface="+mj-lt"/>
              <a:buAutoNum type="arabicPeriod" startAt="3"/>
            </a:pPr>
            <a:r>
              <a:rPr lang="en-US" sz="1600" dirty="0" smtClean="0">
                <a:latin typeface="+mj-lt"/>
              </a:rPr>
              <a:t>You </a:t>
            </a:r>
            <a:r>
              <a:rPr lang="en-US" sz="1600" dirty="0">
                <a:latin typeface="+mj-lt"/>
              </a:rPr>
              <a:t>can use or modify the audit checklist in the workbook, which is protected without a password.</a:t>
            </a:r>
          </a:p>
        </p:txBody>
      </p:sp>
      <p:sp>
        <p:nvSpPr>
          <p:cNvPr id="84" name="Line 40"/>
          <p:cNvSpPr>
            <a:spLocks noChangeShapeType="1"/>
          </p:cNvSpPr>
          <p:nvPr/>
        </p:nvSpPr>
        <p:spPr bwMode="auto">
          <a:xfrm>
            <a:off x="2714625" y="7092950"/>
            <a:ext cx="19050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41"/>
          <p:cNvSpPr>
            <a:spLocks noChangeShapeType="1"/>
          </p:cNvSpPr>
          <p:nvPr/>
        </p:nvSpPr>
        <p:spPr bwMode="auto">
          <a:xfrm>
            <a:off x="2714625" y="7226300"/>
            <a:ext cx="190500" cy="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Text Box 42"/>
          <p:cNvSpPr txBox="1">
            <a:spLocks noChangeArrowheads="1"/>
          </p:cNvSpPr>
          <p:nvPr/>
        </p:nvSpPr>
        <p:spPr bwMode="auto">
          <a:xfrm>
            <a:off x="2933700" y="6969125"/>
            <a:ext cx="488950" cy="31273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00" b="0" i="0" u="none" strike="noStrike" baseline="0">
                <a:solidFill>
                  <a:srgbClr val="0D0F11"/>
                </a:solidFill>
                <a:latin typeface="Arial"/>
                <a:cs typeface="Arial"/>
              </a:rPr>
              <a:t>Working</a:t>
            </a:r>
          </a:p>
          <a:p>
            <a:pPr algn="l" rtl="0">
              <a:defRPr sz="1000"/>
            </a:pPr>
            <a:r>
              <a:rPr lang="en-US" sz="1000" b="0" i="0" u="none" strike="noStrike" baseline="0">
                <a:solidFill>
                  <a:srgbClr val="0D0F11"/>
                </a:solidFill>
                <a:latin typeface="Arial"/>
                <a:cs typeface="Arial"/>
              </a:rPr>
              <a:t>Walking</a:t>
            </a:r>
          </a:p>
        </p:txBody>
      </p:sp>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447799"/>
            <a:ext cx="3657600" cy="4724401"/>
          </a:xfrm>
          <a:prstGeom prst="rect">
            <a:avLst/>
          </a:prstGeom>
          <a:noFill/>
          <a:ln>
            <a:noFill/>
          </a:ln>
        </p:spPr>
      </p:pic>
      <p:sp>
        <p:nvSpPr>
          <p:cNvPr id="8" name="TextBox 7"/>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367820123"/>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err="1" smtClean="0"/>
              <a:t>Poka</a:t>
            </a:r>
            <a:r>
              <a:rPr lang="en-US" dirty="0" smtClean="0"/>
              <a:t>-Yoke</a:t>
            </a:r>
            <a:endParaRPr lang="en-US" dirty="0"/>
          </a:p>
        </p:txBody>
      </p:sp>
      <p:sp>
        <p:nvSpPr>
          <p:cNvPr id="5" name="TextBox 4"/>
          <p:cNvSpPr txBox="1"/>
          <p:nvPr/>
        </p:nvSpPr>
        <p:spPr>
          <a:xfrm>
            <a:off x="301978" y="1447799"/>
            <a:ext cx="5413022" cy="2369880"/>
          </a:xfrm>
          <a:prstGeom prst="rect">
            <a:avLst/>
          </a:prstGeom>
          <a:noFill/>
        </p:spPr>
        <p:txBody>
          <a:bodyPr wrap="square" rtlCol="0">
            <a:spAutoFit/>
          </a:bodyPr>
          <a:lstStyle/>
          <a:p>
            <a:pPr>
              <a:spcBef>
                <a:spcPts val="1200"/>
              </a:spcBef>
            </a:pPr>
            <a:r>
              <a:rPr lang="en-US" sz="1600" dirty="0" err="1">
                <a:latin typeface="+mj-lt"/>
              </a:rPr>
              <a:t>Poka</a:t>
            </a:r>
            <a:r>
              <a:rPr lang="en-US" sz="1600" dirty="0">
                <a:latin typeface="+mj-lt"/>
              </a:rPr>
              <a:t>-yoke (‘POH-</a:t>
            </a:r>
            <a:r>
              <a:rPr lang="en-US" sz="1600" dirty="0" err="1">
                <a:latin typeface="+mj-lt"/>
              </a:rPr>
              <a:t>kah</a:t>
            </a:r>
            <a:r>
              <a:rPr lang="en-US" sz="1600" dirty="0">
                <a:latin typeface="+mj-lt"/>
              </a:rPr>
              <a:t> YOH-</a:t>
            </a:r>
            <a:r>
              <a:rPr lang="en-US" sz="1600" dirty="0" err="1">
                <a:latin typeface="+mj-lt"/>
              </a:rPr>
              <a:t>keh</a:t>
            </a:r>
            <a:r>
              <a:rPr lang="en-US" sz="1600" dirty="0">
                <a:latin typeface="+mj-lt"/>
              </a:rPr>
              <a:t>’) means ‘fail-</a:t>
            </a:r>
            <a:r>
              <a:rPr lang="en-US" sz="1600" dirty="0" err="1">
                <a:latin typeface="+mj-lt"/>
              </a:rPr>
              <a:t>safing</a:t>
            </a:r>
            <a:r>
              <a:rPr lang="en-US" sz="1600" dirty="0">
                <a:latin typeface="+mj-lt"/>
              </a:rPr>
              <a:t>,’ ‘error-proofing,’ or ‘mistake-proofing,’ and is a fundamental lean concept because it avoids two types of waste:</a:t>
            </a:r>
          </a:p>
          <a:p>
            <a:pPr marL="285750" indent="-285750">
              <a:spcBef>
                <a:spcPts val="1200"/>
              </a:spcBef>
              <a:buFont typeface="Arial" pitchFamily="34" charset="0"/>
              <a:buChar char="•"/>
            </a:pPr>
            <a:r>
              <a:rPr lang="en-US" sz="1600" dirty="0" smtClean="0">
                <a:latin typeface="+mj-lt"/>
              </a:rPr>
              <a:t>Repeatedly </a:t>
            </a:r>
            <a:r>
              <a:rPr lang="en-US" sz="1600" dirty="0">
                <a:latin typeface="+mj-lt"/>
              </a:rPr>
              <a:t>investing time in figuring out the right way to do something, and</a:t>
            </a:r>
          </a:p>
          <a:p>
            <a:pPr marL="285750" indent="-285750">
              <a:spcBef>
                <a:spcPts val="1200"/>
              </a:spcBef>
              <a:buFont typeface="Arial" pitchFamily="34" charset="0"/>
              <a:buChar char="•"/>
            </a:pPr>
            <a:r>
              <a:rPr lang="en-US" sz="1600" dirty="0" smtClean="0">
                <a:latin typeface="+mj-lt"/>
              </a:rPr>
              <a:t>Doing </a:t>
            </a:r>
            <a:r>
              <a:rPr lang="en-US" sz="1600" dirty="0">
                <a:latin typeface="+mj-lt"/>
              </a:rPr>
              <a:t>things erroneously, requiring rework or creating scrap</a:t>
            </a:r>
          </a:p>
        </p:txBody>
      </p:sp>
      <p:sp>
        <p:nvSpPr>
          <p:cNvPr id="84" name="Line 40"/>
          <p:cNvSpPr>
            <a:spLocks noChangeShapeType="1"/>
          </p:cNvSpPr>
          <p:nvPr/>
        </p:nvSpPr>
        <p:spPr bwMode="auto">
          <a:xfrm>
            <a:off x="2714625" y="7092950"/>
            <a:ext cx="19050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41"/>
          <p:cNvSpPr>
            <a:spLocks noChangeShapeType="1"/>
          </p:cNvSpPr>
          <p:nvPr/>
        </p:nvSpPr>
        <p:spPr bwMode="auto">
          <a:xfrm>
            <a:off x="2714625" y="7226300"/>
            <a:ext cx="190500" cy="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Text Box 42"/>
          <p:cNvSpPr txBox="1">
            <a:spLocks noChangeArrowheads="1"/>
          </p:cNvSpPr>
          <p:nvPr/>
        </p:nvSpPr>
        <p:spPr bwMode="auto">
          <a:xfrm>
            <a:off x="2933700" y="6969125"/>
            <a:ext cx="488950" cy="31273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00" b="0" i="0" u="none" strike="noStrike" baseline="0">
                <a:solidFill>
                  <a:srgbClr val="0D0F11"/>
                </a:solidFill>
                <a:latin typeface="Arial"/>
                <a:cs typeface="Arial"/>
              </a:rPr>
              <a:t>Working</a:t>
            </a:r>
          </a:p>
          <a:p>
            <a:pPr algn="l" rtl="0">
              <a:defRPr sz="1000"/>
            </a:pPr>
            <a:r>
              <a:rPr lang="en-US" sz="1000" b="0" i="0" u="none" strike="noStrike" baseline="0">
                <a:solidFill>
                  <a:srgbClr val="0D0F11"/>
                </a:solidFill>
                <a:latin typeface="Arial"/>
                <a:cs typeface="Arial"/>
              </a:rPr>
              <a:t>Walking</a:t>
            </a:r>
          </a:p>
        </p:txBody>
      </p:sp>
      <p:pic>
        <p:nvPicPr>
          <p:cNvPr id="7" name="Picture 6"/>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38800" y="1600200"/>
            <a:ext cx="2895600" cy="4191000"/>
          </a:xfrm>
          <a:prstGeom prst="rect">
            <a:avLst/>
          </a:prstGeom>
          <a:noFill/>
        </p:spPr>
      </p:pic>
      <p:sp>
        <p:nvSpPr>
          <p:cNvPr id="8" name="TextBox 7"/>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2661589578"/>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Kanban</a:t>
            </a:r>
            <a:endParaRPr lang="en-US" dirty="0"/>
          </a:p>
        </p:txBody>
      </p:sp>
      <p:sp>
        <p:nvSpPr>
          <p:cNvPr id="5" name="TextBox 4"/>
          <p:cNvSpPr txBox="1"/>
          <p:nvPr/>
        </p:nvSpPr>
        <p:spPr>
          <a:xfrm>
            <a:off x="301978" y="1447799"/>
            <a:ext cx="5413022" cy="4585871"/>
          </a:xfrm>
          <a:prstGeom prst="rect">
            <a:avLst/>
          </a:prstGeom>
          <a:noFill/>
        </p:spPr>
        <p:txBody>
          <a:bodyPr wrap="square" rtlCol="0">
            <a:spAutoFit/>
          </a:bodyPr>
          <a:lstStyle/>
          <a:p>
            <a:pPr>
              <a:spcBef>
                <a:spcPts val="1200"/>
              </a:spcBef>
            </a:pPr>
            <a:r>
              <a:rPr lang="en-US" sz="1600" dirty="0">
                <a:latin typeface="+mj-lt"/>
              </a:rPr>
              <a:t>Kanban means ‘storefront’ and refers to the practice of treating production centers as standalone store-like demand centers, to pull inventory through a production </a:t>
            </a:r>
            <a:r>
              <a:rPr lang="en-US" sz="1600" dirty="0" smtClean="0">
                <a:latin typeface="+mj-lt"/>
              </a:rPr>
              <a:t>process</a:t>
            </a:r>
          </a:p>
          <a:p>
            <a:pPr>
              <a:spcBef>
                <a:spcPts val="1200"/>
              </a:spcBef>
            </a:pPr>
            <a:r>
              <a:rPr lang="en-US" sz="1600" dirty="0">
                <a:latin typeface="+mj-lt"/>
              </a:rPr>
              <a:t>No data collection, analysis, or decision-making is needed to comprehend and focus on </a:t>
            </a:r>
            <a:r>
              <a:rPr lang="en-US" sz="1600" dirty="0" smtClean="0">
                <a:latin typeface="+mj-lt"/>
              </a:rPr>
              <a:t>an on-line supply problem</a:t>
            </a:r>
          </a:p>
          <a:p>
            <a:pPr>
              <a:spcBef>
                <a:spcPts val="1200"/>
              </a:spcBef>
            </a:pPr>
            <a:r>
              <a:rPr lang="en-US" sz="1600" dirty="0">
                <a:latin typeface="+mj-lt"/>
              </a:rPr>
              <a:t>Kanbans can be applied to work-in-process, buffer stocks, and transportation or warehouse stocks, following a few simple rules:</a:t>
            </a:r>
          </a:p>
          <a:p>
            <a:pPr marL="285750" indent="-285750">
              <a:spcBef>
                <a:spcPts val="1200"/>
              </a:spcBef>
              <a:buFont typeface="Arial" pitchFamily="34" charset="0"/>
              <a:buChar char="•"/>
            </a:pPr>
            <a:r>
              <a:rPr lang="en-US" sz="1400" dirty="0" smtClean="0">
                <a:latin typeface="+mj-lt"/>
              </a:rPr>
              <a:t>Nothing </a:t>
            </a:r>
            <a:r>
              <a:rPr lang="en-US" sz="1400" dirty="0">
                <a:latin typeface="+mj-lt"/>
              </a:rPr>
              <a:t>moves without a kanban.</a:t>
            </a:r>
          </a:p>
          <a:p>
            <a:pPr marL="285750" indent="-285750">
              <a:spcBef>
                <a:spcPts val="1200"/>
              </a:spcBef>
              <a:buFont typeface="Arial" pitchFamily="34" charset="0"/>
              <a:buChar char="•"/>
            </a:pPr>
            <a:r>
              <a:rPr lang="en-US" sz="1400" dirty="0" smtClean="0">
                <a:latin typeface="+mj-lt"/>
              </a:rPr>
              <a:t>Creation </a:t>
            </a:r>
            <a:r>
              <a:rPr lang="en-US" sz="1400" dirty="0">
                <a:latin typeface="+mj-lt"/>
              </a:rPr>
              <a:t>of kanbans is strictly controlled, usually by Production Control.</a:t>
            </a:r>
          </a:p>
          <a:p>
            <a:pPr marL="285750" indent="-285750">
              <a:spcBef>
                <a:spcPts val="1200"/>
              </a:spcBef>
              <a:buFont typeface="Arial" pitchFamily="34" charset="0"/>
              <a:buChar char="•"/>
            </a:pPr>
            <a:r>
              <a:rPr lang="en-US" sz="1400" dirty="0" smtClean="0">
                <a:latin typeface="+mj-lt"/>
              </a:rPr>
              <a:t>The </a:t>
            </a:r>
            <a:r>
              <a:rPr lang="en-US" sz="1400" dirty="0">
                <a:latin typeface="+mj-lt"/>
              </a:rPr>
              <a:t>number of kanbans is strictly controlled, and continuously reduced</a:t>
            </a:r>
          </a:p>
          <a:p>
            <a:pPr>
              <a:spcBef>
                <a:spcPts val="1200"/>
              </a:spcBef>
            </a:pPr>
            <a:endParaRPr lang="en-US" sz="1600" dirty="0">
              <a:latin typeface="+mj-lt"/>
            </a:endParaRPr>
          </a:p>
        </p:txBody>
      </p:sp>
      <p:sp>
        <p:nvSpPr>
          <p:cNvPr id="84" name="Line 40"/>
          <p:cNvSpPr>
            <a:spLocks noChangeShapeType="1"/>
          </p:cNvSpPr>
          <p:nvPr/>
        </p:nvSpPr>
        <p:spPr bwMode="auto">
          <a:xfrm>
            <a:off x="2714625" y="7092950"/>
            <a:ext cx="19050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41"/>
          <p:cNvSpPr>
            <a:spLocks noChangeShapeType="1"/>
          </p:cNvSpPr>
          <p:nvPr/>
        </p:nvSpPr>
        <p:spPr bwMode="auto">
          <a:xfrm>
            <a:off x="2714625" y="7226300"/>
            <a:ext cx="190500" cy="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Text Box 42"/>
          <p:cNvSpPr txBox="1">
            <a:spLocks noChangeArrowheads="1"/>
          </p:cNvSpPr>
          <p:nvPr/>
        </p:nvSpPr>
        <p:spPr bwMode="auto">
          <a:xfrm>
            <a:off x="2933700" y="6969125"/>
            <a:ext cx="488950" cy="31273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00" b="0" i="0" u="none" strike="noStrike" baseline="0">
                <a:solidFill>
                  <a:srgbClr val="0D0F11"/>
                </a:solidFill>
                <a:latin typeface="Arial"/>
                <a:cs typeface="Arial"/>
              </a:rPr>
              <a:t>Working</a:t>
            </a:r>
          </a:p>
          <a:p>
            <a:pPr algn="l" rtl="0">
              <a:defRPr sz="1000"/>
            </a:pPr>
            <a:r>
              <a:rPr lang="en-US" sz="1000" b="0" i="0" u="none" strike="noStrike" baseline="0">
                <a:solidFill>
                  <a:srgbClr val="0D0F11"/>
                </a:solidFill>
                <a:latin typeface="Arial"/>
                <a:cs typeface="Arial"/>
              </a:rPr>
              <a:t>Walking</a:t>
            </a:r>
          </a:p>
        </p:txBody>
      </p:sp>
      <p:pic>
        <p:nvPicPr>
          <p:cNvPr id="8" name="Picture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6400" y="1828800"/>
            <a:ext cx="3063557" cy="3243262"/>
          </a:xfrm>
          <a:prstGeom prst="rect">
            <a:avLst/>
          </a:prstGeom>
          <a:noFill/>
        </p:spPr>
      </p:pic>
      <p:sp>
        <p:nvSpPr>
          <p:cNvPr id="9" name="TextBox 8"/>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3961107282"/>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Total Productive Maintenance (TPM)</a:t>
            </a:r>
            <a:endParaRPr lang="en-US" dirty="0"/>
          </a:p>
        </p:txBody>
      </p:sp>
      <p:sp>
        <p:nvSpPr>
          <p:cNvPr id="5" name="TextBox 4"/>
          <p:cNvSpPr txBox="1"/>
          <p:nvPr/>
        </p:nvSpPr>
        <p:spPr>
          <a:xfrm>
            <a:off x="301978" y="1447799"/>
            <a:ext cx="8461022" cy="584775"/>
          </a:xfrm>
          <a:prstGeom prst="rect">
            <a:avLst/>
          </a:prstGeom>
          <a:noFill/>
        </p:spPr>
        <p:txBody>
          <a:bodyPr wrap="square" rtlCol="0">
            <a:spAutoFit/>
          </a:bodyPr>
          <a:lstStyle/>
          <a:p>
            <a:pPr>
              <a:spcBef>
                <a:spcPts val="1200"/>
              </a:spcBef>
            </a:pPr>
            <a:r>
              <a:rPr lang="en-US" sz="1600" dirty="0">
                <a:latin typeface="+mj-lt"/>
              </a:rPr>
              <a:t>TPM </a:t>
            </a:r>
            <a:r>
              <a:rPr lang="en-US" sz="1600" dirty="0" smtClean="0">
                <a:latin typeface="+mj-lt"/>
              </a:rPr>
              <a:t> merges </a:t>
            </a:r>
            <a:r>
              <a:rPr lang="en-US" sz="1600" dirty="0">
                <a:latin typeface="+mj-lt"/>
              </a:rPr>
              <a:t>the preventive maintenance schedule into the production schedule to minimize planned and unplanned down time</a:t>
            </a:r>
          </a:p>
        </p:txBody>
      </p:sp>
      <p:sp>
        <p:nvSpPr>
          <p:cNvPr id="84" name="Line 40"/>
          <p:cNvSpPr>
            <a:spLocks noChangeShapeType="1"/>
          </p:cNvSpPr>
          <p:nvPr/>
        </p:nvSpPr>
        <p:spPr bwMode="auto">
          <a:xfrm>
            <a:off x="2714625" y="7092950"/>
            <a:ext cx="19050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41"/>
          <p:cNvSpPr>
            <a:spLocks noChangeShapeType="1"/>
          </p:cNvSpPr>
          <p:nvPr/>
        </p:nvSpPr>
        <p:spPr bwMode="auto">
          <a:xfrm>
            <a:off x="2714625" y="7226300"/>
            <a:ext cx="190500" cy="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Text Box 42"/>
          <p:cNvSpPr txBox="1">
            <a:spLocks noChangeArrowheads="1"/>
          </p:cNvSpPr>
          <p:nvPr/>
        </p:nvSpPr>
        <p:spPr bwMode="auto">
          <a:xfrm>
            <a:off x="2933700" y="6969125"/>
            <a:ext cx="488950" cy="31273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00" b="0" i="0" u="none" strike="noStrike" baseline="0">
                <a:solidFill>
                  <a:srgbClr val="0D0F11"/>
                </a:solidFill>
                <a:latin typeface="Arial"/>
                <a:cs typeface="Arial"/>
              </a:rPr>
              <a:t>Working</a:t>
            </a:r>
          </a:p>
          <a:p>
            <a:pPr algn="l" rtl="0">
              <a:defRPr sz="1000"/>
            </a:pPr>
            <a:r>
              <a:rPr lang="en-US" sz="1000" b="0" i="0" u="none" strike="noStrike" baseline="0">
                <a:solidFill>
                  <a:srgbClr val="0D0F11"/>
                </a:solidFill>
                <a:latin typeface="Arial"/>
                <a:cs typeface="Arial"/>
              </a:rPr>
              <a:t>Walking</a:t>
            </a:r>
          </a:p>
        </p:txBody>
      </p:sp>
      <p:pic>
        <p:nvPicPr>
          <p:cNvPr id="9" name="Picture 8"/>
          <p:cNvPicPr/>
          <p:nvPr/>
        </p:nvPicPr>
        <p:blipFill>
          <a:blip r:embed="rId3" cstate="print">
            <a:extLst>
              <a:ext uri="{28A0092B-C50C-407E-A947-70E740481C1C}">
                <a14:useLocalDpi xmlns:a14="http://schemas.microsoft.com/office/drawing/2010/main" val="0"/>
              </a:ext>
            </a:extLst>
          </a:blip>
          <a:stretch>
            <a:fillRect/>
          </a:stretch>
        </p:blipFill>
        <p:spPr>
          <a:xfrm>
            <a:off x="4953000" y="2133600"/>
            <a:ext cx="3048000" cy="3733800"/>
          </a:xfrm>
          <a:prstGeom prst="rect">
            <a:avLst/>
          </a:prstGeom>
        </p:spPr>
      </p:pic>
      <p:sp>
        <p:nvSpPr>
          <p:cNvPr id="8" name="TextBox 7"/>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382038974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smtClean="0"/>
              <a:t>Course Contents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999476927"/>
              </p:ext>
            </p:extLst>
          </p:nvPr>
        </p:nvGraphicFramePr>
        <p:xfrm>
          <a:off x="304800" y="1524000"/>
          <a:ext cx="8610600" cy="3643313"/>
        </p:xfrm>
        <a:graphic>
          <a:graphicData uri="http://schemas.openxmlformats.org/drawingml/2006/table">
            <a:tbl>
              <a:tblPr firstRow="1" bandRow="1">
                <a:tableStyleId>{5C22544A-7EE6-4342-B048-85BDC9FD1C3A}</a:tableStyleId>
              </a:tblPr>
              <a:tblGrid>
                <a:gridCol w="838200"/>
                <a:gridCol w="2743200"/>
                <a:gridCol w="5029200"/>
              </a:tblGrid>
              <a:tr h="304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Chapter</a:t>
                      </a:r>
                    </a:p>
                  </a:txBody>
                  <a:tcPr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Topic</a:t>
                      </a:r>
                      <a:endParaRPr lang="en-US" sz="1200" b="1" i="0" u="none" dirty="0">
                        <a:solidFill>
                          <a:schemeClr val="tx1"/>
                        </a:solidFill>
                        <a:effectLst/>
                        <a:latin typeface="+mj-lt"/>
                      </a:endParaRPr>
                    </a:p>
                  </a:txBody>
                  <a:tcPr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en-US" sz="1200" b="1" i="0" u="none" dirty="0" smtClean="0">
                          <a:solidFill>
                            <a:schemeClr val="tx1"/>
                          </a:solidFill>
                          <a:effectLst/>
                          <a:latin typeface="+mj-lt"/>
                        </a:rPr>
                        <a:t>Key Questions</a:t>
                      </a:r>
                      <a:endParaRPr lang="en-US" sz="1200" b="1" i="0" u="none" dirty="0">
                        <a:solidFill>
                          <a:schemeClr val="tx1"/>
                        </a:solidFill>
                        <a:effectLst/>
                        <a:latin typeface="+mj-lt"/>
                      </a:endParaRPr>
                    </a:p>
                  </a:txBody>
                  <a:tcPr marT="45732" marB="457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93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1</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Create an Operating Vision</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How should our business operate?</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37">
                <a:tc>
                  <a:txBody>
                    <a:bodyPr/>
                    <a:lstStyle/>
                    <a:p>
                      <a:pPr algn="ctr"/>
                      <a:r>
                        <a:rPr lang="en-US" sz="1400" b="0" i="0" u="none" dirty="0" smtClean="0">
                          <a:solidFill>
                            <a:schemeClr val="tx1"/>
                          </a:solidFill>
                          <a:effectLst/>
                          <a:latin typeface="+mj-lt"/>
                        </a:rPr>
                        <a:t>2</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Lean toward Lean</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How can we get the most bang for the buck?</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37">
                <a:tc>
                  <a:txBody>
                    <a:bodyPr/>
                    <a:lstStyle/>
                    <a:p>
                      <a:pPr algn="ctr"/>
                      <a:r>
                        <a:rPr lang="en-US" sz="1400" b="0" i="0" u="none" dirty="0" smtClean="0">
                          <a:solidFill>
                            <a:schemeClr val="tx1"/>
                          </a:solidFill>
                          <a:effectLst/>
                          <a:latin typeface="+mj-lt"/>
                        </a:rPr>
                        <a:t>3</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Achieve Quality with Six Sigma</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How can we produce</a:t>
                      </a:r>
                      <a:r>
                        <a:rPr lang="en-US" sz="1400" b="0" i="0" u="none" baseline="0" dirty="0" smtClean="0">
                          <a:solidFill>
                            <a:schemeClr val="tx1"/>
                          </a:solidFill>
                          <a:effectLst/>
                          <a:latin typeface="+mj-lt"/>
                        </a:rPr>
                        <a:t> the quality customers demand?</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37">
                <a:tc>
                  <a:txBody>
                    <a:bodyPr/>
                    <a:lstStyle/>
                    <a:p>
                      <a:pPr algn="ctr"/>
                      <a:r>
                        <a:rPr lang="en-US" sz="1400" b="0" i="0" u="none" dirty="0" smtClean="0">
                          <a:solidFill>
                            <a:schemeClr val="tx1"/>
                          </a:solidFill>
                          <a:effectLst/>
                          <a:latin typeface="+mj-lt"/>
                        </a:rPr>
                        <a:t>4</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Apply the Tools to Get It</a:t>
                      </a:r>
                      <a:r>
                        <a:rPr lang="en-US" sz="1400" b="0" i="0" u="none" baseline="0" dirty="0" smtClean="0">
                          <a:solidFill>
                            <a:schemeClr val="tx1"/>
                          </a:solidFill>
                          <a:effectLst/>
                          <a:latin typeface="+mj-lt"/>
                        </a:rPr>
                        <a:t> Done</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What proven tools will achieve quality and efficiency?</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37">
                <a:tc>
                  <a:txBody>
                    <a:bodyPr/>
                    <a:lstStyle/>
                    <a:p>
                      <a:pPr algn="ctr"/>
                      <a:r>
                        <a:rPr lang="en-US" sz="1400" b="0" i="0" u="none" dirty="0" smtClean="0">
                          <a:solidFill>
                            <a:schemeClr val="tx1"/>
                          </a:solidFill>
                          <a:effectLst/>
                          <a:latin typeface="+mj-lt"/>
                        </a:rPr>
                        <a:t>5</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Get It Done Fast with Kaizen</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How can we improve rapidly?</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37">
                <a:tc>
                  <a:txBody>
                    <a:bodyPr/>
                    <a:lstStyle/>
                    <a:p>
                      <a:pPr algn="ctr"/>
                      <a:r>
                        <a:rPr lang="en-US" sz="1400" b="0" i="0" u="none" dirty="0" smtClean="0">
                          <a:solidFill>
                            <a:schemeClr val="tx1"/>
                          </a:solidFill>
                          <a:effectLst/>
                          <a:latin typeface="+mj-lt"/>
                        </a:rPr>
                        <a:t>6</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kern="1200" dirty="0" smtClean="0">
                          <a:solidFill>
                            <a:schemeClr val="tx1"/>
                          </a:solidFill>
                          <a:effectLst/>
                          <a:latin typeface="+mj-lt"/>
                          <a:ea typeface="+mn-ea"/>
                          <a:cs typeface="+mn-cs"/>
                        </a:rPr>
                        <a:t>Organize a project</a:t>
                      </a:r>
                      <a:endParaRPr lang="en-US" sz="1400" b="0" i="0" u="none" kern="1200" dirty="0">
                        <a:solidFill>
                          <a:schemeClr val="tx1"/>
                        </a:solidFill>
                        <a:effectLst/>
                        <a:latin typeface="+mj-lt"/>
                        <a:ea typeface="+mn-ea"/>
                        <a:cs typeface="+mn-cs"/>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r>
                        <a:rPr lang="en-US" sz="1400" b="0" i="0" u="none" kern="1200" dirty="0" smtClean="0">
                          <a:solidFill>
                            <a:schemeClr val="tx1"/>
                          </a:solidFill>
                          <a:effectLst/>
                          <a:latin typeface="+mj-lt"/>
                          <a:ea typeface="+mn-ea"/>
                          <a:cs typeface="+mn-cs"/>
                        </a:rPr>
                        <a:t>How can we attack a really big problem?</a:t>
                      </a:r>
                      <a:endParaRPr lang="en-US" sz="1400" b="0" i="0" u="none" kern="1200" dirty="0">
                        <a:solidFill>
                          <a:schemeClr val="tx1"/>
                        </a:solidFill>
                        <a:effectLst/>
                        <a:latin typeface="+mj-lt"/>
                        <a:ea typeface="+mn-ea"/>
                        <a:cs typeface="+mn-cs"/>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37">
                <a:tc>
                  <a:txBody>
                    <a:bodyPr/>
                    <a:lstStyle/>
                    <a:p>
                      <a:pPr algn="ctr"/>
                      <a:r>
                        <a:rPr lang="en-US" sz="1400" b="0" i="0" u="none" dirty="0" smtClean="0">
                          <a:solidFill>
                            <a:schemeClr val="tx1"/>
                          </a:solidFill>
                          <a:effectLst/>
                          <a:latin typeface="+mj-lt"/>
                        </a:rPr>
                        <a:t>7</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Map It and Understand It</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How do our processes work? How should they work?</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37">
                <a:tc>
                  <a:txBody>
                    <a:bodyPr/>
                    <a:lstStyle/>
                    <a:p>
                      <a:pPr algn="ctr"/>
                      <a:r>
                        <a:rPr lang="en-US" sz="1400" b="0" i="0" u="none" dirty="0" smtClean="0">
                          <a:solidFill>
                            <a:schemeClr val="tx1"/>
                          </a:solidFill>
                          <a:effectLst/>
                          <a:latin typeface="+mj-lt"/>
                        </a:rPr>
                        <a:t>8</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Be Financially Literate</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How should we look at </a:t>
                      </a:r>
                      <a:r>
                        <a:rPr lang="en-US" sz="1400" b="0" i="0" u="none" baseline="0" dirty="0" smtClean="0">
                          <a:solidFill>
                            <a:schemeClr val="tx1"/>
                          </a:solidFill>
                          <a:effectLst/>
                          <a:latin typeface="+mj-lt"/>
                        </a:rPr>
                        <a:t>our business </a:t>
                      </a:r>
                      <a:r>
                        <a:rPr lang="en-US" sz="1400" b="0" i="0" u="none" dirty="0" smtClean="0">
                          <a:solidFill>
                            <a:schemeClr val="tx1"/>
                          </a:solidFill>
                          <a:effectLst/>
                          <a:latin typeface="+mj-lt"/>
                        </a:rPr>
                        <a:t>finances </a:t>
                      </a:r>
                      <a:r>
                        <a:rPr lang="en-US" sz="1400" b="0" i="0" u="none" baseline="0" dirty="0" smtClean="0">
                          <a:solidFill>
                            <a:schemeClr val="tx1"/>
                          </a:solidFill>
                          <a:effectLst/>
                          <a:latin typeface="+mj-lt"/>
                        </a:rPr>
                        <a:t>?</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37">
                <a:tc>
                  <a:txBody>
                    <a:bodyPr/>
                    <a:lstStyle/>
                    <a:p>
                      <a:pPr algn="ctr"/>
                      <a:r>
                        <a:rPr lang="en-US" sz="1800" dirty="0" smtClean="0"/>
                        <a:t>9</a:t>
                      </a:r>
                      <a:endParaRPr lang="en-US" sz="1800" dirty="0"/>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Put Finance to Work</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What financial</a:t>
                      </a:r>
                      <a:r>
                        <a:rPr lang="en-US" sz="1400" b="0" i="0" u="none" baseline="0" dirty="0" smtClean="0">
                          <a:solidFill>
                            <a:schemeClr val="tx1"/>
                          </a:solidFill>
                          <a:effectLst/>
                          <a:latin typeface="+mj-lt"/>
                        </a:rPr>
                        <a:t> tools will help us make effective decisions?</a:t>
                      </a:r>
                      <a:endParaRPr lang="en-US" sz="1400" b="0" i="0" u="none" dirty="0">
                        <a:solidFill>
                          <a:schemeClr val="tx1"/>
                        </a:solidFill>
                        <a:effectLst/>
                        <a:latin typeface="+mj-lt"/>
                      </a:endParaRPr>
                    </a:p>
                  </a:txBody>
                  <a:tcPr marT="45732" marB="45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TextBox 4"/>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Introduction</a:t>
            </a:r>
            <a:endParaRPr lang="en-US" sz="1400" b="1" dirty="0">
              <a:latin typeface="+mj-lt"/>
            </a:endParaRPr>
          </a:p>
        </p:txBody>
      </p:sp>
    </p:spTree>
    <p:extLst>
      <p:ext uri="{BB962C8B-B14F-4D97-AF65-F5344CB8AC3E}">
        <p14:creationId xmlns:p14="http://schemas.microsoft.com/office/powerpoint/2010/main" val="3460373634"/>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a:bodyPr>
          <a:lstStyle/>
          <a:p>
            <a:r>
              <a:rPr lang="en-US" dirty="0"/>
              <a:t>Single Minute Exchange of Die (SMED)</a:t>
            </a:r>
          </a:p>
        </p:txBody>
      </p:sp>
      <p:sp>
        <p:nvSpPr>
          <p:cNvPr id="5" name="TextBox 4"/>
          <p:cNvSpPr txBox="1"/>
          <p:nvPr/>
        </p:nvSpPr>
        <p:spPr>
          <a:xfrm>
            <a:off x="301978" y="1447799"/>
            <a:ext cx="8461022" cy="2154436"/>
          </a:xfrm>
          <a:prstGeom prst="rect">
            <a:avLst/>
          </a:prstGeom>
          <a:noFill/>
        </p:spPr>
        <p:txBody>
          <a:bodyPr wrap="square" rtlCol="0">
            <a:spAutoFit/>
          </a:bodyPr>
          <a:lstStyle/>
          <a:p>
            <a:pPr>
              <a:spcBef>
                <a:spcPts val="1200"/>
              </a:spcBef>
            </a:pPr>
            <a:r>
              <a:rPr lang="en-US" sz="1600" dirty="0" smtClean="0">
                <a:latin typeface="+mj-lt"/>
              </a:rPr>
              <a:t>SMED refers </a:t>
            </a:r>
            <a:r>
              <a:rPr lang="en-US" sz="1600" dirty="0">
                <a:latin typeface="+mj-lt"/>
              </a:rPr>
              <a:t>to a disciplined approach to reducing machine setup time to the absolute minimum to support optimum operating flexibility and machine run </a:t>
            </a:r>
            <a:r>
              <a:rPr lang="en-US" sz="1600" dirty="0" smtClean="0">
                <a:latin typeface="+mj-lt"/>
              </a:rPr>
              <a:t>time</a:t>
            </a:r>
          </a:p>
          <a:p>
            <a:pPr>
              <a:spcBef>
                <a:spcPts val="1200"/>
              </a:spcBef>
            </a:pPr>
            <a:r>
              <a:rPr lang="en-US" sz="1600" dirty="0">
                <a:latin typeface="+mj-lt"/>
              </a:rPr>
              <a:t>SMED supports a more efficient trade off of WIP carrying versus set up </a:t>
            </a:r>
            <a:r>
              <a:rPr lang="en-US" sz="1600" dirty="0" smtClean="0">
                <a:latin typeface="+mj-lt"/>
              </a:rPr>
              <a:t>cost</a:t>
            </a:r>
          </a:p>
          <a:p>
            <a:pPr marL="285750" indent="-285750">
              <a:spcBef>
                <a:spcPts val="1200"/>
              </a:spcBef>
              <a:buFont typeface="Arial" pitchFamily="34" charset="0"/>
              <a:buChar char="•"/>
            </a:pPr>
            <a:r>
              <a:rPr lang="en-US" sz="1400" dirty="0" smtClean="0">
                <a:latin typeface="+mj-lt"/>
              </a:rPr>
              <a:t>Large </a:t>
            </a:r>
            <a:r>
              <a:rPr lang="en-US" sz="1400" dirty="0">
                <a:latin typeface="+mj-lt"/>
              </a:rPr>
              <a:t>lot sizes drive up the cost of carrying inventory linearly while the set up cost </a:t>
            </a:r>
            <a:r>
              <a:rPr lang="en-US" sz="1400" dirty="0" smtClean="0">
                <a:latin typeface="+mj-lt"/>
              </a:rPr>
              <a:t>decreases (‘Before SMED’) </a:t>
            </a:r>
          </a:p>
          <a:p>
            <a:pPr marL="285750" indent="-285750">
              <a:spcBef>
                <a:spcPts val="1200"/>
              </a:spcBef>
              <a:buFont typeface="Arial" pitchFamily="34" charset="0"/>
              <a:buChar char="•"/>
            </a:pPr>
            <a:r>
              <a:rPr lang="en-US" sz="1400" dirty="0">
                <a:latin typeface="+mj-lt"/>
              </a:rPr>
              <a:t>R</a:t>
            </a:r>
            <a:r>
              <a:rPr lang="en-US" sz="1400" dirty="0" smtClean="0">
                <a:latin typeface="+mj-lt"/>
              </a:rPr>
              <a:t>educing </a:t>
            </a:r>
            <a:r>
              <a:rPr lang="en-US" sz="1400" dirty="0">
                <a:latin typeface="+mj-lt"/>
              </a:rPr>
              <a:t>the set up cost reduces the economic lot size, defined as the point at which total costs (inventory carrying plus set up) are minimized (‘After SMED’)</a:t>
            </a:r>
          </a:p>
        </p:txBody>
      </p:sp>
      <p:sp>
        <p:nvSpPr>
          <p:cNvPr id="84" name="Line 40"/>
          <p:cNvSpPr>
            <a:spLocks noChangeShapeType="1"/>
          </p:cNvSpPr>
          <p:nvPr/>
        </p:nvSpPr>
        <p:spPr bwMode="auto">
          <a:xfrm>
            <a:off x="2714625" y="7092950"/>
            <a:ext cx="19050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41"/>
          <p:cNvSpPr>
            <a:spLocks noChangeShapeType="1"/>
          </p:cNvSpPr>
          <p:nvPr/>
        </p:nvSpPr>
        <p:spPr bwMode="auto">
          <a:xfrm>
            <a:off x="2714625" y="7226300"/>
            <a:ext cx="190500" cy="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Text Box 42"/>
          <p:cNvSpPr txBox="1">
            <a:spLocks noChangeArrowheads="1"/>
          </p:cNvSpPr>
          <p:nvPr/>
        </p:nvSpPr>
        <p:spPr bwMode="auto">
          <a:xfrm>
            <a:off x="2933700" y="6969125"/>
            <a:ext cx="488950" cy="31273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00" b="0" i="0" u="none" strike="noStrike" baseline="0">
                <a:solidFill>
                  <a:srgbClr val="0D0F11"/>
                </a:solidFill>
                <a:latin typeface="Arial"/>
                <a:cs typeface="Arial"/>
              </a:rPr>
              <a:t>Working</a:t>
            </a:r>
          </a:p>
          <a:p>
            <a:pPr algn="l" rtl="0">
              <a:defRPr sz="1000"/>
            </a:pPr>
            <a:r>
              <a:rPr lang="en-US" sz="1000" b="0" i="0" u="none" strike="noStrike" baseline="0">
                <a:solidFill>
                  <a:srgbClr val="0D0F11"/>
                </a:solidFill>
                <a:latin typeface="Arial"/>
                <a:cs typeface="Arial"/>
              </a:rPr>
              <a:t>Walking</a:t>
            </a:r>
          </a:p>
        </p:txBody>
      </p:sp>
      <p:pic>
        <p:nvPicPr>
          <p:cNvPr id="57569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587153"/>
            <a:ext cx="5172075" cy="2661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2530805703"/>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Spaghetti Diagram</a:t>
            </a:r>
            <a:endParaRPr lang="en-US" dirty="0"/>
          </a:p>
        </p:txBody>
      </p:sp>
      <p:sp>
        <p:nvSpPr>
          <p:cNvPr id="5" name="TextBox 4"/>
          <p:cNvSpPr txBox="1"/>
          <p:nvPr/>
        </p:nvSpPr>
        <p:spPr>
          <a:xfrm>
            <a:off x="301978" y="1447799"/>
            <a:ext cx="8461022" cy="830997"/>
          </a:xfrm>
          <a:prstGeom prst="rect">
            <a:avLst/>
          </a:prstGeom>
          <a:noFill/>
        </p:spPr>
        <p:txBody>
          <a:bodyPr wrap="square" rtlCol="0">
            <a:spAutoFit/>
          </a:bodyPr>
          <a:lstStyle/>
          <a:p>
            <a:pPr>
              <a:spcBef>
                <a:spcPts val="1200"/>
              </a:spcBef>
            </a:pPr>
            <a:r>
              <a:rPr lang="en-US" sz="1600" dirty="0">
                <a:latin typeface="+mj-lt"/>
              </a:rPr>
              <a:t>A spaghetti </a:t>
            </a:r>
            <a:r>
              <a:rPr lang="en-US" sz="1600" dirty="0" smtClean="0">
                <a:latin typeface="+mj-lt"/>
              </a:rPr>
              <a:t>diagram (named </a:t>
            </a:r>
            <a:r>
              <a:rPr lang="en-US" sz="1600" dirty="0">
                <a:latin typeface="+mj-lt"/>
              </a:rPr>
              <a:t>for the mess that too often </a:t>
            </a:r>
            <a:r>
              <a:rPr lang="en-US" sz="1600" dirty="0" smtClean="0">
                <a:latin typeface="+mj-lt"/>
              </a:rPr>
              <a:t>exists) </a:t>
            </a:r>
            <a:r>
              <a:rPr lang="en-US" sz="1600" dirty="0">
                <a:latin typeface="+mj-lt"/>
              </a:rPr>
              <a:t>illustrates the actual physical flow of materials through a production process in order to design the most effective and efficient flow</a:t>
            </a:r>
            <a:endParaRPr lang="en-US" sz="1400" dirty="0">
              <a:latin typeface="+mj-lt"/>
            </a:endParaRPr>
          </a:p>
        </p:txBody>
      </p:sp>
      <p:sp>
        <p:nvSpPr>
          <p:cNvPr id="84" name="Line 40"/>
          <p:cNvSpPr>
            <a:spLocks noChangeShapeType="1"/>
          </p:cNvSpPr>
          <p:nvPr/>
        </p:nvSpPr>
        <p:spPr bwMode="auto">
          <a:xfrm>
            <a:off x="2714625" y="7092950"/>
            <a:ext cx="19050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41"/>
          <p:cNvSpPr>
            <a:spLocks noChangeShapeType="1"/>
          </p:cNvSpPr>
          <p:nvPr/>
        </p:nvSpPr>
        <p:spPr bwMode="auto">
          <a:xfrm>
            <a:off x="2714625" y="7226300"/>
            <a:ext cx="190500" cy="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Text Box 42"/>
          <p:cNvSpPr txBox="1">
            <a:spLocks noChangeArrowheads="1"/>
          </p:cNvSpPr>
          <p:nvPr/>
        </p:nvSpPr>
        <p:spPr bwMode="auto">
          <a:xfrm>
            <a:off x="2933700" y="6969125"/>
            <a:ext cx="488950" cy="31273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00" b="0" i="0" u="none" strike="noStrike" baseline="0">
                <a:solidFill>
                  <a:srgbClr val="0D0F11"/>
                </a:solidFill>
                <a:latin typeface="Arial"/>
                <a:cs typeface="Arial"/>
              </a:rPr>
              <a:t>Working</a:t>
            </a:r>
          </a:p>
          <a:p>
            <a:pPr algn="l" rtl="0">
              <a:defRPr sz="1000"/>
            </a:pPr>
            <a:r>
              <a:rPr lang="en-US" sz="1000" b="0" i="0" u="none" strike="noStrike" baseline="0">
                <a:solidFill>
                  <a:srgbClr val="0D0F11"/>
                </a:solidFill>
                <a:latin typeface="Arial"/>
                <a:cs typeface="Arial"/>
              </a:rPr>
              <a:t>Walking</a:t>
            </a:r>
          </a:p>
        </p:txBody>
      </p:sp>
      <p:pic>
        <p:nvPicPr>
          <p:cNvPr id="57579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208661"/>
            <a:ext cx="6391275" cy="3904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3936130375"/>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Ishikawa (Fish Bone) Diagram</a:t>
            </a:r>
            <a:endParaRPr lang="en-US" dirty="0"/>
          </a:p>
        </p:txBody>
      </p:sp>
      <p:sp>
        <p:nvSpPr>
          <p:cNvPr id="5" name="TextBox 4"/>
          <p:cNvSpPr txBox="1"/>
          <p:nvPr/>
        </p:nvSpPr>
        <p:spPr>
          <a:xfrm>
            <a:off x="301978" y="1447799"/>
            <a:ext cx="8461022" cy="1723549"/>
          </a:xfrm>
          <a:prstGeom prst="rect">
            <a:avLst/>
          </a:prstGeom>
          <a:noFill/>
        </p:spPr>
        <p:txBody>
          <a:bodyPr wrap="square" rtlCol="0">
            <a:spAutoFit/>
          </a:bodyPr>
          <a:lstStyle/>
          <a:p>
            <a:pPr>
              <a:spcBef>
                <a:spcPts val="1200"/>
              </a:spcBef>
            </a:pPr>
            <a:r>
              <a:rPr lang="en-US" sz="1600" dirty="0">
                <a:latin typeface="+mj-lt"/>
              </a:rPr>
              <a:t>The Ishikawa (or fish bone) cause and effect diagram is widely used to identify the roots of problems by successively asking ‘why does this happen?’ and drawing branches to represent the answer. </a:t>
            </a:r>
            <a:endParaRPr lang="en-US" sz="1600" dirty="0" smtClean="0">
              <a:latin typeface="+mj-lt"/>
            </a:endParaRPr>
          </a:p>
          <a:p>
            <a:pPr>
              <a:spcBef>
                <a:spcPts val="1200"/>
              </a:spcBef>
            </a:pPr>
            <a:r>
              <a:rPr lang="en-US" sz="1600" dirty="0" smtClean="0">
                <a:latin typeface="+mj-lt"/>
              </a:rPr>
              <a:t>The </a:t>
            </a:r>
            <a:r>
              <a:rPr lang="en-US" sz="1600" dirty="0">
                <a:latin typeface="+mj-lt"/>
              </a:rPr>
              <a:t>5M approach illustrated here starts with the assumption that these 5 ‘M’ factors include the ‘usual suspects’ in creating problems, and asks for each factor ‘what prevents this from being wholly effective?’ </a:t>
            </a:r>
            <a:endParaRPr lang="en-US" sz="1400" dirty="0">
              <a:latin typeface="+mj-lt"/>
            </a:endParaRPr>
          </a:p>
        </p:txBody>
      </p:sp>
      <p:sp>
        <p:nvSpPr>
          <p:cNvPr id="84" name="Line 40"/>
          <p:cNvSpPr>
            <a:spLocks noChangeShapeType="1"/>
          </p:cNvSpPr>
          <p:nvPr/>
        </p:nvSpPr>
        <p:spPr bwMode="auto">
          <a:xfrm>
            <a:off x="2714625" y="7092950"/>
            <a:ext cx="19050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41"/>
          <p:cNvSpPr>
            <a:spLocks noChangeShapeType="1"/>
          </p:cNvSpPr>
          <p:nvPr/>
        </p:nvSpPr>
        <p:spPr bwMode="auto">
          <a:xfrm>
            <a:off x="2714625" y="7226300"/>
            <a:ext cx="190500" cy="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Text Box 42"/>
          <p:cNvSpPr txBox="1">
            <a:spLocks noChangeArrowheads="1"/>
          </p:cNvSpPr>
          <p:nvPr/>
        </p:nvSpPr>
        <p:spPr bwMode="auto">
          <a:xfrm>
            <a:off x="2933700" y="6969125"/>
            <a:ext cx="488950" cy="31273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00" b="0" i="0" u="none" strike="noStrike" baseline="0">
                <a:solidFill>
                  <a:srgbClr val="0D0F11"/>
                </a:solidFill>
                <a:latin typeface="Arial"/>
                <a:cs typeface="Arial"/>
              </a:rPr>
              <a:t>Working</a:t>
            </a:r>
          </a:p>
          <a:p>
            <a:pPr algn="l" rtl="0">
              <a:defRPr sz="1000"/>
            </a:pPr>
            <a:r>
              <a:rPr lang="en-US" sz="1000" b="0" i="0" u="none" strike="noStrike" baseline="0">
                <a:solidFill>
                  <a:srgbClr val="0D0F11"/>
                </a:solidFill>
                <a:latin typeface="Arial"/>
                <a:cs typeface="Arial"/>
              </a:rPr>
              <a:t>Walking</a:t>
            </a:r>
          </a:p>
        </p:txBody>
      </p:sp>
      <p:pic>
        <p:nvPicPr>
          <p:cNvPr id="8" name="Picture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3048000"/>
            <a:ext cx="5410200" cy="3048000"/>
          </a:xfrm>
          <a:prstGeom prst="rect">
            <a:avLst/>
          </a:prstGeom>
          <a:noFill/>
        </p:spPr>
      </p:pic>
      <p:sp>
        <p:nvSpPr>
          <p:cNvPr id="9" name="TextBox 8"/>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1272866829"/>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Daily Focus on Lean</a:t>
            </a:r>
            <a:endParaRPr lang="en-US" dirty="0"/>
          </a:p>
        </p:txBody>
      </p:sp>
      <p:sp>
        <p:nvSpPr>
          <p:cNvPr id="5" name="TextBox 4"/>
          <p:cNvSpPr txBox="1"/>
          <p:nvPr/>
        </p:nvSpPr>
        <p:spPr>
          <a:xfrm>
            <a:off x="301978" y="1447799"/>
            <a:ext cx="8461022" cy="1231106"/>
          </a:xfrm>
          <a:prstGeom prst="rect">
            <a:avLst/>
          </a:prstGeom>
          <a:noFill/>
        </p:spPr>
        <p:txBody>
          <a:bodyPr wrap="square" rtlCol="0">
            <a:spAutoFit/>
          </a:bodyPr>
          <a:lstStyle/>
          <a:p>
            <a:pPr>
              <a:spcBef>
                <a:spcPts val="1200"/>
              </a:spcBef>
            </a:pPr>
            <a:r>
              <a:rPr lang="en-US" sz="1600" dirty="0">
                <a:latin typeface="+mj-lt"/>
              </a:rPr>
              <a:t>Lean must become ‘how business is done’ in a work </a:t>
            </a:r>
            <a:r>
              <a:rPr lang="en-US" sz="1600" dirty="0" smtClean="0">
                <a:latin typeface="+mj-lt"/>
              </a:rPr>
              <a:t>environment</a:t>
            </a:r>
          </a:p>
          <a:p>
            <a:pPr>
              <a:spcBef>
                <a:spcPts val="1200"/>
              </a:spcBef>
            </a:pPr>
            <a:r>
              <a:rPr lang="en-US" sz="1600" dirty="0" smtClean="0">
                <a:latin typeface="+mj-lt"/>
              </a:rPr>
              <a:t>To accomplish this, every </a:t>
            </a:r>
            <a:r>
              <a:rPr lang="en-US" sz="1600" dirty="0">
                <a:latin typeface="+mj-lt"/>
              </a:rPr>
              <a:t>work group needs a very brief stand-up huddle </a:t>
            </a:r>
            <a:r>
              <a:rPr lang="en-US" sz="1600" dirty="0" smtClean="0">
                <a:latin typeface="+mj-lt"/>
              </a:rPr>
              <a:t>every </a:t>
            </a:r>
            <a:r>
              <a:rPr lang="en-US" sz="1600" dirty="0">
                <a:latin typeface="+mj-lt"/>
              </a:rPr>
              <a:t>day to ensure a coordinated </a:t>
            </a:r>
            <a:r>
              <a:rPr lang="en-US" sz="1600" dirty="0" smtClean="0">
                <a:latin typeface="+mj-lt"/>
              </a:rPr>
              <a:t>effort and an </a:t>
            </a:r>
            <a:r>
              <a:rPr lang="en-US" sz="1600" dirty="0">
                <a:latin typeface="+mj-lt"/>
              </a:rPr>
              <a:t>easy visual reference throughout the work day to stay focused on the critical objectives of the group</a:t>
            </a:r>
            <a:endParaRPr lang="en-US" sz="1400" dirty="0">
              <a:latin typeface="+mj-lt"/>
            </a:endParaRPr>
          </a:p>
        </p:txBody>
      </p:sp>
      <p:sp>
        <p:nvSpPr>
          <p:cNvPr id="84" name="Line 40"/>
          <p:cNvSpPr>
            <a:spLocks noChangeShapeType="1"/>
          </p:cNvSpPr>
          <p:nvPr/>
        </p:nvSpPr>
        <p:spPr bwMode="auto">
          <a:xfrm>
            <a:off x="2714625" y="7092950"/>
            <a:ext cx="19050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41"/>
          <p:cNvSpPr>
            <a:spLocks noChangeShapeType="1"/>
          </p:cNvSpPr>
          <p:nvPr/>
        </p:nvSpPr>
        <p:spPr bwMode="auto">
          <a:xfrm>
            <a:off x="2714625" y="7226300"/>
            <a:ext cx="190500" cy="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Text Box 42"/>
          <p:cNvSpPr txBox="1">
            <a:spLocks noChangeArrowheads="1"/>
          </p:cNvSpPr>
          <p:nvPr/>
        </p:nvSpPr>
        <p:spPr bwMode="auto">
          <a:xfrm>
            <a:off x="2933700" y="6969125"/>
            <a:ext cx="488950" cy="31273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00" b="0" i="0" u="none" strike="noStrike" baseline="0">
                <a:solidFill>
                  <a:srgbClr val="0D0F11"/>
                </a:solidFill>
                <a:latin typeface="Arial"/>
                <a:cs typeface="Arial"/>
              </a:rPr>
              <a:t>Working</a:t>
            </a:r>
          </a:p>
          <a:p>
            <a:pPr algn="l" rtl="0">
              <a:defRPr sz="1000"/>
            </a:pPr>
            <a:r>
              <a:rPr lang="en-US" sz="1000" b="0" i="0" u="none" strike="noStrike" baseline="0">
                <a:solidFill>
                  <a:srgbClr val="0D0F11"/>
                </a:solidFill>
                <a:latin typeface="Arial"/>
                <a:cs typeface="Arial"/>
              </a:rPr>
              <a:t>Walking</a:t>
            </a:r>
          </a:p>
        </p:txBody>
      </p:sp>
      <p:pic>
        <p:nvPicPr>
          <p:cNvPr id="9" name="Picture 8"/>
          <p:cNvPicPr/>
          <p:nvPr/>
        </p:nvPicPr>
        <p:blipFill>
          <a:blip r:embed="rId3" cstate="print">
            <a:extLst>
              <a:ext uri="{28A0092B-C50C-407E-A947-70E740481C1C}">
                <a14:useLocalDpi xmlns:a14="http://schemas.microsoft.com/office/drawing/2010/main" val="0"/>
              </a:ext>
            </a:extLst>
          </a:blip>
          <a:stretch>
            <a:fillRect/>
          </a:stretch>
        </p:blipFill>
        <p:spPr>
          <a:xfrm>
            <a:off x="2286000" y="2743200"/>
            <a:ext cx="4260850" cy="3352799"/>
          </a:xfrm>
          <a:prstGeom prst="rect">
            <a:avLst/>
          </a:prstGeom>
        </p:spPr>
      </p:pic>
      <p:sp>
        <p:nvSpPr>
          <p:cNvPr id="8" name="TextBox 7"/>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312831411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Agile Development</a:t>
            </a:r>
            <a:endParaRPr lang="en-US" dirty="0"/>
          </a:p>
        </p:txBody>
      </p:sp>
      <p:sp>
        <p:nvSpPr>
          <p:cNvPr id="5" name="TextBox 4"/>
          <p:cNvSpPr txBox="1"/>
          <p:nvPr/>
        </p:nvSpPr>
        <p:spPr>
          <a:xfrm>
            <a:off x="301978" y="1447799"/>
            <a:ext cx="8461022" cy="1877437"/>
          </a:xfrm>
          <a:prstGeom prst="rect">
            <a:avLst/>
          </a:prstGeom>
          <a:noFill/>
        </p:spPr>
        <p:txBody>
          <a:bodyPr wrap="square" rtlCol="0">
            <a:spAutoFit/>
          </a:bodyPr>
          <a:lstStyle/>
          <a:p>
            <a:pPr marL="285750" indent="-285750">
              <a:spcBef>
                <a:spcPts val="1200"/>
              </a:spcBef>
              <a:buFont typeface="Arial" pitchFamily="34" charset="0"/>
              <a:buChar char="•"/>
            </a:pPr>
            <a:r>
              <a:rPr lang="en-US" sz="1600" dirty="0">
                <a:latin typeface="+mj-lt"/>
              </a:rPr>
              <a:t>I</a:t>
            </a:r>
            <a:r>
              <a:rPr lang="en-US" sz="1600" dirty="0" smtClean="0">
                <a:latin typeface="+mj-lt"/>
              </a:rPr>
              <a:t>nitially </a:t>
            </a:r>
            <a:r>
              <a:rPr lang="en-US" sz="1600" dirty="0">
                <a:latin typeface="+mj-lt"/>
              </a:rPr>
              <a:t>applied to rapid, iterative, ‘lightweight’ software development, </a:t>
            </a:r>
            <a:endParaRPr lang="en-US" sz="1600" dirty="0" smtClean="0">
              <a:latin typeface="+mj-lt"/>
            </a:endParaRPr>
          </a:p>
          <a:p>
            <a:pPr marL="285750" indent="-285750">
              <a:spcBef>
                <a:spcPts val="1200"/>
              </a:spcBef>
              <a:buFont typeface="Arial" pitchFamily="34" charset="0"/>
              <a:buChar char="•"/>
            </a:pPr>
            <a:r>
              <a:rPr lang="en-US" sz="1600" dirty="0" smtClean="0">
                <a:latin typeface="+mj-lt"/>
              </a:rPr>
              <a:t>Many </a:t>
            </a:r>
            <a:r>
              <a:rPr lang="en-US" sz="1600" dirty="0">
                <a:latin typeface="+mj-lt"/>
              </a:rPr>
              <a:t>of the team and software structures fostered have been practiced in complex hardware development in a wide range of products: computers (like Dell), major aircraft, heavy equipment, automobile, and others who apply CADCAM, design-for-manufacturing, and simulation tools </a:t>
            </a:r>
            <a:endParaRPr lang="en-US" sz="1600" dirty="0" smtClean="0">
              <a:latin typeface="+mj-lt"/>
            </a:endParaRPr>
          </a:p>
          <a:p>
            <a:pPr marL="285750" indent="-285750">
              <a:spcBef>
                <a:spcPts val="1200"/>
              </a:spcBef>
              <a:buFont typeface="Arial" pitchFamily="34" charset="0"/>
              <a:buChar char="•"/>
            </a:pPr>
            <a:r>
              <a:rPr lang="en-US" sz="1600" dirty="0" smtClean="0">
                <a:latin typeface="+mj-lt"/>
              </a:rPr>
              <a:t>Dramatically cuts </a:t>
            </a:r>
            <a:r>
              <a:rPr lang="en-US" sz="1600" dirty="0">
                <a:latin typeface="+mj-lt"/>
              </a:rPr>
              <a:t>development time and </a:t>
            </a:r>
            <a:r>
              <a:rPr lang="en-US" sz="1600" dirty="0" smtClean="0">
                <a:latin typeface="+mj-lt"/>
              </a:rPr>
              <a:t>improves </a:t>
            </a:r>
            <a:r>
              <a:rPr lang="en-US" sz="1600" dirty="0">
                <a:latin typeface="+mj-lt"/>
              </a:rPr>
              <a:t>initial product performance</a:t>
            </a:r>
            <a:endParaRPr lang="en-US" sz="1400" dirty="0">
              <a:latin typeface="+mj-lt"/>
            </a:endParaRPr>
          </a:p>
        </p:txBody>
      </p:sp>
      <p:sp>
        <p:nvSpPr>
          <p:cNvPr id="84" name="Line 40"/>
          <p:cNvSpPr>
            <a:spLocks noChangeShapeType="1"/>
          </p:cNvSpPr>
          <p:nvPr/>
        </p:nvSpPr>
        <p:spPr bwMode="auto">
          <a:xfrm>
            <a:off x="2714625" y="7092950"/>
            <a:ext cx="19050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41"/>
          <p:cNvSpPr>
            <a:spLocks noChangeShapeType="1"/>
          </p:cNvSpPr>
          <p:nvPr/>
        </p:nvSpPr>
        <p:spPr bwMode="auto">
          <a:xfrm>
            <a:off x="2714625" y="7226300"/>
            <a:ext cx="190500" cy="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Text Box 42"/>
          <p:cNvSpPr txBox="1">
            <a:spLocks noChangeArrowheads="1"/>
          </p:cNvSpPr>
          <p:nvPr/>
        </p:nvSpPr>
        <p:spPr bwMode="auto">
          <a:xfrm>
            <a:off x="2933700" y="6969125"/>
            <a:ext cx="488950" cy="312738"/>
          </a:xfrm>
          <a:prstGeom prst="rect">
            <a:avLst/>
          </a:prstGeom>
          <a:noFill/>
          <a:ln w="9525">
            <a:noFill/>
            <a:miter lim="800000"/>
            <a:headEnd/>
            <a:tailEnd/>
          </a:ln>
        </p:spPr>
        <p:txBody>
          <a:bodyPr wrap="non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00" b="0" i="0" u="none" strike="noStrike" baseline="0">
                <a:solidFill>
                  <a:srgbClr val="0D0F11"/>
                </a:solidFill>
                <a:latin typeface="Arial"/>
                <a:cs typeface="Arial"/>
              </a:rPr>
              <a:t>Working</a:t>
            </a:r>
          </a:p>
          <a:p>
            <a:pPr algn="l" rtl="0">
              <a:defRPr sz="1000"/>
            </a:pPr>
            <a:r>
              <a:rPr lang="en-US" sz="1000" b="0" i="0" u="none" strike="noStrike" baseline="0">
                <a:solidFill>
                  <a:srgbClr val="0D0F11"/>
                </a:solidFill>
                <a:latin typeface="Arial"/>
                <a:cs typeface="Arial"/>
              </a:rPr>
              <a:t>Walking</a:t>
            </a:r>
          </a:p>
        </p:txBody>
      </p:sp>
      <p:sp>
        <p:nvSpPr>
          <p:cNvPr id="7" name="TextBox 6"/>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Lean on Lean</a:t>
            </a:r>
            <a:endParaRPr lang="en-US" sz="1400" b="1" dirty="0">
              <a:latin typeface="+mj-lt"/>
            </a:endParaRPr>
          </a:p>
        </p:txBody>
      </p:sp>
    </p:spTree>
    <p:extLst>
      <p:ext uri="{BB962C8B-B14F-4D97-AF65-F5344CB8AC3E}">
        <p14:creationId xmlns:p14="http://schemas.microsoft.com/office/powerpoint/2010/main" val="218590370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76350" y="2743200"/>
            <a:ext cx="6591300" cy="2438400"/>
          </a:xfrm>
        </p:spPr>
        <p:txBody>
          <a:bodyPr vert="horz" lIns="91440" tIns="45720" rIns="91440" bIns="45720" rtlCol="0">
            <a:noAutofit/>
          </a:bodyPr>
          <a:lstStyle/>
          <a:p>
            <a:pPr>
              <a:spcBef>
                <a:spcPts val="0"/>
              </a:spcBef>
            </a:pPr>
            <a:r>
              <a:rPr lang="en-US" sz="1800" b="1" dirty="0">
                <a:solidFill>
                  <a:schemeClr val="tx1"/>
                </a:solidFill>
                <a:latin typeface="Arial" pitchFamily="34" charset="0"/>
                <a:cs typeface="Arial" pitchFamily="34" charset="0"/>
              </a:rPr>
              <a:t>Six Sigma refers to the sixth standard deviation from the mean of a normal curve, applied to production to mean about 3.4 errors per million parts produced – very high quality </a:t>
            </a:r>
            <a:r>
              <a:rPr lang="en-US" sz="1800" b="1" dirty="0" smtClean="0">
                <a:solidFill>
                  <a:schemeClr val="tx1"/>
                </a:solidFill>
                <a:latin typeface="Arial" pitchFamily="34" charset="0"/>
                <a:cs typeface="Arial" pitchFamily="34" charset="0"/>
              </a:rPr>
              <a:t>indeed</a:t>
            </a:r>
          </a:p>
          <a:p>
            <a:pPr>
              <a:spcBef>
                <a:spcPts val="0"/>
              </a:spcBef>
            </a:pPr>
            <a:endParaRPr lang="en-US" sz="1800" b="1" dirty="0">
              <a:solidFill>
                <a:schemeClr val="tx1"/>
              </a:solidFill>
              <a:latin typeface="Arial" pitchFamily="34" charset="0"/>
              <a:cs typeface="Arial" pitchFamily="34" charset="0"/>
            </a:endParaRPr>
          </a:p>
          <a:p>
            <a:pPr>
              <a:spcBef>
                <a:spcPts val="0"/>
              </a:spcBef>
            </a:pPr>
            <a:r>
              <a:rPr lang="en-US" sz="1800" b="1" dirty="0" smtClean="0">
                <a:solidFill>
                  <a:schemeClr val="tx1"/>
                </a:solidFill>
                <a:latin typeface="Arial" pitchFamily="34" charset="0"/>
                <a:cs typeface="Arial" pitchFamily="34" charset="0"/>
              </a:rPr>
              <a:t>The </a:t>
            </a:r>
            <a:r>
              <a:rPr lang="en-US" sz="1800" b="1" dirty="0">
                <a:solidFill>
                  <a:schemeClr val="tx1"/>
                </a:solidFill>
                <a:latin typeface="Arial" pitchFamily="34" charset="0"/>
                <a:cs typeface="Arial" pitchFamily="34" charset="0"/>
              </a:rPr>
              <a:t>term has also been extended in popular usage to refer to a program with a defined tool kit designed to produce Six Sigma quality</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76350" y="1676401"/>
            <a:ext cx="6591300" cy="533400"/>
          </a:xfrm>
        </p:spPr>
        <p:txBody>
          <a:bodyPr>
            <a:normAutofit/>
          </a:bodyPr>
          <a:lstStyle/>
          <a:p>
            <a:pPr algn="ctr"/>
            <a:r>
              <a:rPr lang="en-US" b="1" dirty="0" smtClean="0">
                <a:latin typeface="Arial" pitchFamily="34" charset="0"/>
                <a:cs typeface="Arial" pitchFamily="34" charset="0"/>
              </a:rPr>
              <a:t>Achieve Quality with Six Sigma</a:t>
            </a:r>
            <a:endParaRPr lang="en-US" b="1" dirty="0">
              <a:latin typeface="Arial" pitchFamily="34" charset="0"/>
              <a:cs typeface="Arial" pitchFamily="34" charset="0"/>
            </a:endParaRPr>
          </a:p>
        </p:txBody>
      </p:sp>
      <p:sp>
        <p:nvSpPr>
          <p:cNvPr id="7" name="Title 1"/>
          <p:cNvSpPr txBox="1">
            <a:spLocks/>
          </p:cNvSpPr>
          <p:nvPr/>
        </p:nvSpPr>
        <p:spPr>
          <a:xfrm>
            <a:off x="2971799" y="2133600"/>
            <a:ext cx="3200400"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3</a:t>
            </a:r>
            <a:endParaRPr lang="en-US" sz="1800" b="1" dirty="0"/>
          </a:p>
        </p:txBody>
      </p:sp>
      <p:grpSp>
        <p:nvGrpSpPr>
          <p:cNvPr id="8" name="Group 7"/>
          <p:cNvGrpSpPr/>
          <p:nvPr/>
        </p:nvGrpSpPr>
        <p:grpSpPr>
          <a:xfrm>
            <a:off x="1276350" y="457200"/>
            <a:ext cx="6591300" cy="1130052"/>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0"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3709466715"/>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Introduction to Six Sigma</a:t>
            </a:r>
            <a:endParaRPr lang="en-US" dirty="0"/>
          </a:p>
        </p:txBody>
      </p:sp>
      <p:sp>
        <p:nvSpPr>
          <p:cNvPr id="2" name="TextBox 1"/>
          <p:cNvSpPr txBox="1"/>
          <p:nvPr/>
        </p:nvSpPr>
        <p:spPr>
          <a:xfrm>
            <a:off x="2667000" y="1600200"/>
            <a:ext cx="6276622" cy="3108543"/>
          </a:xfrm>
          <a:prstGeom prst="rect">
            <a:avLst/>
          </a:prstGeom>
          <a:noFill/>
        </p:spPr>
        <p:txBody>
          <a:bodyPr wrap="square" rtlCol="0">
            <a:spAutoFit/>
          </a:bodyPr>
          <a:lstStyle/>
          <a:p>
            <a:pPr>
              <a:spcBef>
                <a:spcPts val="1200"/>
              </a:spcBef>
            </a:pPr>
            <a:r>
              <a:rPr lang="en-US" sz="1600" dirty="0">
                <a:latin typeface="+mj-lt"/>
              </a:rPr>
              <a:t>W. Edward Deming was the production statistician who developed the quantitative tools and techniques that reset quality expectations across industries </a:t>
            </a:r>
            <a:r>
              <a:rPr lang="en-US" sz="1600" dirty="0" smtClean="0">
                <a:latin typeface="+mj-lt"/>
              </a:rPr>
              <a:t>worldwide</a:t>
            </a:r>
          </a:p>
          <a:p>
            <a:pPr>
              <a:spcBef>
                <a:spcPts val="1200"/>
              </a:spcBef>
            </a:pPr>
            <a:r>
              <a:rPr lang="en-US" sz="1600" dirty="0" smtClean="0">
                <a:latin typeface="+mj-lt"/>
              </a:rPr>
              <a:t>After </a:t>
            </a:r>
            <a:r>
              <a:rPr lang="en-US" sz="1600" dirty="0">
                <a:latin typeface="+mj-lt"/>
              </a:rPr>
              <a:t>established U.S. and European industries rejected his statistical process methods in the 1950’s, Japanese manufacturers adopted his concepts and captured a significant share of world markets in automobiles, electronics, and other consumer goods before other regional markets could </a:t>
            </a:r>
            <a:r>
              <a:rPr lang="en-US" sz="1600" dirty="0" smtClean="0">
                <a:latin typeface="+mj-lt"/>
              </a:rPr>
              <a:t>react</a:t>
            </a:r>
          </a:p>
          <a:p>
            <a:pPr>
              <a:spcBef>
                <a:spcPts val="1200"/>
              </a:spcBef>
            </a:pPr>
            <a:r>
              <a:rPr lang="en-US" sz="1600" dirty="0" smtClean="0">
                <a:latin typeface="+mj-lt"/>
              </a:rPr>
              <a:t>Following </a:t>
            </a:r>
            <a:r>
              <a:rPr lang="en-US" sz="1600" dirty="0">
                <a:latin typeface="+mj-lt"/>
              </a:rPr>
              <a:t>the Japanese lead, many consulting organizations, internal and external, have developed tool kits for continuously improving business processes</a:t>
            </a:r>
          </a:p>
        </p:txBody>
      </p:sp>
      <p:pic>
        <p:nvPicPr>
          <p:cNvPr id="4" name="Picture 3" descr="File:W. Edwards Deming.gif"/>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00200"/>
            <a:ext cx="1981200" cy="3048000"/>
          </a:xfrm>
          <a:prstGeom prst="rect">
            <a:avLst/>
          </a:prstGeom>
          <a:noFill/>
          <a:ln>
            <a:noFill/>
          </a:ln>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Achieve Quality with Six Sigma</a:t>
            </a:r>
            <a:endParaRPr lang="en-US" sz="1400" b="1" dirty="0">
              <a:latin typeface="+mj-lt"/>
            </a:endParaRPr>
          </a:p>
        </p:txBody>
      </p:sp>
    </p:spTree>
    <p:extLst>
      <p:ext uri="{BB962C8B-B14F-4D97-AF65-F5344CB8AC3E}">
        <p14:creationId xmlns:p14="http://schemas.microsoft.com/office/powerpoint/2010/main" val="1037780371"/>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Quality Concepts and Programs</a:t>
            </a:r>
            <a:endParaRPr lang="en-US" dirty="0"/>
          </a:p>
        </p:txBody>
      </p:sp>
      <p:sp>
        <p:nvSpPr>
          <p:cNvPr id="4" name="TextBox 3"/>
          <p:cNvSpPr txBox="1"/>
          <p:nvPr/>
        </p:nvSpPr>
        <p:spPr>
          <a:xfrm>
            <a:off x="2286001" y="1523210"/>
            <a:ext cx="6421170" cy="1077218"/>
          </a:xfrm>
          <a:prstGeom prst="rect">
            <a:avLst/>
          </a:prstGeom>
          <a:noFill/>
        </p:spPr>
        <p:txBody>
          <a:bodyPr wrap="square" rtlCol="0">
            <a:spAutoFit/>
          </a:bodyPr>
          <a:lstStyle/>
          <a:p>
            <a:pPr>
              <a:spcBef>
                <a:spcPts val="1200"/>
              </a:spcBef>
            </a:pPr>
            <a:r>
              <a:rPr lang="en-US" sz="1600" dirty="0">
                <a:latin typeface="+mj-lt"/>
              </a:rPr>
              <a:t>Total Quality Management (TQM) is a widely used strategy aimed at embedding quality awareness in processes throughout an organization, to improve effectiveness and efficiency while increasing customer </a:t>
            </a:r>
            <a:r>
              <a:rPr lang="en-US" sz="1600" dirty="0" smtClean="0">
                <a:latin typeface="+mj-lt"/>
              </a:rPr>
              <a:t>satisfaction</a:t>
            </a: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363624" y="1614144"/>
            <a:ext cx="1708150" cy="895350"/>
          </a:xfrm>
          <a:prstGeom prst="rect">
            <a:avLst/>
          </a:prstGeom>
          <a:noFill/>
          <a:ln>
            <a:noFill/>
          </a:ln>
        </p:spPr>
      </p:pic>
      <p:grpSp>
        <p:nvGrpSpPr>
          <p:cNvPr id="6" name="Group 5"/>
          <p:cNvGrpSpPr>
            <a:grpSpLocks/>
          </p:cNvGrpSpPr>
          <p:nvPr/>
        </p:nvGrpSpPr>
        <p:grpSpPr bwMode="auto">
          <a:xfrm>
            <a:off x="363624" y="2705100"/>
            <a:ext cx="2514600" cy="952500"/>
            <a:chOff x="93" y="288"/>
            <a:chExt cx="221" cy="85"/>
          </a:xfrm>
          <a:effectLst>
            <a:outerShdw blurRad="254000" dist="38100" dir="2700000" algn="tl" rotWithShape="0">
              <a:prstClr val="black">
                <a:alpha val="80000"/>
              </a:prstClr>
            </a:outerShdw>
          </a:effectLst>
        </p:grpSpPr>
        <p:pic>
          <p:nvPicPr>
            <p:cNvPr id="7" name="Picture 6" descr="is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 y="288"/>
              <a:ext cx="220" cy="85"/>
            </a:xfrm>
            <a:prstGeom prst="rect">
              <a:avLst/>
            </a:prstGeom>
            <a:noFill/>
            <a:effectLst/>
            <a:extLst>
              <a:ext uri="{909E8E84-426E-40dd-AFC4-6F175D3DCCD1}">
                <a14:hiddenFill xmlns:a14="http://schemas.microsoft.com/office/drawing/2010/main">
                  <a:solidFill>
                    <a:srgbClr val="FFFFFF"/>
                  </a:solidFill>
                </a14:hiddenFill>
              </a:ext>
            </a:extLst>
          </p:spPr>
        </p:pic>
        <p:cxnSp>
          <p:nvCxnSpPr>
            <p:cNvPr id="8" name="Line 51"/>
            <p:cNvCxnSpPr/>
            <p:nvPr/>
          </p:nvCxnSpPr>
          <p:spPr bwMode="auto">
            <a:xfrm>
              <a:off x="314" y="288"/>
              <a:ext cx="0" cy="82"/>
            </a:xfrm>
            <a:prstGeom prst="line">
              <a:avLst/>
            </a:prstGeom>
            <a:noFill/>
            <a:ln w="3175">
              <a:solidFill>
                <a:srgbClr val="0000FF"/>
              </a:solidFill>
              <a:round/>
              <a:headEnd/>
              <a:tailEnd/>
            </a:ln>
            <a:effectLst>
              <a:outerShdw dist="107763" dir="2700000" algn="ctr" rotWithShape="0">
                <a:srgbClr val="808080">
                  <a:alpha val="50000"/>
                </a:srgbClr>
              </a:outerShdw>
            </a:effectLst>
            <a:extLst>
              <a:ext uri="{909E8E84-426E-40dd-AFC4-6F175D3DCCD1}">
                <a14:hiddenFill xmlns:a14="http://schemas.microsoft.com/office/drawing/2010/main">
                  <a:noFill/>
                </a14:hiddenFill>
              </a:ext>
            </a:extLst>
          </p:spPr>
        </p:cxnSp>
      </p:grpSp>
      <p:pic>
        <p:nvPicPr>
          <p:cNvPr id="9" name="Picture 8" descr="baldrige"/>
          <p:cNvPicPr/>
          <p:nvPr/>
        </p:nvPicPr>
        <p:blipFill>
          <a:blip r:embed="rId5"/>
          <a:srcRect/>
          <a:stretch>
            <a:fillRect/>
          </a:stretch>
        </p:blipFill>
        <p:spPr bwMode="auto">
          <a:xfrm>
            <a:off x="363624" y="3950547"/>
            <a:ext cx="5353050" cy="579120"/>
          </a:xfrm>
          <a:prstGeom prst="rect">
            <a:avLst/>
          </a:prstGeom>
          <a:noFill/>
          <a:effectLst>
            <a:outerShdw blurRad="254000" dist="107763" dir="2700000" algn="ctr" rotWithShape="0">
              <a:srgbClr val="808080">
                <a:alpha val="80000"/>
              </a:srgbClr>
            </a:outerShdw>
          </a:effectLst>
        </p:spPr>
      </p:pic>
      <p:sp>
        <p:nvSpPr>
          <p:cNvPr id="10" name="TextBox 9"/>
          <p:cNvSpPr txBox="1"/>
          <p:nvPr/>
        </p:nvSpPr>
        <p:spPr>
          <a:xfrm>
            <a:off x="321733" y="4648200"/>
            <a:ext cx="8385439" cy="1323439"/>
          </a:xfrm>
          <a:prstGeom prst="rect">
            <a:avLst/>
          </a:prstGeom>
          <a:noFill/>
        </p:spPr>
        <p:txBody>
          <a:bodyPr wrap="square" rtlCol="0">
            <a:spAutoFit/>
          </a:bodyPr>
          <a:lstStyle/>
          <a:p>
            <a:pPr>
              <a:spcBef>
                <a:spcPts val="1200"/>
              </a:spcBef>
            </a:pPr>
            <a:r>
              <a:rPr lang="en-US" sz="1600" dirty="0" smtClean="0">
                <a:latin typeface="+mj-lt"/>
              </a:rPr>
              <a:t>The </a:t>
            </a:r>
            <a:r>
              <a:rPr lang="en-US" sz="1600" dirty="0">
                <a:latin typeface="+mj-lt"/>
              </a:rPr>
              <a:t>Baldrige Award is given by the President of the United States to </a:t>
            </a:r>
            <a:r>
              <a:rPr lang="en-US" sz="1600" dirty="0" smtClean="0">
                <a:latin typeface="+mj-lt"/>
              </a:rPr>
              <a:t>businesses, education</a:t>
            </a:r>
            <a:r>
              <a:rPr lang="en-US" sz="1600" dirty="0">
                <a:latin typeface="+mj-lt"/>
              </a:rPr>
              <a:t>, health care and nonprofit organizations that apply and are judged to be outstanding in seven areas: leadership; strategic planning; customer and market focus; measurement, analysis, and knowledge management; human resource focus; process management; and results</a:t>
            </a:r>
          </a:p>
        </p:txBody>
      </p:sp>
      <p:sp>
        <p:nvSpPr>
          <p:cNvPr id="11" name="TextBox 10"/>
          <p:cNvSpPr txBox="1"/>
          <p:nvPr/>
        </p:nvSpPr>
        <p:spPr>
          <a:xfrm>
            <a:off x="3040149" y="2656582"/>
            <a:ext cx="5667022" cy="1077218"/>
          </a:xfrm>
          <a:prstGeom prst="rect">
            <a:avLst/>
          </a:prstGeom>
          <a:noFill/>
        </p:spPr>
        <p:txBody>
          <a:bodyPr wrap="square" rtlCol="0">
            <a:spAutoFit/>
          </a:bodyPr>
          <a:lstStyle/>
          <a:p>
            <a:pPr>
              <a:spcBef>
                <a:spcPts val="1200"/>
              </a:spcBef>
            </a:pPr>
            <a:r>
              <a:rPr lang="en-US" sz="1600" dirty="0" smtClean="0">
                <a:latin typeface="+mj-lt"/>
              </a:rPr>
              <a:t>ISO </a:t>
            </a:r>
            <a:r>
              <a:rPr lang="en-US" sz="1600" dirty="0">
                <a:latin typeface="+mj-lt"/>
              </a:rPr>
              <a:t>9000 is a family of standards for quality management </a:t>
            </a:r>
            <a:r>
              <a:rPr lang="en-US" sz="1600" dirty="0" smtClean="0">
                <a:latin typeface="+mj-lt"/>
              </a:rPr>
              <a:t>systems </a:t>
            </a:r>
            <a:r>
              <a:rPr lang="en-US" sz="1600" dirty="0">
                <a:latin typeface="+mj-lt"/>
              </a:rPr>
              <a:t>maintained by ISO, the International Organization for Standardization and </a:t>
            </a:r>
            <a:r>
              <a:rPr lang="en-US" sz="1600" dirty="0" smtClean="0">
                <a:latin typeface="+mj-lt"/>
              </a:rPr>
              <a:t>administered </a:t>
            </a:r>
            <a:r>
              <a:rPr lang="en-US" sz="1600" dirty="0">
                <a:latin typeface="+mj-lt"/>
              </a:rPr>
              <a:t>by accreditation and certification </a:t>
            </a:r>
            <a:r>
              <a:rPr lang="en-US" sz="1600" dirty="0" smtClean="0">
                <a:latin typeface="+mj-lt"/>
              </a:rPr>
              <a:t>bodies</a:t>
            </a:r>
            <a:endParaRPr lang="en-US" sz="1600" dirty="0">
              <a:latin typeface="+mj-lt"/>
            </a:endParaRPr>
          </a:p>
        </p:txBody>
      </p:sp>
      <p:sp>
        <p:nvSpPr>
          <p:cNvPr id="12" name="TextBox 11"/>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Achieve Quality with Six Sigma</a:t>
            </a:r>
            <a:endParaRPr lang="en-US" sz="1400" b="1" dirty="0">
              <a:latin typeface="+mj-lt"/>
            </a:endParaRPr>
          </a:p>
        </p:txBody>
      </p:sp>
    </p:spTree>
    <p:extLst>
      <p:ext uri="{BB962C8B-B14F-4D97-AF65-F5344CB8AC3E}">
        <p14:creationId xmlns:p14="http://schemas.microsoft.com/office/powerpoint/2010/main" val="3576439267"/>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Normal Distribution (Bell Curve)</a:t>
            </a:r>
          </a:p>
        </p:txBody>
      </p:sp>
      <p:sp>
        <p:nvSpPr>
          <p:cNvPr id="4" name="TextBox 3"/>
          <p:cNvSpPr txBox="1"/>
          <p:nvPr/>
        </p:nvSpPr>
        <p:spPr>
          <a:xfrm>
            <a:off x="152400" y="1523210"/>
            <a:ext cx="3769431" cy="3847207"/>
          </a:xfrm>
          <a:prstGeom prst="rect">
            <a:avLst/>
          </a:prstGeom>
          <a:noFill/>
        </p:spPr>
        <p:txBody>
          <a:bodyPr wrap="square" rtlCol="0">
            <a:spAutoFit/>
          </a:bodyPr>
          <a:lstStyle/>
          <a:p>
            <a:pPr>
              <a:spcBef>
                <a:spcPts val="1200"/>
              </a:spcBef>
            </a:pPr>
            <a:r>
              <a:rPr lang="en-US" sz="1600" dirty="0">
                <a:latin typeface="+mj-lt"/>
              </a:rPr>
              <a:t>The Bell Curve is a foundational concept of statistics, applicable to a broad range of natural </a:t>
            </a:r>
            <a:r>
              <a:rPr lang="en-US" sz="1600" dirty="0" smtClean="0">
                <a:latin typeface="+mj-lt"/>
              </a:rPr>
              <a:t>phenomena</a:t>
            </a:r>
          </a:p>
          <a:p>
            <a:pPr>
              <a:spcBef>
                <a:spcPts val="1200"/>
              </a:spcBef>
            </a:pPr>
            <a:r>
              <a:rPr lang="en-US" sz="1600" dirty="0" smtClean="0">
                <a:latin typeface="+mj-lt"/>
              </a:rPr>
              <a:t>It </a:t>
            </a:r>
            <a:r>
              <a:rPr lang="en-US" sz="1600" dirty="0">
                <a:latin typeface="+mj-lt"/>
              </a:rPr>
              <a:t>demonstrates that the frequency of any measurement decreases predictably as the distance from the mean </a:t>
            </a:r>
            <a:r>
              <a:rPr lang="en-US" sz="1600" dirty="0" smtClean="0">
                <a:latin typeface="+mj-lt"/>
              </a:rPr>
              <a:t>increases</a:t>
            </a:r>
          </a:p>
          <a:p>
            <a:pPr>
              <a:spcBef>
                <a:spcPts val="1200"/>
              </a:spcBef>
            </a:pPr>
            <a:r>
              <a:rPr lang="en-US" sz="1600" dirty="0">
                <a:latin typeface="+mj-lt"/>
              </a:rPr>
              <a:t>Sigma calculations indicate that 68.27% of the population will fall within one standard deviation above or below the mean,  95.45% within two, 99.73% within three, and increasingly minute populations with each sigma step thereafter</a:t>
            </a:r>
            <a:endParaRPr lang="en-US" sz="1600" dirty="0" smtClean="0">
              <a:latin typeface="+mj-lt"/>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3921831" y="1676400"/>
            <a:ext cx="5222169" cy="4583289"/>
          </a:xfrm>
          <a:prstGeom prst="rect">
            <a:avLst/>
          </a:prstGeom>
          <a:noFill/>
          <a:ln>
            <a:noFill/>
          </a:ln>
        </p:spPr>
      </p:pic>
      <p:sp>
        <p:nvSpPr>
          <p:cNvPr id="6" name="TextBox 5"/>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Achieve Quality with Six Sigma</a:t>
            </a:r>
            <a:endParaRPr lang="en-US" sz="1400" b="1" dirty="0">
              <a:latin typeface="+mj-lt"/>
            </a:endParaRPr>
          </a:p>
        </p:txBody>
      </p:sp>
    </p:spTree>
    <p:extLst>
      <p:ext uri="{BB962C8B-B14F-4D97-AF65-F5344CB8AC3E}">
        <p14:creationId xmlns:p14="http://schemas.microsoft.com/office/powerpoint/2010/main" val="335342318"/>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Histograms</a:t>
            </a:r>
            <a:endParaRPr lang="en-US" dirty="0"/>
          </a:p>
        </p:txBody>
      </p:sp>
      <p:sp>
        <p:nvSpPr>
          <p:cNvPr id="4" name="TextBox 3"/>
          <p:cNvSpPr txBox="1"/>
          <p:nvPr/>
        </p:nvSpPr>
        <p:spPr>
          <a:xfrm>
            <a:off x="152400" y="1523210"/>
            <a:ext cx="8610600" cy="1231106"/>
          </a:xfrm>
          <a:prstGeom prst="rect">
            <a:avLst/>
          </a:prstGeom>
          <a:noFill/>
        </p:spPr>
        <p:txBody>
          <a:bodyPr wrap="square" rtlCol="0">
            <a:spAutoFit/>
          </a:bodyPr>
          <a:lstStyle/>
          <a:p>
            <a:pPr>
              <a:spcBef>
                <a:spcPts val="1200"/>
              </a:spcBef>
            </a:pPr>
            <a:r>
              <a:rPr lang="en-US" sz="1600" dirty="0">
                <a:latin typeface="+mj-lt"/>
              </a:rPr>
              <a:t>Histograms depict the frequency of measurements along a continuum. A very large sample takes on the characteristics of a Bell </a:t>
            </a:r>
            <a:r>
              <a:rPr lang="en-US" sz="1600" dirty="0" smtClean="0">
                <a:latin typeface="+mj-lt"/>
              </a:rPr>
              <a:t>Curve</a:t>
            </a:r>
          </a:p>
          <a:p>
            <a:pPr>
              <a:spcBef>
                <a:spcPts val="1200"/>
              </a:spcBef>
            </a:pPr>
            <a:r>
              <a:rPr lang="en-US" sz="1600" dirty="0">
                <a:latin typeface="+mj-lt"/>
              </a:rPr>
              <a:t>The example illustrated shows how often an I-Beam is produced longer or shorter than its standard length</a:t>
            </a:r>
            <a:endParaRPr lang="en-US" sz="1600" dirty="0" smtClean="0">
              <a:latin typeface="+mj-lt"/>
            </a:endParaRPr>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1752600" y="2754316"/>
            <a:ext cx="5410200" cy="3419372"/>
          </a:xfrm>
          <a:prstGeom prst="rect">
            <a:avLst/>
          </a:prstGeom>
          <a:noFill/>
          <a:ln>
            <a:noFill/>
          </a:ln>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Achieve Quality with Six Sigma</a:t>
            </a:r>
            <a:endParaRPr lang="en-US" sz="1400" b="1" dirty="0">
              <a:latin typeface="+mj-lt"/>
            </a:endParaRPr>
          </a:p>
        </p:txBody>
      </p:sp>
    </p:spTree>
    <p:extLst>
      <p:ext uri="{BB962C8B-B14F-4D97-AF65-F5344CB8AC3E}">
        <p14:creationId xmlns:p14="http://schemas.microsoft.com/office/powerpoint/2010/main" val="292205656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smtClean="0"/>
              <a:t>Course Contents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337950867"/>
              </p:ext>
            </p:extLst>
          </p:nvPr>
        </p:nvGraphicFramePr>
        <p:xfrm>
          <a:off x="304800" y="1528763"/>
          <a:ext cx="8458200" cy="3561952"/>
        </p:xfrm>
        <a:graphic>
          <a:graphicData uri="http://schemas.openxmlformats.org/drawingml/2006/table">
            <a:tbl>
              <a:tblPr firstRow="1" bandRow="1">
                <a:tableStyleId>{5C22544A-7EE6-4342-B048-85BDC9FD1C3A}</a:tableStyleId>
              </a:tblPr>
              <a:tblGrid>
                <a:gridCol w="838200"/>
                <a:gridCol w="2743200"/>
                <a:gridCol w="4876800"/>
              </a:tblGrid>
              <a:tr h="29980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Chapter</a:t>
                      </a: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Topic</a:t>
                      </a:r>
                      <a:endParaRPr lang="en-US" sz="1200" b="1" i="0" u="none" dirty="0">
                        <a:solidFill>
                          <a:schemeClr val="tx1"/>
                        </a:solidFill>
                        <a:effectLst/>
                        <a:latin typeface="+mj-lt"/>
                      </a:endParaRP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en-US" sz="1200" b="1" i="0" u="none" dirty="0" smtClean="0">
                          <a:solidFill>
                            <a:schemeClr val="tx1"/>
                          </a:solidFill>
                          <a:effectLst/>
                          <a:latin typeface="+mj-lt"/>
                        </a:rPr>
                        <a:t>Key Questions</a:t>
                      </a:r>
                      <a:endParaRPr lang="en-US" sz="1200" b="1" i="0" u="none" dirty="0">
                        <a:solidFill>
                          <a:schemeClr val="tx1"/>
                        </a:solidFill>
                        <a:effectLst/>
                        <a:latin typeface="+mj-lt"/>
                      </a:endParaRP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518305">
                <a:tc>
                  <a:txBody>
                    <a:bodyPr/>
                    <a:lstStyle/>
                    <a:p>
                      <a:pPr algn="ctr"/>
                      <a:r>
                        <a:rPr lang="en-US" sz="1400" b="0" i="0" u="none" dirty="0" smtClean="0">
                          <a:solidFill>
                            <a:schemeClr val="tx1"/>
                          </a:solidFill>
                          <a:effectLst/>
                          <a:latin typeface="+mj-lt"/>
                        </a:rPr>
                        <a:t>10</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Make</a:t>
                      </a:r>
                      <a:r>
                        <a:rPr lang="en-US" sz="1400" b="0" i="0" u="none" baseline="0" dirty="0" smtClean="0">
                          <a:solidFill>
                            <a:schemeClr val="tx1"/>
                          </a:solidFill>
                          <a:effectLst/>
                          <a:latin typeface="+mj-lt"/>
                        </a:rPr>
                        <a:t> the Business Case for Change</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How</a:t>
                      </a:r>
                      <a:r>
                        <a:rPr lang="en-US" sz="1400" b="0" i="0" u="none" baseline="0" dirty="0" smtClean="0">
                          <a:solidFill>
                            <a:schemeClr val="tx1"/>
                          </a:solidFill>
                          <a:effectLst/>
                          <a:latin typeface="+mj-lt"/>
                        </a:rPr>
                        <a:t> </a:t>
                      </a:r>
                      <a:r>
                        <a:rPr lang="en-US" sz="1400" b="0" i="0" u="none" dirty="0" smtClean="0">
                          <a:solidFill>
                            <a:schemeClr val="tx1"/>
                          </a:solidFill>
                          <a:effectLst/>
                          <a:latin typeface="+mj-lt"/>
                        </a:rPr>
                        <a:t>will a change program affect</a:t>
                      </a:r>
                      <a:r>
                        <a:rPr lang="en-US" sz="1400" b="0" i="0" u="none" baseline="0" dirty="0" smtClean="0">
                          <a:solidFill>
                            <a:schemeClr val="tx1"/>
                          </a:solidFill>
                          <a:effectLst/>
                          <a:latin typeface="+mj-lt"/>
                        </a:rPr>
                        <a:t> us financially?</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43">
                <a:tc>
                  <a:txBody>
                    <a:bodyPr/>
                    <a:lstStyle/>
                    <a:p>
                      <a:pPr algn="ctr"/>
                      <a:r>
                        <a:rPr lang="en-US" sz="1400" b="0" i="0" u="none" dirty="0" smtClean="0">
                          <a:solidFill>
                            <a:schemeClr val="tx1"/>
                          </a:solidFill>
                          <a:effectLst/>
                          <a:latin typeface="+mj-lt"/>
                        </a:rPr>
                        <a:t>11</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Make Them Care with Metrics</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How will we measure our</a:t>
                      </a:r>
                      <a:r>
                        <a:rPr lang="en-US" sz="1400" b="0" i="0" u="none" baseline="0" dirty="0" smtClean="0">
                          <a:solidFill>
                            <a:schemeClr val="tx1"/>
                          </a:solidFill>
                          <a:effectLst/>
                          <a:latin typeface="+mj-lt"/>
                        </a:rPr>
                        <a:t> progress and motivate our team?</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43">
                <a:tc>
                  <a:txBody>
                    <a:bodyPr/>
                    <a:lstStyle/>
                    <a:p>
                      <a:pPr algn="ctr"/>
                      <a:r>
                        <a:rPr lang="en-US" sz="1400" b="0" i="0" u="none" dirty="0" smtClean="0">
                          <a:solidFill>
                            <a:schemeClr val="tx1"/>
                          </a:solidFill>
                          <a:effectLst/>
                          <a:latin typeface="+mj-lt"/>
                        </a:rPr>
                        <a:t>12</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Stop Boiling the Ocean</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What initiatives are currently eating our resources?</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43">
                <a:tc>
                  <a:txBody>
                    <a:bodyPr/>
                    <a:lstStyle/>
                    <a:p>
                      <a:pPr algn="ctr"/>
                      <a:r>
                        <a:rPr lang="en-US" sz="1400" b="0" i="0" u="none" dirty="0" smtClean="0">
                          <a:solidFill>
                            <a:schemeClr val="tx1"/>
                          </a:solidFill>
                          <a:effectLst/>
                          <a:latin typeface="+mj-lt"/>
                        </a:rPr>
                        <a:t>13</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Make Up Your Mind</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What are some of the best decision-making aids?</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43">
                <a:tc>
                  <a:txBody>
                    <a:bodyPr/>
                    <a:lstStyle/>
                    <a:p>
                      <a:pPr algn="ctr"/>
                      <a:r>
                        <a:rPr lang="en-US" sz="1400" b="0" i="0" u="none" dirty="0" smtClean="0">
                          <a:solidFill>
                            <a:schemeClr val="tx1"/>
                          </a:solidFill>
                          <a:effectLst/>
                          <a:latin typeface="+mj-lt"/>
                        </a:rPr>
                        <a:t>14</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Just Enough Math</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How much math do I need?</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43">
                <a:tc>
                  <a:txBody>
                    <a:bodyPr/>
                    <a:lstStyle/>
                    <a:p>
                      <a:pPr algn="ctr"/>
                      <a:r>
                        <a:rPr lang="en-US" sz="1400" b="0" i="0" u="none" dirty="0" smtClean="0">
                          <a:solidFill>
                            <a:schemeClr val="tx1"/>
                          </a:solidFill>
                          <a:effectLst/>
                          <a:latin typeface="+mj-lt"/>
                        </a:rPr>
                        <a:t>15</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Get Some Really Big Brains</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What information technology tools are available?</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43">
                <a:tc>
                  <a:txBody>
                    <a:bodyPr/>
                    <a:lstStyle/>
                    <a:p>
                      <a:pPr algn="ctr"/>
                      <a:r>
                        <a:rPr lang="en-US" sz="1400" b="0" i="0" u="none" dirty="0" smtClean="0">
                          <a:solidFill>
                            <a:schemeClr val="tx1"/>
                          </a:solidFill>
                          <a:effectLst/>
                          <a:latin typeface="+mj-lt"/>
                        </a:rPr>
                        <a:t>16</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Get the Team on Board</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How can I get the needed people excited?</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43">
                <a:tc>
                  <a:txBody>
                    <a:bodyPr/>
                    <a:lstStyle/>
                    <a:p>
                      <a:pPr marL="0" algn="ctr" defTabSz="914400" rtl="0" eaLnBrk="1" latinLnBrk="0" hangingPunct="1"/>
                      <a:r>
                        <a:rPr lang="en-US" sz="1400" b="0" i="0" u="none" kern="1200" dirty="0" smtClean="0">
                          <a:solidFill>
                            <a:schemeClr val="tx1"/>
                          </a:solidFill>
                          <a:effectLst/>
                          <a:latin typeface="+mj-lt"/>
                          <a:ea typeface="+mn-ea"/>
                          <a:cs typeface="+mn-cs"/>
                        </a:rPr>
                        <a:t>17</a:t>
                      </a:r>
                      <a:endParaRPr lang="en-US" sz="1400" b="0" i="0" u="none" kern="1200" dirty="0">
                        <a:solidFill>
                          <a:schemeClr val="tx1"/>
                        </a:solidFill>
                        <a:effectLst/>
                        <a:latin typeface="+mj-lt"/>
                        <a:ea typeface="+mn-ea"/>
                        <a:cs typeface="+mn-cs"/>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r>
                        <a:rPr lang="en-US" sz="1400" b="0" i="0" u="none" kern="1200" dirty="0" smtClean="0">
                          <a:solidFill>
                            <a:schemeClr val="tx1"/>
                          </a:solidFill>
                          <a:effectLst/>
                          <a:latin typeface="+mj-lt"/>
                          <a:ea typeface="+mn-ea"/>
                          <a:cs typeface="+mn-cs"/>
                        </a:rPr>
                        <a:t>Strategy Considerations</a:t>
                      </a:r>
                      <a:endParaRPr lang="en-US" sz="1400" b="0" i="0" u="none" kern="1200" dirty="0">
                        <a:solidFill>
                          <a:schemeClr val="tx1"/>
                        </a:solidFill>
                        <a:effectLst/>
                        <a:latin typeface="+mj-lt"/>
                        <a:ea typeface="+mn-ea"/>
                        <a:cs typeface="+mn-cs"/>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dirty="0" smtClean="0">
                          <a:solidFill>
                            <a:schemeClr val="tx1"/>
                          </a:solidFill>
                          <a:effectLst/>
                          <a:latin typeface="+mj-lt"/>
                        </a:rPr>
                        <a:t>How does this apply to organizations with different strategies</a:t>
                      </a:r>
                      <a:r>
                        <a:rPr lang="en-US" sz="1400" b="0" i="0" u="none" baseline="0" dirty="0" smtClean="0">
                          <a:solidFill>
                            <a:schemeClr val="tx1"/>
                          </a:solidFill>
                          <a:effectLst/>
                          <a:latin typeface="+mj-lt"/>
                        </a:rPr>
                        <a:t>?</a:t>
                      </a:r>
                      <a:endParaRPr lang="en-US" sz="1400" b="0" i="0" u="none" dirty="0">
                        <a:solidFill>
                          <a:schemeClr val="tx1"/>
                        </a:solidFill>
                        <a:effectLst/>
                        <a:latin typeface="+mj-lt"/>
                      </a:endParaRPr>
                    </a:p>
                  </a:txBody>
                  <a:tcPr marT="45733" marB="4573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TextBox 4"/>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Introduction</a:t>
            </a:r>
            <a:endParaRPr lang="en-US" sz="1400" b="1" dirty="0">
              <a:latin typeface="+mj-lt"/>
            </a:endParaRPr>
          </a:p>
        </p:txBody>
      </p:sp>
    </p:spTree>
    <p:extLst>
      <p:ext uri="{BB962C8B-B14F-4D97-AF65-F5344CB8AC3E}">
        <p14:creationId xmlns:p14="http://schemas.microsoft.com/office/powerpoint/2010/main" val="409073861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Statistical Process Control (SPC)</a:t>
            </a:r>
          </a:p>
        </p:txBody>
      </p:sp>
      <p:sp>
        <p:nvSpPr>
          <p:cNvPr id="4" name="TextBox 3"/>
          <p:cNvSpPr txBox="1"/>
          <p:nvPr/>
        </p:nvSpPr>
        <p:spPr>
          <a:xfrm>
            <a:off x="152400" y="1523210"/>
            <a:ext cx="8610600" cy="1877437"/>
          </a:xfrm>
          <a:prstGeom prst="rect">
            <a:avLst/>
          </a:prstGeom>
          <a:noFill/>
        </p:spPr>
        <p:txBody>
          <a:bodyPr wrap="square" rtlCol="0">
            <a:spAutoFit/>
          </a:bodyPr>
          <a:lstStyle/>
          <a:p>
            <a:pPr marL="285750" indent="-285750">
              <a:spcBef>
                <a:spcPts val="1200"/>
              </a:spcBef>
              <a:buFont typeface="Arial" pitchFamily="34" charset="0"/>
              <a:buChar char="•"/>
            </a:pPr>
            <a:r>
              <a:rPr lang="en-US" sz="1600" dirty="0">
                <a:latin typeface="+mj-lt"/>
              </a:rPr>
              <a:t>There is variability in any production process, and product properties usually vary slightly from their designed values even when the production line is running </a:t>
            </a:r>
            <a:r>
              <a:rPr lang="en-US" sz="1600" dirty="0" smtClean="0">
                <a:latin typeface="+mj-lt"/>
              </a:rPr>
              <a:t>normally</a:t>
            </a:r>
          </a:p>
          <a:p>
            <a:pPr marL="285750" indent="-285750">
              <a:spcBef>
                <a:spcPts val="1200"/>
              </a:spcBef>
              <a:buFont typeface="Arial" pitchFamily="34" charset="0"/>
              <a:buChar char="•"/>
            </a:pPr>
            <a:r>
              <a:rPr lang="en-US" sz="1600" dirty="0" smtClean="0">
                <a:latin typeface="+mj-lt"/>
              </a:rPr>
              <a:t>Statistical </a:t>
            </a:r>
            <a:r>
              <a:rPr lang="en-US" sz="1600" dirty="0">
                <a:latin typeface="+mj-lt"/>
              </a:rPr>
              <a:t>process control (SPC) is a method of visually monitoring production </a:t>
            </a:r>
            <a:r>
              <a:rPr lang="en-US" sz="1600" dirty="0" smtClean="0">
                <a:latin typeface="+mj-lt"/>
              </a:rPr>
              <a:t>processes with control </a:t>
            </a:r>
            <a:r>
              <a:rPr lang="en-US" sz="1600" dirty="0">
                <a:latin typeface="+mj-lt"/>
              </a:rPr>
              <a:t>charts </a:t>
            </a:r>
            <a:endParaRPr lang="en-US" sz="1600" dirty="0" smtClean="0">
              <a:latin typeface="+mj-lt"/>
            </a:endParaRPr>
          </a:p>
          <a:p>
            <a:pPr marL="285750" indent="-285750">
              <a:spcBef>
                <a:spcPts val="1200"/>
              </a:spcBef>
              <a:buFont typeface="Arial" pitchFamily="34" charset="0"/>
              <a:buChar char="•"/>
            </a:pPr>
            <a:r>
              <a:rPr lang="en-US" sz="1600" dirty="0" smtClean="0">
                <a:latin typeface="+mj-lt"/>
              </a:rPr>
              <a:t>Collecting </a:t>
            </a:r>
            <a:r>
              <a:rPr lang="en-US" sz="1600" dirty="0">
                <a:latin typeface="+mj-lt"/>
              </a:rPr>
              <a:t>few but frequent samples, SPC can effectively detect changes in a process that may affect product </a:t>
            </a:r>
            <a:r>
              <a:rPr lang="en-US" sz="1600" dirty="0" smtClean="0">
                <a:latin typeface="+mj-lt"/>
              </a:rPr>
              <a:t>quality</a:t>
            </a: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4038600" y="3276600"/>
            <a:ext cx="4513898" cy="2743200"/>
          </a:xfrm>
          <a:prstGeom prst="rect">
            <a:avLst/>
          </a:prstGeom>
          <a:noFill/>
          <a:ln>
            <a:noFill/>
          </a:ln>
        </p:spPr>
      </p:pic>
      <p:sp>
        <p:nvSpPr>
          <p:cNvPr id="7" name="TextBox 6"/>
          <p:cNvSpPr txBox="1"/>
          <p:nvPr/>
        </p:nvSpPr>
        <p:spPr>
          <a:xfrm>
            <a:off x="152400" y="3429000"/>
            <a:ext cx="3505200" cy="584775"/>
          </a:xfrm>
          <a:prstGeom prst="rect">
            <a:avLst/>
          </a:prstGeom>
          <a:noFill/>
        </p:spPr>
        <p:txBody>
          <a:bodyPr wrap="square" rtlCol="0">
            <a:spAutoFit/>
          </a:bodyPr>
          <a:lstStyle/>
          <a:p>
            <a:pPr marL="285750" indent="-285750">
              <a:spcBef>
                <a:spcPts val="1200"/>
              </a:spcBef>
              <a:buFont typeface="Arial" pitchFamily="34" charset="0"/>
              <a:buChar char="•"/>
            </a:pPr>
            <a:r>
              <a:rPr lang="en-US" sz="1600" dirty="0" smtClean="0">
                <a:latin typeface="+mj-lt"/>
              </a:rPr>
              <a:t>Variances </a:t>
            </a:r>
            <a:r>
              <a:rPr lang="en-US" sz="1600" dirty="0">
                <a:latin typeface="+mj-lt"/>
              </a:rPr>
              <a:t>can be analyzed statistically to control the process</a:t>
            </a:r>
            <a:endParaRPr lang="en-US" sz="1600" dirty="0" smtClean="0">
              <a:latin typeface="+mj-lt"/>
            </a:endParaRPr>
          </a:p>
        </p:txBody>
      </p:sp>
      <p:sp>
        <p:nvSpPr>
          <p:cNvPr id="8" name="Oval 7"/>
          <p:cNvSpPr/>
          <p:nvPr/>
        </p:nvSpPr>
        <p:spPr>
          <a:xfrm>
            <a:off x="6288070" y="3476978"/>
            <a:ext cx="805180" cy="736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9" name="TextBox 8"/>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Achieve Quality with Six Sigma</a:t>
            </a:r>
            <a:endParaRPr lang="en-US" sz="1400" b="1" dirty="0">
              <a:latin typeface="+mj-lt"/>
            </a:endParaRPr>
          </a:p>
        </p:txBody>
      </p:sp>
    </p:spTree>
    <p:extLst>
      <p:ext uri="{BB962C8B-B14F-4D97-AF65-F5344CB8AC3E}">
        <p14:creationId xmlns:p14="http://schemas.microsoft.com/office/powerpoint/2010/main" val="3745797259"/>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err="1" smtClean="0"/>
              <a:t>XBar</a:t>
            </a:r>
            <a:r>
              <a:rPr lang="en-US" dirty="0" smtClean="0"/>
              <a:t> Charts</a:t>
            </a:r>
            <a:endParaRPr lang="en-US" dirty="0"/>
          </a:p>
        </p:txBody>
      </p:sp>
      <p:sp>
        <p:nvSpPr>
          <p:cNvPr id="4" name="TextBox 3"/>
          <p:cNvSpPr txBox="1"/>
          <p:nvPr/>
        </p:nvSpPr>
        <p:spPr>
          <a:xfrm>
            <a:off x="152400" y="1523210"/>
            <a:ext cx="3505200" cy="2215991"/>
          </a:xfrm>
          <a:prstGeom prst="rect">
            <a:avLst/>
          </a:prstGeom>
          <a:noFill/>
        </p:spPr>
        <p:txBody>
          <a:bodyPr wrap="square" rtlCol="0">
            <a:spAutoFit/>
          </a:bodyPr>
          <a:lstStyle/>
          <a:p>
            <a:pPr marL="285750" indent="-285750">
              <a:spcBef>
                <a:spcPts val="1200"/>
              </a:spcBef>
              <a:buFont typeface="Arial" pitchFamily="34" charset="0"/>
              <a:buChar char="•"/>
            </a:pPr>
            <a:r>
              <a:rPr lang="en-US" sz="1600" dirty="0" err="1">
                <a:latin typeface="+mj-lt"/>
              </a:rPr>
              <a:t>XBar</a:t>
            </a:r>
            <a:r>
              <a:rPr lang="en-US" sz="1600" dirty="0">
                <a:latin typeface="+mj-lt"/>
              </a:rPr>
              <a:t> charts track multiple samples in production to help determine whether errors are due to random events or to special causes that can be </a:t>
            </a:r>
            <a:r>
              <a:rPr lang="en-US" sz="1600" dirty="0" smtClean="0">
                <a:latin typeface="+mj-lt"/>
              </a:rPr>
              <a:t>corrected</a:t>
            </a:r>
          </a:p>
          <a:p>
            <a:pPr marL="285750" indent="-285750">
              <a:spcBef>
                <a:spcPts val="1200"/>
              </a:spcBef>
              <a:buFont typeface="Arial" pitchFamily="34" charset="0"/>
              <a:buChar char="•"/>
            </a:pPr>
            <a:r>
              <a:rPr lang="en-US" sz="1600" dirty="0" smtClean="0">
                <a:latin typeface="+mj-lt"/>
              </a:rPr>
              <a:t>Focuses on the range variance </a:t>
            </a:r>
            <a:r>
              <a:rPr lang="en-US" sz="1600" dirty="0">
                <a:latin typeface="+mj-lt"/>
              </a:rPr>
              <a:t>and the mean </a:t>
            </a:r>
            <a:r>
              <a:rPr lang="en-US" sz="1600" dirty="0" smtClean="0">
                <a:latin typeface="+mj-lt"/>
              </a:rPr>
              <a:t>in each group of observations</a:t>
            </a:r>
          </a:p>
        </p:txBody>
      </p:sp>
      <p:pic>
        <p:nvPicPr>
          <p:cNvPr id="9" name="Picture 8"/>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66067" y="1447800"/>
            <a:ext cx="5069205" cy="4420390"/>
          </a:xfrm>
          <a:prstGeom prst="rect">
            <a:avLst/>
          </a:prstGeom>
          <a:noFill/>
          <a:ln>
            <a:noFill/>
          </a:ln>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Achieve Quality with Six Sigma</a:t>
            </a:r>
            <a:endParaRPr lang="en-US" sz="1400" b="1" dirty="0">
              <a:latin typeface="+mj-lt"/>
            </a:endParaRPr>
          </a:p>
        </p:txBody>
      </p:sp>
    </p:spTree>
    <p:extLst>
      <p:ext uri="{BB962C8B-B14F-4D97-AF65-F5344CB8AC3E}">
        <p14:creationId xmlns:p14="http://schemas.microsoft.com/office/powerpoint/2010/main" val="4215492367"/>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Design of </a:t>
            </a:r>
            <a:r>
              <a:rPr lang="en-US" dirty="0" smtClean="0"/>
              <a:t>Experiments </a:t>
            </a:r>
            <a:r>
              <a:rPr lang="en-US" dirty="0"/>
              <a:t>(DOE)</a:t>
            </a:r>
          </a:p>
        </p:txBody>
      </p:sp>
      <p:sp>
        <p:nvSpPr>
          <p:cNvPr id="4" name="TextBox 3"/>
          <p:cNvSpPr txBox="1"/>
          <p:nvPr/>
        </p:nvSpPr>
        <p:spPr>
          <a:xfrm>
            <a:off x="152400" y="1523210"/>
            <a:ext cx="8763000" cy="584775"/>
          </a:xfrm>
          <a:prstGeom prst="rect">
            <a:avLst/>
          </a:prstGeom>
          <a:noFill/>
        </p:spPr>
        <p:txBody>
          <a:bodyPr wrap="square" rtlCol="0">
            <a:spAutoFit/>
          </a:bodyPr>
          <a:lstStyle/>
          <a:p>
            <a:pPr>
              <a:spcBef>
                <a:spcPts val="1200"/>
              </a:spcBef>
            </a:pPr>
            <a:r>
              <a:rPr lang="en-US" sz="1600" dirty="0" smtClean="0">
                <a:latin typeface="+mj-lt"/>
              </a:rPr>
              <a:t>DOE </a:t>
            </a:r>
            <a:r>
              <a:rPr lang="en-US" sz="1600" dirty="0">
                <a:latin typeface="+mj-lt"/>
              </a:rPr>
              <a:t>is the design of manipulation, observation and analysis procedures where variation (in product quality, for example) is </a:t>
            </a:r>
            <a:r>
              <a:rPr lang="en-US" sz="1600" dirty="0" smtClean="0">
                <a:latin typeface="+mj-lt"/>
              </a:rPr>
              <a:t>present, </a:t>
            </a:r>
            <a:r>
              <a:rPr lang="en-US" sz="1600" dirty="0">
                <a:latin typeface="+mj-lt"/>
              </a:rPr>
              <a:t>to determine the causes of variation</a:t>
            </a:r>
            <a:endParaRPr lang="en-US" sz="1600" dirty="0" smtClean="0">
              <a:latin typeface="+mj-lt"/>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6256020" y="2354207"/>
            <a:ext cx="2659380" cy="2667000"/>
          </a:xfrm>
          <a:prstGeom prst="rect">
            <a:avLst/>
          </a:prstGeom>
          <a:noFill/>
        </p:spPr>
      </p:pic>
      <p:sp>
        <p:nvSpPr>
          <p:cNvPr id="6" name="TextBox 5"/>
          <p:cNvSpPr txBox="1"/>
          <p:nvPr/>
        </p:nvSpPr>
        <p:spPr>
          <a:xfrm>
            <a:off x="152400" y="2256472"/>
            <a:ext cx="5867400" cy="2923877"/>
          </a:xfrm>
          <a:prstGeom prst="rect">
            <a:avLst/>
          </a:prstGeom>
          <a:noFill/>
        </p:spPr>
        <p:txBody>
          <a:bodyPr wrap="square" rtlCol="0">
            <a:spAutoFit/>
          </a:bodyPr>
          <a:lstStyle/>
          <a:p>
            <a:pPr>
              <a:spcBef>
                <a:spcPts val="1200"/>
              </a:spcBef>
            </a:pPr>
            <a:r>
              <a:rPr lang="en-US" sz="1600" dirty="0" smtClean="0">
                <a:latin typeface="+mj-lt"/>
              </a:rPr>
              <a:t>Taguchi DOE</a:t>
            </a:r>
          </a:p>
          <a:p>
            <a:pPr marL="285750" indent="-285750">
              <a:spcBef>
                <a:spcPts val="1200"/>
              </a:spcBef>
              <a:buFont typeface="Arial" pitchFamily="34" charset="0"/>
              <a:buChar char="•"/>
            </a:pPr>
            <a:r>
              <a:rPr lang="en-US" sz="1400" dirty="0">
                <a:latin typeface="+mj-lt"/>
              </a:rPr>
              <a:t>Statistical methods developed by </a:t>
            </a:r>
            <a:r>
              <a:rPr lang="en-US" sz="1400" dirty="0" err="1">
                <a:latin typeface="+mj-lt"/>
              </a:rPr>
              <a:t>Genichi</a:t>
            </a:r>
            <a:r>
              <a:rPr lang="en-US" sz="1400" dirty="0">
                <a:latin typeface="+mj-lt"/>
              </a:rPr>
              <a:t> Taguchi to improve the quality of manufactured goods </a:t>
            </a:r>
            <a:endParaRPr lang="en-US" sz="1400" dirty="0" smtClean="0">
              <a:latin typeface="+mj-lt"/>
            </a:endParaRPr>
          </a:p>
          <a:p>
            <a:pPr marL="285750" indent="-285750">
              <a:spcBef>
                <a:spcPts val="1200"/>
              </a:spcBef>
              <a:buFont typeface="Arial" pitchFamily="34" charset="0"/>
              <a:buChar char="•"/>
            </a:pPr>
            <a:r>
              <a:rPr lang="en-US" sz="1400" dirty="0" smtClean="0">
                <a:latin typeface="+mj-lt"/>
              </a:rPr>
              <a:t>Centered </a:t>
            </a:r>
            <a:r>
              <a:rPr lang="en-US" sz="1400" dirty="0">
                <a:latin typeface="+mj-lt"/>
              </a:rPr>
              <a:t>on zeroing in rapidly on the variations in a product that distinguish the bad parts from the </a:t>
            </a:r>
            <a:r>
              <a:rPr lang="en-US" sz="1400" dirty="0" smtClean="0">
                <a:latin typeface="+mj-lt"/>
              </a:rPr>
              <a:t>good</a:t>
            </a:r>
          </a:p>
          <a:p>
            <a:pPr>
              <a:spcBef>
                <a:spcPts val="1200"/>
              </a:spcBef>
            </a:pPr>
            <a:r>
              <a:rPr lang="en-US" sz="1600" dirty="0" err="1">
                <a:latin typeface="+mj-lt"/>
              </a:rPr>
              <a:t>Shainin</a:t>
            </a:r>
            <a:r>
              <a:rPr lang="en-US" sz="1600" dirty="0">
                <a:latin typeface="+mj-lt"/>
              </a:rPr>
              <a:t> </a:t>
            </a:r>
            <a:r>
              <a:rPr lang="en-US" sz="1600" dirty="0" smtClean="0">
                <a:latin typeface="+mj-lt"/>
              </a:rPr>
              <a:t>DOE</a:t>
            </a:r>
          </a:p>
          <a:p>
            <a:pPr marL="285750" indent="-285750">
              <a:spcBef>
                <a:spcPts val="1200"/>
              </a:spcBef>
              <a:buFont typeface="Arial" pitchFamily="34" charset="0"/>
              <a:buChar char="•"/>
            </a:pPr>
            <a:r>
              <a:rPr lang="en-US" sz="1400" dirty="0" smtClean="0">
                <a:latin typeface="+mj-lt"/>
              </a:rPr>
              <a:t>Statistical </a:t>
            </a:r>
            <a:r>
              <a:rPr lang="en-US" sz="1400" dirty="0">
                <a:latin typeface="+mj-lt"/>
              </a:rPr>
              <a:t>techniques developed by </a:t>
            </a:r>
            <a:r>
              <a:rPr lang="en-US" sz="1400" dirty="0" smtClean="0">
                <a:latin typeface="+mj-lt"/>
              </a:rPr>
              <a:t>Dorian </a:t>
            </a:r>
            <a:r>
              <a:rPr lang="en-US" sz="1400" dirty="0" err="1" smtClean="0">
                <a:latin typeface="+mj-lt"/>
              </a:rPr>
              <a:t>Shainin</a:t>
            </a:r>
            <a:r>
              <a:rPr lang="en-US" sz="1400" dirty="0" smtClean="0">
                <a:latin typeface="+mj-lt"/>
              </a:rPr>
              <a:t> that </a:t>
            </a:r>
            <a:r>
              <a:rPr lang="en-US" sz="1400" dirty="0">
                <a:latin typeface="+mj-lt"/>
              </a:rPr>
              <a:t>have the advantage of being simple but powerful and widely applicable for finding the most important root causes of variation </a:t>
            </a:r>
            <a:r>
              <a:rPr lang="en-US" sz="1400" dirty="0" smtClean="0">
                <a:latin typeface="+mj-lt"/>
              </a:rPr>
              <a:t>( ‘</a:t>
            </a:r>
            <a:r>
              <a:rPr lang="en-US" sz="1400" dirty="0">
                <a:latin typeface="+mj-lt"/>
              </a:rPr>
              <a:t>Red X’) following the Pareto ‘80-20’ </a:t>
            </a:r>
            <a:r>
              <a:rPr lang="en-US" sz="1400" dirty="0" smtClean="0">
                <a:latin typeface="+mj-lt"/>
              </a:rPr>
              <a:t>rule</a:t>
            </a:r>
          </a:p>
        </p:txBody>
      </p:sp>
      <p:sp>
        <p:nvSpPr>
          <p:cNvPr id="7" name="TextBox 6"/>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Achieve Quality with Six Sigma</a:t>
            </a:r>
            <a:endParaRPr lang="en-US" sz="1400" b="1" dirty="0">
              <a:latin typeface="+mj-lt"/>
            </a:endParaRPr>
          </a:p>
        </p:txBody>
      </p:sp>
    </p:spTree>
    <p:extLst>
      <p:ext uri="{BB962C8B-B14F-4D97-AF65-F5344CB8AC3E}">
        <p14:creationId xmlns:p14="http://schemas.microsoft.com/office/powerpoint/2010/main" val="3775598989"/>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Quality Function Deployment (QFD)</a:t>
            </a:r>
            <a:endParaRPr lang="en-US" dirty="0"/>
          </a:p>
        </p:txBody>
      </p:sp>
      <p:sp>
        <p:nvSpPr>
          <p:cNvPr id="4" name="TextBox 3"/>
          <p:cNvSpPr txBox="1"/>
          <p:nvPr/>
        </p:nvSpPr>
        <p:spPr>
          <a:xfrm>
            <a:off x="152400" y="1523210"/>
            <a:ext cx="8763000" cy="584775"/>
          </a:xfrm>
          <a:prstGeom prst="rect">
            <a:avLst/>
          </a:prstGeom>
          <a:noFill/>
        </p:spPr>
        <p:txBody>
          <a:bodyPr wrap="square" rtlCol="0">
            <a:spAutoFit/>
          </a:bodyPr>
          <a:lstStyle/>
          <a:p>
            <a:pPr>
              <a:spcBef>
                <a:spcPts val="1200"/>
              </a:spcBef>
            </a:pPr>
            <a:r>
              <a:rPr lang="en-US" sz="1600" dirty="0">
                <a:latin typeface="+mj-lt"/>
              </a:rPr>
              <a:t>QFD is a tool used by a cross-functional team to address and coordinate product development to ensure right-first-time performance and on-going </a:t>
            </a:r>
            <a:r>
              <a:rPr lang="en-US" sz="1600" dirty="0" smtClean="0">
                <a:latin typeface="+mj-lt"/>
              </a:rPr>
              <a:t>success, focused on trade-offs</a:t>
            </a:r>
          </a:p>
        </p:txBody>
      </p:sp>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2133600" y="2107984"/>
            <a:ext cx="4800600" cy="3988015"/>
          </a:xfrm>
          <a:prstGeom prst="rect">
            <a:avLst/>
          </a:prstGeom>
          <a:noFill/>
          <a:ln>
            <a:noFill/>
          </a:ln>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Achieve Quality with Six Sigma</a:t>
            </a:r>
            <a:endParaRPr lang="en-US" sz="1400" b="1" dirty="0">
              <a:latin typeface="+mj-lt"/>
            </a:endParaRPr>
          </a:p>
        </p:txBody>
      </p:sp>
    </p:spTree>
    <p:extLst>
      <p:ext uri="{BB962C8B-B14F-4D97-AF65-F5344CB8AC3E}">
        <p14:creationId xmlns:p14="http://schemas.microsoft.com/office/powerpoint/2010/main" val="3659777363"/>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2"/>
          <p:cNvSpPr>
            <a:spLocks noGrp="1"/>
          </p:cNvSpPr>
          <p:nvPr>
            <p:ph type="subTitle" idx="1"/>
          </p:nvPr>
        </p:nvSpPr>
        <p:spPr>
          <a:xfrm>
            <a:off x="1296988" y="2743200"/>
            <a:ext cx="6578600" cy="1347788"/>
          </a:xfrm>
        </p:spPr>
        <p:txBody>
          <a:bodyPr/>
          <a:lstStyle/>
          <a:p>
            <a:pPr>
              <a:spcBef>
                <a:spcPct val="0"/>
              </a:spcBef>
            </a:pPr>
            <a:r>
              <a:rPr lang="en-US" sz="1800" b="1" smtClean="0">
                <a:solidFill>
                  <a:schemeClr val="tx1"/>
                </a:solidFill>
                <a:latin typeface="Arial" charset="0"/>
                <a:cs typeface="Arial" charset="0"/>
              </a:rPr>
              <a:t>Lean and Six Sigma apply an overlapping set of powerful business improvement tools, some adopted from early quality programs, refined and proven over several decades</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77" name="Title 1"/>
          <p:cNvSpPr>
            <a:spLocks noGrp="1"/>
          </p:cNvSpPr>
          <p:nvPr>
            <p:ph type="ctrTitle"/>
          </p:nvPr>
        </p:nvSpPr>
        <p:spPr>
          <a:xfrm>
            <a:off x="1276350" y="1587500"/>
            <a:ext cx="6591300" cy="622300"/>
          </a:xfrm>
        </p:spPr>
        <p:txBody>
          <a:bodyPr/>
          <a:lstStyle/>
          <a:p>
            <a:pPr algn="ctr"/>
            <a:r>
              <a:rPr lang="en-US" b="1" smtClean="0">
                <a:latin typeface="Arial" charset="0"/>
                <a:cs typeface="Arial" charset="0"/>
              </a:rPr>
              <a:t>Apply the Tools to Get It Done</a:t>
            </a:r>
          </a:p>
        </p:txBody>
      </p:sp>
      <p:sp>
        <p:nvSpPr>
          <p:cNvPr id="3078" name="Title 1"/>
          <p:cNvSpPr txBox="1">
            <a:spLocks/>
          </p:cNvSpPr>
          <p:nvPr/>
        </p:nvSpPr>
        <p:spPr bwMode="auto">
          <a:xfrm>
            <a:off x="1276350" y="2017713"/>
            <a:ext cx="6591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algn="ctr"/>
            <a:r>
              <a:rPr lang="en-US" b="1">
                <a:latin typeface="Arial" charset="0"/>
              </a:rPr>
              <a:t>Chapter 4</a:t>
            </a:r>
          </a:p>
        </p:txBody>
      </p:sp>
      <p:grpSp>
        <p:nvGrpSpPr>
          <p:cNvPr id="3079" name="Group 7"/>
          <p:cNvGrpSpPr>
            <a:grpSpLocks/>
          </p:cNvGrpSpPr>
          <p:nvPr/>
        </p:nvGrpSpPr>
        <p:grpSpPr bwMode="auto">
          <a:xfrm>
            <a:off x="1276350" y="457200"/>
            <a:ext cx="6591300" cy="1130300"/>
            <a:chOff x="1276350" y="457200"/>
            <a:chExt cx="6591300" cy="1130052"/>
          </a:xfrm>
        </p:grpSpPr>
        <p:sp>
          <p:nvSpPr>
            <p:cNvPr id="9"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auto">
                <a:spcBef>
                  <a:spcPts val="0"/>
                </a:spcBef>
                <a:spcAft>
                  <a:spcPts val="0"/>
                </a:spcAft>
                <a:defRPr/>
              </a:pPr>
              <a:r>
                <a:rPr lang="en-US" sz="3600" kern="10" dirty="0">
                  <a:ln w="9525">
                    <a:solidFill>
                      <a:srgbClr val="000000"/>
                    </a:solidFill>
                    <a:round/>
                    <a:headEnd/>
                    <a:tailEnd/>
                  </a:ln>
                  <a:solidFill>
                    <a:srgbClr val="548DD4"/>
                  </a:solidFill>
                  <a:latin typeface="Arial Black"/>
                  <a:cs typeface="+mn-cs"/>
                </a:rPr>
                <a:t>It </a:t>
              </a:r>
              <a:r>
                <a:rPr lang="en-US" sz="3600" i="1" kern="10" dirty="0">
                  <a:ln w="9525">
                    <a:solidFill>
                      <a:srgbClr val="000000"/>
                    </a:solidFill>
                    <a:round/>
                    <a:headEnd/>
                    <a:tailEnd/>
                  </a:ln>
                  <a:solidFill>
                    <a:srgbClr val="548DD4"/>
                  </a:solidFill>
                  <a:latin typeface="Arial Black"/>
                  <a:cs typeface="+mn-cs"/>
                </a:rPr>
                <a:t>IS</a:t>
              </a:r>
              <a:r>
                <a:rPr lang="en-US" sz="3600" kern="10" dirty="0">
                  <a:ln w="9525">
                    <a:solidFill>
                      <a:srgbClr val="000000"/>
                    </a:solidFill>
                    <a:round/>
                    <a:headEnd/>
                    <a:tailEnd/>
                  </a:ln>
                  <a:solidFill>
                    <a:srgbClr val="548DD4"/>
                  </a:solidFill>
                  <a:latin typeface="Arial Black"/>
                  <a:cs typeface="+mn-cs"/>
                </a:rPr>
                <a:t> Broke. Fix It!</a:t>
              </a:r>
            </a:p>
          </p:txBody>
        </p:sp>
        <p:sp>
          <p:nvSpPr>
            <p:cNvPr id="3082" name="WordArt 6"/>
            <p:cNvSpPr>
              <a:spLocks noChangeArrowheads="1" noChangeShapeType="1" noTextEdit="1"/>
            </p:cNvSpPr>
            <p:nvPr/>
          </p:nvSpPr>
          <p:spPr bwMode="auto">
            <a:xfrm>
              <a:off x="1666874" y="975732"/>
              <a:ext cx="5810250" cy="483580"/>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solidFill>
                    <a:srgbClr val="548DD4"/>
                  </a:solidFill>
                  <a:latin typeface="Arial Black"/>
                </a:rPr>
                <a:t>The Comprehensive Business Improvement Toolkit</a:t>
              </a:r>
            </a:p>
          </p:txBody>
        </p:sp>
        <p:pic>
          <p:nvPicPr>
            <p:cNvPr id="308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1043422781"/>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2057400"/>
            <a:ext cx="8229600" cy="3124200"/>
          </a:xfrm>
          <a:prstGeom prst="rect">
            <a:avLst/>
          </a:prstGeom>
          <a:solidFill>
            <a:schemeClr val="bg1"/>
          </a:solidFill>
          <a:ln>
            <a:solidFill>
              <a:schemeClr val="tx1"/>
            </a:solidFill>
          </a:ln>
          <a:effectLst>
            <a:outerShdw blurRad="254000" dist="254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8" name="Title 1"/>
          <p:cNvSpPr>
            <a:spLocks noGrp="1"/>
          </p:cNvSpPr>
          <p:nvPr>
            <p:ph type="ctrTitle"/>
          </p:nvPr>
        </p:nvSpPr>
        <p:spPr>
          <a:xfrm>
            <a:off x="88900" y="304800"/>
            <a:ext cx="6754813" cy="914400"/>
          </a:xfrm>
        </p:spPr>
        <p:txBody>
          <a:bodyPr/>
          <a:lstStyle/>
          <a:p>
            <a:r>
              <a:rPr lang="en-US" smtClean="0">
                <a:latin typeface="Arial" charset="0"/>
                <a:cs typeface="Arial" charset="0"/>
              </a:rPr>
              <a:t>Tool Application Sequence</a:t>
            </a:r>
          </a:p>
        </p:txBody>
      </p:sp>
      <p:sp>
        <p:nvSpPr>
          <p:cNvPr id="2" name="TextBox 1"/>
          <p:cNvSpPr txBox="1"/>
          <p:nvPr/>
        </p:nvSpPr>
        <p:spPr>
          <a:xfrm>
            <a:off x="228600" y="1600200"/>
            <a:ext cx="8715375" cy="338138"/>
          </a:xfrm>
          <a:prstGeom prst="rect">
            <a:avLst/>
          </a:prstGeom>
          <a:noFill/>
        </p:spPr>
        <p:txBody>
          <a:bodyPr>
            <a:spAutoFit/>
          </a:bodyPr>
          <a:lstStyle/>
          <a:p>
            <a:pPr fontAlgn="auto">
              <a:spcBef>
                <a:spcPts val="1200"/>
              </a:spcBef>
              <a:spcAft>
                <a:spcPts val="0"/>
              </a:spcAft>
              <a:defRPr/>
            </a:pPr>
            <a:r>
              <a:rPr lang="en-US" sz="1600" dirty="0">
                <a:latin typeface="+mj-lt"/>
                <a:cs typeface="+mn-cs"/>
              </a:rPr>
              <a:t>There is a logical sequence for using the tools of lean / six sigma: </a:t>
            </a:r>
          </a:p>
        </p:txBody>
      </p:sp>
      <p:graphicFrame>
        <p:nvGraphicFramePr>
          <p:cNvPr id="3" name="Table 2"/>
          <p:cNvGraphicFramePr>
            <a:graphicFrameLocks noGrp="1"/>
          </p:cNvGraphicFramePr>
          <p:nvPr>
            <p:extLst>
              <p:ext uri="{D42A27DB-BD31-4B8C-83A1-F6EECF244321}">
                <p14:modId xmlns:p14="http://schemas.microsoft.com/office/powerpoint/2010/main" val="1408304322"/>
              </p:ext>
            </p:extLst>
          </p:nvPr>
        </p:nvGraphicFramePr>
        <p:xfrm>
          <a:off x="381000" y="2057400"/>
          <a:ext cx="8229600" cy="3032466"/>
        </p:xfrm>
        <a:graphic>
          <a:graphicData uri="http://schemas.openxmlformats.org/drawingml/2006/table">
            <a:tbl>
              <a:tblPr firstRow="1" bandRow="1">
                <a:tableStyleId>{073A0DAA-6AF3-43AB-8588-CEC1D06C72B9}</a:tableStyleId>
              </a:tblPr>
              <a:tblGrid>
                <a:gridCol w="2819401"/>
                <a:gridCol w="5410199"/>
              </a:tblGrid>
              <a:tr h="370762">
                <a:tc>
                  <a:txBody>
                    <a:bodyPr/>
                    <a:lstStyle/>
                    <a:p>
                      <a:r>
                        <a:rPr lang="en-US" sz="1800" b="1" kern="1200" dirty="0" smtClean="0">
                          <a:solidFill>
                            <a:schemeClr val="tx1"/>
                          </a:solidFill>
                          <a:latin typeface="+mj-lt"/>
                          <a:ea typeface="+mn-ea"/>
                          <a:cs typeface="+mn-cs"/>
                        </a:rPr>
                        <a:t>Purpose</a:t>
                      </a:r>
                      <a:endParaRPr lang="en-US" sz="1800" b="1" kern="1200" dirty="0">
                        <a:solidFill>
                          <a:schemeClr val="tx1"/>
                        </a:solidFill>
                        <a:latin typeface="+mj-lt"/>
                        <a:ea typeface="+mn-ea"/>
                        <a:cs typeface="+mn-cs"/>
                      </a:endParaRPr>
                    </a:p>
                  </a:txBody>
                  <a:tcPr marT="45710" marB="45710">
                    <a:solidFill>
                      <a:schemeClr val="tx2">
                        <a:lumMod val="20000"/>
                        <a:lumOff val="80000"/>
                      </a:schemeClr>
                    </a:solidFill>
                  </a:tcPr>
                </a:tc>
                <a:tc>
                  <a:txBody>
                    <a:bodyPr/>
                    <a:lstStyle/>
                    <a:p>
                      <a:r>
                        <a:rPr lang="en-US" sz="1800" dirty="0" smtClean="0">
                          <a:solidFill>
                            <a:schemeClr val="tx1"/>
                          </a:solidFill>
                          <a:latin typeface="+mj-lt"/>
                        </a:rPr>
                        <a:t>Tools</a:t>
                      </a:r>
                      <a:endParaRPr lang="en-US" sz="1800" dirty="0">
                        <a:solidFill>
                          <a:schemeClr val="tx1"/>
                        </a:solidFill>
                        <a:latin typeface="+mj-lt"/>
                      </a:endParaRPr>
                    </a:p>
                  </a:txBody>
                  <a:tcPr marT="45710" marB="45710">
                    <a:solidFill>
                      <a:schemeClr val="tx2">
                        <a:lumMod val="20000"/>
                        <a:lumOff val="80000"/>
                      </a:schemeClr>
                    </a:solidFill>
                  </a:tcPr>
                </a:tc>
              </a:tr>
              <a:tr h="639946">
                <a:tc>
                  <a:txBody>
                    <a:bodyPr/>
                    <a:lstStyle/>
                    <a:p>
                      <a:pPr marL="0" marR="0">
                        <a:spcBef>
                          <a:spcPts val="0"/>
                        </a:spcBef>
                        <a:spcAft>
                          <a:spcPts val="0"/>
                        </a:spcAft>
                      </a:pPr>
                      <a:r>
                        <a:rPr lang="en-US" sz="1800" kern="1200" dirty="0">
                          <a:solidFill>
                            <a:schemeClr val="dk1"/>
                          </a:solidFill>
                          <a:latin typeface="+mj-lt"/>
                          <a:ea typeface="+mn-ea"/>
                          <a:cs typeface="+mn-cs"/>
                        </a:rPr>
                        <a:t>Identify the Problem</a:t>
                      </a:r>
                    </a:p>
                  </a:txBody>
                  <a:tcPr marL="68580" marR="68580" marT="0" marB="0">
                    <a:noFill/>
                  </a:tcPr>
                </a:tc>
                <a:tc>
                  <a:txBody>
                    <a:bodyPr/>
                    <a:lstStyle/>
                    <a:p>
                      <a:r>
                        <a:rPr lang="en-US" sz="1800" dirty="0" smtClean="0">
                          <a:latin typeface="+mj-lt"/>
                        </a:rPr>
                        <a:t>Brainstorming, Process Flow Analysis, Day in the Life Of</a:t>
                      </a:r>
                      <a:r>
                        <a:rPr lang="en-US" sz="1800" baseline="0" dirty="0" smtClean="0">
                          <a:latin typeface="+mj-lt"/>
                        </a:rPr>
                        <a:t> (DILO) </a:t>
                      </a:r>
                      <a:r>
                        <a:rPr lang="en-US" sz="1800" dirty="0" smtClean="0">
                          <a:latin typeface="+mj-lt"/>
                        </a:rPr>
                        <a:t>Studies,</a:t>
                      </a:r>
                      <a:r>
                        <a:rPr lang="en-US" sz="1800" baseline="0" dirty="0" smtClean="0">
                          <a:latin typeface="+mj-lt"/>
                        </a:rPr>
                        <a:t> Ratio Delay Analysis</a:t>
                      </a:r>
                      <a:endParaRPr lang="en-US" sz="1800" dirty="0">
                        <a:latin typeface="+mj-lt"/>
                      </a:endParaRPr>
                    </a:p>
                  </a:txBody>
                  <a:tcPr marT="45710" marB="45710">
                    <a:noFill/>
                  </a:tcPr>
                </a:tc>
              </a:tr>
              <a:tr h="370762">
                <a:tc>
                  <a:txBody>
                    <a:bodyPr/>
                    <a:lstStyle/>
                    <a:p>
                      <a:pPr marL="0" marR="0">
                        <a:spcBef>
                          <a:spcPts val="0"/>
                        </a:spcBef>
                        <a:spcAft>
                          <a:spcPts val="0"/>
                        </a:spcAft>
                      </a:pPr>
                      <a:r>
                        <a:rPr lang="en-US" sz="1800" kern="1200">
                          <a:solidFill>
                            <a:schemeClr val="dk1"/>
                          </a:solidFill>
                          <a:latin typeface="+mj-lt"/>
                          <a:ea typeface="+mn-ea"/>
                          <a:cs typeface="+mn-cs"/>
                        </a:rPr>
                        <a:t>Analyze the Problem</a:t>
                      </a:r>
                    </a:p>
                  </a:txBody>
                  <a:tcPr marL="68580" marR="68580" marT="0" marB="0">
                    <a:noFill/>
                  </a:tcPr>
                </a:tc>
                <a:tc>
                  <a:txBody>
                    <a:bodyPr/>
                    <a:lstStyle/>
                    <a:p>
                      <a:r>
                        <a:rPr lang="en-US" sz="1800" dirty="0" smtClean="0">
                          <a:latin typeface="+mj-lt"/>
                        </a:rPr>
                        <a:t>Affinity Diagram, Ishikawa Diagram</a:t>
                      </a:r>
                      <a:endParaRPr lang="en-US" sz="1800" dirty="0">
                        <a:latin typeface="+mj-lt"/>
                      </a:endParaRPr>
                    </a:p>
                  </a:txBody>
                  <a:tcPr marT="45710" marB="45710">
                    <a:noFill/>
                  </a:tcPr>
                </a:tc>
              </a:tr>
              <a:tr h="639946">
                <a:tc>
                  <a:txBody>
                    <a:bodyPr/>
                    <a:lstStyle/>
                    <a:p>
                      <a:pPr marL="0" marR="0">
                        <a:spcBef>
                          <a:spcPts val="0"/>
                        </a:spcBef>
                        <a:spcAft>
                          <a:spcPts val="0"/>
                        </a:spcAft>
                      </a:pPr>
                      <a:r>
                        <a:rPr lang="en-US" sz="1800" kern="1200" dirty="0">
                          <a:solidFill>
                            <a:schemeClr val="dk1"/>
                          </a:solidFill>
                          <a:latin typeface="+mj-lt"/>
                          <a:ea typeface="+mn-ea"/>
                          <a:cs typeface="+mn-cs"/>
                        </a:rPr>
                        <a:t>Prioritize Actions to Fix the Problem</a:t>
                      </a:r>
                    </a:p>
                  </a:txBody>
                  <a:tcPr marL="68580" marR="68580" marT="0" marB="0">
                    <a:noFill/>
                  </a:tcPr>
                </a:tc>
                <a:tc>
                  <a:txBody>
                    <a:bodyPr/>
                    <a:lstStyle/>
                    <a:p>
                      <a:r>
                        <a:rPr lang="en-US" sz="1800" dirty="0" smtClean="0">
                          <a:latin typeface="+mj-lt"/>
                        </a:rPr>
                        <a:t>Pareto Analysis, Failure</a:t>
                      </a:r>
                      <a:r>
                        <a:rPr lang="en-US" sz="1800" baseline="0" dirty="0" smtClean="0">
                          <a:latin typeface="+mj-lt"/>
                        </a:rPr>
                        <a:t> Modes and Effects Analysis (FMEA)</a:t>
                      </a:r>
                      <a:r>
                        <a:rPr lang="en-US" sz="1800" dirty="0" smtClean="0">
                          <a:latin typeface="+mj-lt"/>
                        </a:rPr>
                        <a:t>, </a:t>
                      </a:r>
                      <a:r>
                        <a:rPr lang="en-US" sz="1800" dirty="0" err="1" smtClean="0">
                          <a:latin typeface="+mj-lt"/>
                        </a:rPr>
                        <a:t>Multivoting</a:t>
                      </a:r>
                      <a:endParaRPr lang="en-US" sz="1800" dirty="0">
                        <a:latin typeface="+mj-lt"/>
                      </a:endParaRPr>
                    </a:p>
                  </a:txBody>
                  <a:tcPr marT="45710" marB="45710">
                    <a:noFill/>
                  </a:tcPr>
                </a:tc>
              </a:tr>
              <a:tr h="370762">
                <a:tc>
                  <a:txBody>
                    <a:bodyPr/>
                    <a:lstStyle/>
                    <a:p>
                      <a:r>
                        <a:rPr lang="en-US" sz="1800" dirty="0" smtClean="0">
                          <a:latin typeface="+mj-lt"/>
                        </a:rPr>
                        <a:t>Estimate the Challenge</a:t>
                      </a:r>
                      <a:endParaRPr lang="en-US" sz="1800" dirty="0">
                        <a:latin typeface="+mj-lt"/>
                      </a:endParaRPr>
                    </a:p>
                  </a:txBody>
                  <a:tcPr marT="45710" marB="45710">
                    <a:noFill/>
                  </a:tcPr>
                </a:tc>
                <a:tc>
                  <a:txBody>
                    <a:bodyPr/>
                    <a:lstStyle/>
                    <a:p>
                      <a:r>
                        <a:rPr lang="en-US" sz="1800" baseline="0" dirty="0" smtClean="0">
                          <a:latin typeface="+mj-lt"/>
                        </a:rPr>
                        <a:t>SIPOC, </a:t>
                      </a:r>
                      <a:r>
                        <a:rPr lang="en-US" sz="1800" dirty="0" smtClean="0">
                          <a:latin typeface="+mj-lt"/>
                        </a:rPr>
                        <a:t>Force Field</a:t>
                      </a:r>
                      <a:r>
                        <a:rPr lang="en-US" sz="1800" baseline="0" dirty="0" smtClean="0">
                          <a:latin typeface="+mj-lt"/>
                        </a:rPr>
                        <a:t> Analysis</a:t>
                      </a:r>
                      <a:endParaRPr lang="en-US" sz="1800" dirty="0">
                        <a:latin typeface="+mj-lt"/>
                      </a:endParaRPr>
                    </a:p>
                  </a:txBody>
                  <a:tcPr marT="45710" marB="45710">
                    <a:noFill/>
                  </a:tcPr>
                </a:tc>
              </a:tr>
              <a:tr h="639946">
                <a:tc>
                  <a:txBody>
                    <a:bodyPr/>
                    <a:lstStyle/>
                    <a:p>
                      <a:r>
                        <a:rPr lang="en-US" sz="1800" dirty="0" smtClean="0">
                          <a:latin typeface="+mj-lt"/>
                        </a:rPr>
                        <a:t>Establish a Project</a:t>
                      </a:r>
                      <a:endParaRPr lang="en-US" sz="1800" dirty="0">
                        <a:latin typeface="+mj-lt"/>
                      </a:endParaRPr>
                    </a:p>
                  </a:txBody>
                  <a:tcPr marT="45710" marB="45710">
                    <a:noFill/>
                  </a:tcPr>
                </a:tc>
                <a:tc>
                  <a:txBody>
                    <a:bodyPr/>
                    <a:lstStyle/>
                    <a:p>
                      <a:r>
                        <a:rPr lang="en-US" sz="1800" dirty="0" smtClean="0">
                          <a:latin typeface="+mj-lt"/>
                        </a:rPr>
                        <a:t>Generic Process, DMAIC, Design for Six Sigma (DMADV of DFSS)</a:t>
                      </a:r>
                      <a:endParaRPr lang="en-US" sz="1800" dirty="0">
                        <a:latin typeface="+mj-lt"/>
                      </a:endParaRPr>
                    </a:p>
                  </a:txBody>
                  <a:tcPr marT="45710" marB="45710">
                    <a:noFill/>
                  </a:tcPr>
                </a:tc>
              </a:tr>
            </a:tbl>
          </a:graphicData>
        </a:graphic>
      </p:graphicFrame>
      <p:cxnSp>
        <p:nvCxnSpPr>
          <p:cNvPr id="8" name="Straight Connector 7"/>
          <p:cNvCxnSpPr/>
          <p:nvPr/>
        </p:nvCxnSpPr>
        <p:spPr>
          <a:xfrm>
            <a:off x="381000" y="2438400"/>
            <a:ext cx="8229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81000" y="3048000"/>
            <a:ext cx="8229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81000" y="3429000"/>
            <a:ext cx="8229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 y="4114800"/>
            <a:ext cx="8229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81000" y="4495800"/>
            <a:ext cx="8229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200400" y="2057400"/>
            <a:ext cx="0" cy="3124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381000" y="2057400"/>
            <a:ext cx="8229600" cy="3124200"/>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1438235691"/>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a:xfrm>
            <a:off x="88900" y="304800"/>
            <a:ext cx="6754813" cy="914400"/>
          </a:xfrm>
        </p:spPr>
        <p:txBody>
          <a:bodyPr/>
          <a:lstStyle/>
          <a:p>
            <a:r>
              <a:rPr lang="en-US" smtClean="0">
                <a:latin typeface="Arial" charset="0"/>
                <a:cs typeface="Arial" charset="0"/>
              </a:rPr>
              <a:t>Brainstorming</a:t>
            </a:r>
          </a:p>
        </p:txBody>
      </p:sp>
      <p:sp>
        <p:nvSpPr>
          <p:cNvPr id="4" name="TextBox 3"/>
          <p:cNvSpPr txBox="1"/>
          <p:nvPr/>
        </p:nvSpPr>
        <p:spPr>
          <a:xfrm>
            <a:off x="152400" y="1524000"/>
            <a:ext cx="8610600" cy="3108325"/>
          </a:xfrm>
          <a:prstGeom prst="rect">
            <a:avLst/>
          </a:prstGeom>
          <a:noFill/>
        </p:spPr>
        <p:txBody>
          <a:bodyPr>
            <a:spAutoFit/>
          </a:bodyPr>
          <a:lstStyle/>
          <a:p>
            <a:pPr marL="285750" indent="-285750" fontAlgn="auto">
              <a:spcBef>
                <a:spcPts val="1200"/>
              </a:spcBef>
              <a:spcAft>
                <a:spcPts val="0"/>
              </a:spcAft>
              <a:buFont typeface="Arial" pitchFamily="34" charset="0"/>
              <a:buChar char="•"/>
              <a:defRPr/>
            </a:pPr>
            <a:r>
              <a:rPr lang="en-US" sz="1600" dirty="0">
                <a:latin typeface="+mj-lt"/>
                <a:cs typeface="+mn-cs"/>
              </a:rPr>
              <a:t>Brainstorming is a simple and effective way to quickly get an appropriate set of ideas about any subject</a:t>
            </a:r>
          </a:p>
          <a:p>
            <a:pPr marL="285750" indent="-285750" fontAlgn="auto">
              <a:spcBef>
                <a:spcPts val="1200"/>
              </a:spcBef>
              <a:spcAft>
                <a:spcPts val="0"/>
              </a:spcAft>
              <a:buFont typeface="Arial" pitchFamily="34" charset="0"/>
              <a:buChar char="•"/>
              <a:defRPr/>
            </a:pPr>
            <a:r>
              <a:rPr lang="en-US" sz="1600" dirty="0">
                <a:latin typeface="+mj-lt"/>
                <a:cs typeface="+mn-cs"/>
              </a:rPr>
              <a:t>The concept is intuitive, but it helps to apply it systematically, and to ensure the team understands the rules, especially:</a:t>
            </a:r>
          </a:p>
          <a:p>
            <a:pPr marL="800100" lvl="1" indent="-342900" fontAlgn="auto">
              <a:spcBef>
                <a:spcPts val="1200"/>
              </a:spcBef>
              <a:spcAft>
                <a:spcPts val="0"/>
              </a:spcAft>
              <a:buFont typeface="+mj-lt"/>
              <a:buAutoNum type="arabicPeriod"/>
              <a:defRPr/>
            </a:pPr>
            <a:r>
              <a:rPr lang="en-US" sz="1400" dirty="0">
                <a:latin typeface="+mj-lt"/>
                <a:cs typeface="+mn-cs"/>
              </a:rPr>
              <a:t>Get as many ideas as possible</a:t>
            </a:r>
          </a:p>
          <a:p>
            <a:pPr marL="800100" lvl="1" indent="-342900" fontAlgn="auto">
              <a:spcBef>
                <a:spcPts val="1200"/>
              </a:spcBef>
              <a:spcAft>
                <a:spcPts val="0"/>
              </a:spcAft>
              <a:buFont typeface="+mj-lt"/>
              <a:buAutoNum type="arabicPeriod"/>
              <a:defRPr/>
            </a:pPr>
            <a:r>
              <a:rPr lang="en-US" sz="1400" dirty="0">
                <a:latin typeface="+mj-lt"/>
                <a:cs typeface="+mn-cs"/>
              </a:rPr>
              <a:t>There are no silly or bad ideas</a:t>
            </a:r>
          </a:p>
          <a:p>
            <a:pPr marL="800100" lvl="1" indent="-342900" fontAlgn="auto">
              <a:spcBef>
                <a:spcPts val="1200"/>
              </a:spcBef>
              <a:spcAft>
                <a:spcPts val="0"/>
              </a:spcAft>
              <a:buFont typeface="+mj-lt"/>
              <a:buAutoNum type="arabicPeriod"/>
              <a:defRPr/>
            </a:pPr>
            <a:r>
              <a:rPr lang="en-US" sz="1400" dirty="0">
                <a:latin typeface="+mj-lt"/>
                <a:cs typeface="+mn-cs"/>
              </a:rPr>
              <a:t>Everyone joins in </a:t>
            </a:r>
          </a:p>
          <a:p>
            <a:pPr marL="800100" lvl="1" indent="-342900" fontAlgn="auto">
              <a:spcBef>
                <a:spcPts val="1200"/>
              </a:spcBef>
              <a:spcAft>
                <a:spcPts val="0"/>
              </a:spcAft>
              <a:buFont typeface="+mj-lt"/>
              <a:buAutoNum type="arabicPeriod"/>
              <a:defRPr/>
            </a:pPr>
            <a:r>
              <a:rPr lang="en-US" sz="1400" dirty="0">
                <a:latin typeface="+mj-lt"/>
                <a:cs typeface="+mn-cs"/>
              </a:rPr>
              <a:t>Hitchhiking (building on another's ideas) is okay</a:t>
            </a:r>
          </a:p>
          <a:p>
            <a:pPr marL="800100" lvl="1" indent="-342900" fontAlgn="auto">
              <a:spcBef>
                <a:spcPts val="1200"/>
              </a:spcBef>
              <a:spcAft>
                <a:spcPts val="0"/>
              </a:spcAft>
              <a:buFont typeface="+mj-lt"/>
              <a:buAutoNum type="arabicPeriod"/>
              <a:defRPr/>
            </a:pPr>
            <a:r>
              <a:rPr lang="en-US" sz="1400" dirty="0">
                <a:latin typeface="+mj-lt"/>
                <a:cs typeface="+mn-cs"/>
              </a:rPr>
              <a:t>There are no judgments </a:t>
            </a:r>
            <a:r>
              <a:rPr lang="en-US" sz="1600" dirty="0">
                <a:latin typeface="+mj-lt"/>
                <a:cs typeface="+mn-cs"/>
              </a:rPr>
              <a:t>or discussions of ideas while ideas are being generated</a:t>
            </a: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1139025985"/>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a:xfrm>
            <a:off x="88900" y="304800"/>
            <a:ext cx="6754813" cy="914400"/>
          </a:xfrm>
        </p:spPr>
        <p:txBody>
          <a:bodyPr/>
          <a:lstStyle/>
          <a:p>
            <a:r>
              <a:rPr lang="en-US" dirty="0" smtClean="0">
                <a:latin typeface="Arial" charset="0"/>
                <a:cs typeface="Arial" charset="0"/>
              </a:rPr>
              <a:t>Focus Groups</a:t>
            </a:r>
          </a:p>
        </p:txBody>
      </p:sp>
      <p:sp>
        <p:nvSpPr>
          <p:cNvPr id="4" name="TextBox 3"/>
          <p:cNvSpPr txBox="1"/>
          <p:nvPr/>
        </p:nvSpPr>
        <p:spPr>
          <a:xfrm>
            <a:off x="152400" y="1524000"/>
            <a:ext cx="5334000" cy="3816429"/>
          </a:xfrm>
          <a:prstGeom prst="rect">
            <a:avLst/>
          </a:prstGeom>
          <a:noFill/>
        </p:spPr>
        <p:txBody>
          <a:bodyPr wrap="square">
            <a:spAutoFit/>
          </a:bodyPr>
          <a:lstStyle/>
          <a:p>
            <a:pPr marL="285750" indent="-285750" fontAlgn="auto">
              <a:spcBef>
                <a:spcPts val="1200"/>
              </a:spcBef>
              <a:spcAft>
                <a:spcPts val="0"/>
              </a:spcAft>
              <a:buFont typeface="Arial" pitchFamily="34" charset="0"/>
              <a:buChar char="•"/>
              <a:defRPr/>
            </a:pPr>
            <a:r>
              <a:rPr lang="en-US" sz="1600" dirty="0">
                <a:latin typeface="+mj-lt"/>
                <a:cs typeface="+mn-cs"/>
              </a:rPr>
              <a:t>Groups are organized to provide insights from about 6 to 12 individuals with points of view on a particular set of questions</a:t>
            </a:r>
          </a:p>
          <a:p>
            <a:pPr marL="285750" indent="-285750" fontAlgn="auto">
              <a:spcBef>
                <a:spcPts val="1200"/>
              </a:spcBef>
              <a:spcAft>
                <a:spcPts val="0"/>
              </a:spcAft>
              <a:buFont typeface="Arial" pitchFamily="34" charset="0"/>
              <a:buChar char="•"/>
              <a:defRPr/>
            </a:pPr>
            <a:r>
              <a:rPr lang="en-US" sz="1600" dirty="0">
                <a:latin typeface="+mj-lt"/>
                <a:cs typeface="+mn-cs"/>
              </a:rPr>
              <a:t>The approach is widely used in marketing, to get reactions to product concepts </a:t>
            </a:r>
          </a:p>
          <a:p>
            <a:pPr marL="285750" indent="-285750" fontAlgn="auto">
              <a:spcBef>
                <a:spcPts val="1200"/>
              </a:spcBef>
              <a:spcAft>
                <a:spcPts val="0"/>
              </a:spcAft>
              <a:buFont typeface="Arial" pitchFamily="34" charset="0"/>
              <a:buChar char="•"/>
              <a:defRPr/>
            </a:pPr>
            <a:r>
              <a:rPr lang="en-US" sz="1600" dirty="0">
                <a:latin typeface="+mj-lt"/>
                <a:cs typeface="+mn-cs"/>
              </a:rPr>
              <a:t>It can also be applied to continuous improvement</a:t>
            </a:r>
          </a:p>
          <a:p>
            <a:pPr marL="800100" lvl="1" indent="-342900" fontAlgn="auto">
              <a:spcBef>
                <a:spcPts val="1200"/>
              </a:spcBef>
              <a:spcAft>
                <a:spcPts val="0"/>
              </a:spcAft>
              <a:buFont typeface="Arial" pitchFamily="34" charset="0"/>
              <a:buChar char="•"/>
              <a:defRPr/>
            </a:pPr>
            <a:r>
              <a:rPr lang="en-US" sz="1600" dirty="0">
                <a:latin typeface="+mj-lt"/>
                <a:cs typeface="+mn-cs"/>
              </a:rPr>
              <a:t>Using survey / interview questions from the Vision Tool</a:t>
            </a:r>
          </a:p>
          <a:p>
            <a:pPr marL="800100" lvl="1" indent="-342900" fontAlgn="auto">
              <a:spcBef>
                <a:spcPts val="1200"/>
              </a:spcBef>
              <a:spcAft>
                <a:spcPts val="0"/>
              </a:spcAft>
              <a:buFont typeface="Arial" pitchFamily="34" charset="0"/>
              <a:buChar char="•"/>
              <a:defRPr/>
            </a:pPr>
            <a:r>
              <a:rPr lang="en-US" sz="1600" dirty="0">
                <a:latin typeface="+mj-lt"/>
                <a:cs typeface="+mn-cs"/>
              </a:rPr>
              <a:t>With other structured questions about problems, priorities, and solutions</a:t>
            </a:r>
          </a:p>
          <a:p>
            <a:pPr marL="342900" indent="-342900" fontAlgn="auto">
              <a:spcBef>
                <a:spcPts val="1200"/>
              </a:spcBef>
              <a:spcAft>
                <a:spcPts val="0"/>
              </a:spcAft>
              <a:buFont typeface="Arial" pitchFamily="34" charset="0"/>
              <a:buChar char="•"/>
              <a:defRPr/>
            </a:pPr>
            <a:r>
              <a:rPr lang="en-US" sz="1600" dirty="0">
                <a:latin typeface="+mj-lt"/>
                <a:cs typeface="+mn-cs"/>
              </a:rPr>
              <a:t>The method allows for observation of emotional content as well as ideas and opinions</a:t>
            </a:r>
          </a:p>
        </p:txBody>
      </p:sp>
      <p:pic>
        <p:nvPicPr>
          <p:cNvPr id="5" name="Picture 4"/>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57424" y="2438400"/>
            <a:ext cx="3253176" cy="2725495"/>
          </a:xfrm>
          <a:prstGeom prst="rect">
            <a:avLst/>
          </a:prstGeom>
        </p:spPr>
      </p:pic>
      <p:sp>
        <p:nvSpPr>
          <p:cNvPr id="6" name="TextBox 5"/>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1052649671"/>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ctrTitle"/>
          </p:nvPr>
        </p:nvSpPr>
        <p:spPr>
          <a:xfrm>
            <a:off x="88900" y="304800"/>
            <a:ext cx="6754813" cy="914400"/>
          </a:xfrm>
        </p:spPr>
        <p:txBody>
          <a:bodyPr/>
          <a:lstStyle/>
          <a:p>
            <a:r>
              <a:rPr lang="en-US" smtClean="0">
                <a:latin typeface="Arial" charset="0"/>
                <a:cs typeface="Arial" charset="0"/>
              </a:rPr>
              <a:t>Process Flow Analysis</a:t>
            </a:r>
          </a:p>
        </p:txBody>
      </p:sp>
      <p:sp>
        <p:nvSpPr>
          <p:cNvPr id="2" name="TextBox 1"/>
          <p:cNvSpPr txBox="1"/>
          <p:nvPr/>
        </p:nvSpPr>
        <p:spPr>
          <a:xfrm>
            <a:off x="228600" y="1600200"/>
            <a:ext cx="8715375" cy="1230313"/>
          </a:xfrm>
          <a:prstGeom prst="rect">
            <a:avLst/>
          </a:prstGeom>
          <a:noFill/>
        </p:spPr>
        <p:txBody>
          <a:bodyPr>
            <a:spAutoFit/>
          </a:bodyPr>
          <a:lstStyle/>
          <a:p>
            <a:pPr fontAlgn="auto">
              <a:spcBef>
                <a:spcPts val="1200"/>
              </a:spcBef>
              <a:spcAft>
                <a:spcPts val="0"/>
              </a:spcAft>
              <a:defRPr/>
            </a:pPr>
            <a:r>
              <a:rPr lang="en-US" sz="1600" dirty="0">
                <a:latin typeface="+mj-lt"/>
                <a:cs typeface="+mn-cs"/>
              </a:rPr>
              <a:t>Processes, not people, cause the majority of operating problems. Process flow analysis is a good place to start identifying production quality or efficiency improvement opportunities</a:t>
            </a:r>
          </a:p>
          <a:p>
            <a:pPr fontAlgn="auto">
              <a:spcBef>
                <a:spcPts val="1200"/>
              </a:spcBef>
              <a:spcAft>
                <a:spcPts val="0"/>
              </a:spcAft>
              <a:defRPr/>
            </a:pPr>
            <a:r>
              <a:rPr lang="en-US" sz="1600" dirty="0">
                <a:latin typeface="+mj-lt"/>
                <a:cs typeface="+mn-cs"/>
              </a:rPr>
              <a:t>Process mapping is applied iteratively using key metrics at increasingly lower levels of granularity, to define problems at an actionable level</a:t>
            </a: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grpSp>
        <p:nvGrpSpPr>
          <p:cNvPr id="6" name="Group 5"/>
          <p:cNvGrpSpPr/>
          <p:nvPr/>
        </p:nvGrpSpPr>
        <p:grpSpPr>
          <a:xfrm>
            <a:off x="742950" y="3048000"/>
            <a:ext cx="7658100" cy="3048000"/>
            <a:chOff x="-254000" y="1100666"/>
            <a:chExt cx="7958667" cy="3545499"/>
          </a:xfrm>
        </p:grpSpPr>
        <p:grpSp>
          <p:nvGrpSpPr>
            <p:cNvPr id="7" name="Group 6"/>
            <p:cNvGrpSpPr/>
            <p:nvPr/>
          </p:nvGrpSpPr>
          <p:grpSpPr>
            <a:xfrm>
              <a:off x="1490133" y="1100666"/>
              <a:ext cx="6214534" cy="1185333"/>
              <a:chOff x="364066" y="838200"/>
              <a:chExt cx="6214534" cy="1447800"/>
            </a:xfrm>
          </p:grpSpPr>
          <p:grpSp>
            <p:nvGrpSpPr>
              <p:cNvPr id="94" name="Group 93"/>
              <p:cNvGrpSpPr/>
              <p:nvPr/>
            </p:nvGrpSpPr>
            <p:grpSpPr>
              <a:xfrm>
                <a:off x="4838700" y="838200"/>
                <a:ext cx="1739900" cy="1447800"/>
                <a:chOff x="4838700" y="838200"/>
                <a:chExt cx="1739900" cy="1447800"/>
              </a:xfrm>
            </p:grpSpPr>
            <p:sp>
              <p:nvSpPr>
                <p:cNvPr id="105" name="Pentagon 104"/>
                <p:cNvSpPr/>
                <p:nvPr/>
              </p:nvSpPr>
              <p:spPr>
                <a:xfrm>
                  <a:off x="4838700" y="838200"/>
                  <a:ext cx="1701800" cy="1447800"/>
                </a:xfrm>
                <a:prstGeom prst="homePlate">
                  <a:avLst>
                    <a:gd name="adj" fmla="val 29825"/>
                  </a:avLst>
                </a:prstGeom>
                <a:solidFill>
                  <a:schemeClr val="bg1"/>
                </a:solidFill>
                <a:ln w="12700" cmpd="sng">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342900"/>
                  <a:endParaRPr lang="en-US" sz="1100" b="1" dirty="0">
                    <a:solidFill>
                      <a:schemeClr val="tx1"/>
                    </a:solidFill>
                    <a:latin typeface="+mj-lt"/>
                    <a:cs typeface="Arial"/>
                  </a:endParaRPr>
                </a:p>
              </p:txBody>
            </p:sp>
            <p:sp>
              <p:nvSpPr>
                <p:cNvPr id="106" name="Pentagon 105"/>
                <p:cNvSpPr/>
                <p:nvPr/>
              </p:nvSpPr>
              <p:spPr>
                <a:xfrm>
                  <a:off x="5321300" y="965200"/>
                  <a:ext cx="1257300" cy="1079500"/>
                </a:xfrm>
                <a:prstGeom prst="homePlate">
                  <a:avLst>
                    <a:gd name="adj" fmla="val 0"/>
                  </a:avLst>
                </a:prstGeom>
                <a:no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b="1" dirty="0" smtClean="0">
                      <a:solidFill>
                        <a:schemeClr val="tx1"/>
                      </a:solidFill>
                      <a:latin typeface="+mj-lt"/>
                      <a:cs typeface="Arial"/>
                    </a:rPr>
                    <a:t>Collect Payment &amp; Continuously Improve</a:t>
                  </a:r>
                  <a:endParaRPr lang="en-US" sz="1100" b="1" dirty="0">
                    <a:solidFill>
                      <a:schemeClr val="tx1"/>
                    </a:solidFill>
                    <a:latin typeface="+mj-lt"/>
                    <a:cs typeface="Arial"/>
                  </a:endParaRPr>
                </a:p>
              </p:txBody>
            </p:sp>
          </p:grpSp>
          <p:grpSp>
            <p:nvGrpSpPr>
              <p:cNvPr id="95" name="Group 94"/>
              <p:cNvGrpSpPr/>
              <p:nvPr/>
            </p:nvGrpSpPr>
            <p:grpSpPr>
              <a:xfrm>
                <a:off x="3657600" y="838200"/>
                <a:ext cx="1866900" cy="1447800"/>
                <a:chOff x="4838700" y="838200"/>
                <a:chExt cx="1866900" cy="1447800"/>
              </a:xfrm>
            </p:grpSpPr>
            <p:sp>
              <p:nvSpPr>
                <p:cNvPr id="103" name="Pentagon 102"/>
                <p:cNvSpPr/>
                <p:nvPr/>
              </p:nvSpPr>
              <p:spPr>
                <a:xfrm>
                  <a:off x="4838700" y="838200"/>
                  <a:ext cx="1701800" cy="1447800"/>
                </a:xfrm>
                <a:prstGeom prst="homePlate">
                  <a:avLst>
                    <a:gd name="adj" fmla="val 29825"/>
                  </a:avLst>
                </a:prstGeom>
                <a:solidFill>
                  <a:schemeClr val="bg1"/>
                </a:solidFill>
                <a:ln w="12700" cmpd="sng">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342900"/>
                  <a:endParaRPr lang="en-US" sz="1100" b="1" dirty="0">
                    <a:solidFill>
                      <a:schemeClr val="tx1"/>
                    </a:solidFill>
                    <a:latin typeface="+mj-lt"/>
                    <a:cs typeface="Arial"/>
                  </a:endParaRPr>
                </a:p>
              </p:txBody>
            </p:sp>
            <p:sp>
              <p:nvSpPr>
                <p:cNvPr id="104" name="Pentagon 103"/>
                <p:cNvSpPr/>
                <p:nvPr/>
              </p:nvSpPr>
              <p:spPr>
                <a:xfrm>
                  <a:off x="5448300" y="965200"/>
                  <a:ext cx="1257300" cy="1079500"/>
                </a:xfrm>
                <a:prstGeom prst="homePlate">
                  <a:avLst>
                    <a:gd name="adj" fmla="val 0"/>
                  </a:avLst>
                </a:prstGeom>
                <a:no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b="1" dirty="0" smtClean="0">
                      <a:solidFill>
                        <a:schemeClr val="tx1"/>
                      </a:solidFill>
                      <a:latin typeface="+mj-lt"/>
                      <a:cs typeface="Arial"/>
                    </a:rPr>
                    <a:t>Deliver Products &amp; Services</a:t>
                  </a:r>
                  <a:endParaRPr lang="en-US" sz="1100" b="1" dirty="0">
                    <a:solidFill>
                      <a:schemeClr val="tx1"/>
                    </a:solidFill>
                    <a:latin typeface="+mj-lt"/>
                    <a:cs typeface="Arial"/>
                  </a:endParaRPr>
                </a:p>
              </p:txBody>
            </p:sp>
          </p:grpSp>
          <p:grpSp>
            <p:nvGrpSpPr>
              <p:cNvPr id="96" name="Group 95"/>
              <p:cNvGrpSpPr/>
              <p:nvPr/>
            </p:nvGrpSpPr>
            <p:grpSpPr>
              <a:xfrm>
                <a:off x="2552700" y="838200"/>
                <a:ext cx="1866900" cy="1447800"/>
                <a:chOff x="4838700" y="838200"/>
                <a:chExt cx="1866900" cy="1447800"/>
              </a:xfrm>
            </p:grpSpPr>
            <p:sp>
              <p:nvSpPr>
                <p:cNvPr id="101" name="Pentagon 100"/>
                <p:cNvSpPr/>
                <p:nvPr/>
              </p:nvSpPr>
              <p:spPr>
                <a:xfrm>
                  <a:off x="4838700" y="838200"/>
                  <a:ext cx="1701800" cy="1447800"/>
                </a:xfrm>
                <a:prstGeom prst="homePlate">
                  <a:avLst>
                    <a:gd name="adj" fmla="val 29825"/>
                  </a:avLst>
                </a:prstGeom>
                <a:solidFill>
                  <a:schemeClr val="bg1"/>
                </a:solidFill>
                <a:ln w="12700" cmpd="sng">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342900"/>
                  <a:endParaRPr lang="en-US" sz="1100" b="1" dirty="0">
                    <a:solidFill>
                      <a:schemeClr val="tx1"/>
                    </a:solidFill>
                    <a:latin typeface="+mj-lt"/>
                    <a:cs typeface="Arial"/>
                  </a:endParaRPr>
                </a:p>
              </p:txBody>
            </p:sp>
            <p:sp>
              <p:nvSpPr>
                <p:cNvPr id="102" name="Pentagon 101"/>
                <p:cNvSpPr/>
                <p:nvPr/>
              </p:nvSpPr>
              <p:spPr>
                <a:xfrm>
                  <a:off x="5448300" y="965200"/>
                  <a:ext cx="1257300" cy="1079500"/>
                </a:xfrm>
                <a:prstGeom prst="homePlate">
                  <a:avLst>
                    <a:gd name="adj" fmla="val 0"/>
                  </a:avLst>
                </a:prstGeom>
                <a:no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b="1" dirty="0" smtClean="0">
                      <a:solidFill>
                        <a:schemeClr val="tx1"/>
                      </a:solidFill>
                      <a:latin typeface="+mj-lt"/>
                      <a:cs typeface="Arial"/>
                    </a:rPr>
                    <a:t>Produce</a:t>
                  </a:r>
                </a:p>
                <a:p>
                  <a:r>
                    <a:rPr lang="en-US" sz="1100" b="1" dirty="0" smtClean="0">
                      <a:solidFill>
                        <a:schemeClr val="tx1"/>
                      </a:solidFill>
                      <a:latin typeface="+mj-lt"/>
                      <a:cs typeface="Arial"/>
                    </a:rPr>
                    <a:t>Products &amp; Services</a:t>
                  </a:r>
                  <a:endParaRPr lang="en-US" sz="1100" b="1" dirty="0">
                    <a:solidFill>
                      <a:schemeClr val="tx1"/>
                    </a:solidFill>
                    <a:latin typeface="+mj-lt"/>
                    <a:cs typeface="Arial"/>
                  </a:endParaRPr>
                </a:p>
              </p:txBody>
            </p:sp>
          </p:grpSp>
          <p:grpSp>
            <p:nvGrpSpPr>
              <p:cNvPr id="97" name="Group 96"/>
              <p:cNvGrpSpPr/>
              <p:nvPr/>
            </p:nvGrpSpPr>
            <p:grpSpPr>
              <a:xfrm>
                <a:off x="1422400" y="838200"/>
                <a:ext cx="1866900" cy="1447800"/>
                <a:chOff x="4838700" y="838200"/>
                <a:chExt cx="1866900" cy="1447800"/>
              </a:xfrm>
            </p:grpSpPr>
            <p:sp>
              <p:nvSpPr>
                <p:cNvPr id="99" name="Pentagon 98"/>
                <p:cNvSpPr/>
                <p:nvPr/>
              </p:nvSpPr>
              <p:spPr>
                <a:xfrm>
                  <a:off x="4838700" y="838200"/>
                  <a:ext cx="1701800" cy="1447800"/>
                </a:xfrm>
                <a:prstGeom prst="homePlate">
                  <a:avLst>
                    <a:gd name="adj" fmla="val 29825"/>
                  </a:avLst>
                </a:prstGeom>
                <a:solidFill>
                  <a:schemeClr val="bg1"/>
                </a:solidFill>
                <a:ln w="12700" cmpd="sng">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342900"/>
                  <a:endParaRPr lang="en-US" sz="1100" b="1" dirty="0">
                    <a:solidFill>
                      <a:schemeClr val="tx1"/>
                    </a:solidFill>
                    <a:latin typeface="+mj-lt"/>
                    <a:cs typeface="Arial"/>
                  </a:endParaRPr>
                </a:p>
              </p:txBody>
            </p:sp>
            <p:sp>
              <p:nvSpPr>
                <p:cNvPr id="100" name="Pentagon 99"/>
                <p:cNvSpPr/>
                <p:nvPr/>
              </p:nvSpPr>
              <p:spPr>
                <a:xfrm>
                  <a:off x="5448300" y="965200"/>
                  <a:ext cx="1257300" cy="1079500"/>
                </a:xfrm>
                <a:prstGeom prst="homePlate">
                  <a:avLst>
                    <a:gd name="adj" fmla="val 0"/>
                  </a:avLst>
                </a:prstGeom>
                <a:no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b="1" dirty="0" smtClean="0">
                      <a:solidFill>
                        <a:schemeClr val="tx1"/>
                      </a:solidFill>
                      <a:latin typeface="+mj-lt"/>
                      <a:cs typeface="Arial"/>
                    </a:rPr>
                    <a:t>Procure Materials &amp; Services for Sale</a:t>
                  </a:r>
                  <a:endParaRPr lang="en-US" sz="1100" b="1" dirty="0">
                    <a:solidFill>
                      <a:schemeClr val="tx1"/>
                    </a:solidFill>
                    <a:latin typeface="+mj-lt"/>
                    <a:cs typeface="Arial"/>
                  </a:endParaRPr>
                </a:p>
              </p:txBody>
            </p:sp>
          </p:grpSp>
          <p:sp>
            <p:nvSpPr>
              <p:cNvPr id="98" name="Pentagon 97"/>
              <p:cNvSpPr/>
              <p:nvPr/>
            </p:nvSpPr>
            <p:spPr>
              <a:xfrm>
                <a:off x="364066" y="838200"/>
                <a:ext cx="1566333" cy="1447800"/>
              </a:xfrm>
              <a:prstGeom prst="homePlate">
                <a:avLst>
                  <a:gd name="adj" fmla="val 29825"/>
                </a:avLst>
              </a:prstGeom>
              <a:solidFill>
                <a:schemeClr val="bg1"/>
              </a:solidFill>
              <a:ln w="12700" cmpd="sng">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b="1" dirty="0" smtClean="0">
                    <a:solidFill>
                      <a:schemeClr val="tx1"/>
                    </a:solidFill>
                    <a:latin typeface="+mj-lt"/>
                    <a:cs typeface="Arial"/>
                  </a:rPr>
                  <a:t>Generate Demand for Products and Services</a:t>
                </a:r>
                <a:endParaRPr lang="en-US" sz="1100" b="1" dirty="0">
                  <a:solidFill>
                    <a:schemeClr val="tx1"/>
                  </a:solidFill>
                  <a:latin typeface="+mj-lt"/>
                  <a:cs typeface="Arial"/>
                </a:endParaRPr>
              </a:p>
            </p:txBody>
          </p:sp>
        </p:grpSp>
        <p:grpSp>
          <p:nvGrpSpPr>
            <p:cNvPr id="8" name="Group 7"/>
            <p:cNvGrpSpPr/>
            <p:nvPr/>
          </p:nvGrpSpPr>
          <p:grpSpPr>
            <a:xfrm>
              <a:off x="-254000" y="2501900"/>
              <a:ext cx="7598833" cy="483153"/>
              <a:chOff x="-254000" y="2501900"/>
              <a:chExt cx="7598833" cy="516466"/>
            </a:xfrm>
          </p:grpSpPr>
          <p:cxnSp>
            <p:nvCxnSpPr>
              <p:cNvPr id="77" name="Straight Connector 76"/>
              <p:cNvCxnSpPr/>
              <p:nvPr/>
            </p:nvCxnSpPr>
            <p:spPr>
              <a:xfrm>
                <a:off x="1449917" y="2501900"/>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a:off x="1452033" y="2755900"/>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a:off x="3886200"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a:off x="5063067"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p:nvCxnSpPr>
            <p:spPr>
              <a:xfrm>
                <a:off x="6155267" y="2527301"/>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a:off x="7344833"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a:off x="2692400" y="2510367"/>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a:off x="1449917" y="2751666"/>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85" name="Group 84"/>
              <p:cNvGrpSpPr/>
              <p:nvPr/>
            </p:nvGrpSpPr>
            <p:grpSpPr>
              <a:xfrm>
                <a:off x="-254000" y="2501900"/>
                <a:ext cx="1744134" cy="503766"/>
                <a:chOff x="0" y="2501900"/>
                <a:chExt cx="1490133" cy="503766"/>
              </a:xfrm>
            </p:grpSpPr>
            <p:sp>
              <p:nvSpPr>
                <p:cNvPr id="92" name="Rectangle 91"/>
                <p:cNvSpPr/>
                <p:nvPr/>
              </p:nvSpPr>
              <p:spPr>
                <a:xfrm>
                  <a:off x="0" y="2501900"/>
                  <a:ext cx="1490133" cy="254000"/>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People &amp; Skills</a:t>
                  </a:r>
                  <a:endParaRPr lang="en-US" sz="1100" dirty="0">
                    <a:solidFill>
                      <a:srgbClr val="000000"/>
                    </a:solidFill>
                    <a:latin typeface="+mj-lt"/>
                  </a:endParaRPr>
                </a:p>
              </p:txBody>
            </p:sp>
            <p:sp>
              <p:nvSpPr>
                <p:cNvPr id="93" name="Rectangle 92"/>
                <p:cNvSpPr/>
                <p:nvPr/>
              </p:nvSpPr>
              <p:spPr>
                <a:xfrm>
                  <a:off x="0" y="2751666"/>
                  <a:ext cx="1490133" cy="254000"/>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Roles &amp; Responsibilities</a:t>
                  </a:r>
                  <a:endParaRPr lang="en-US" sz="1100" dirty="0">
                    <a:solidFill>
                      <a:srgbClr val="000000"/>
                    </a:solidFill>
                    <a:latin typeface="+mj-lt"/>
                  </a:endParaRPr>
                </a:p>
              </p:txBody>
            </p:sp>
          </p:grpSp>
          <p:cxnSp>
            <p:nvCxnSpPr>
              <p:cNvPr id="86" name="Straight Connector 85"/>
              <p:cNvCxnSpPr/>
              <p:nvPr/>
            </p:nvCxnSpPr>
            <p:spPr>
              <a:xfrm>
                <a:off x="1452033" y="3005666"/>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7" name="Straight Connector 86"/>
              <p:cNvCxnSpPr/>
              <p:nvPr/>
            </p:nvCxnSpPr>
            <p:spPr>
              <a:xfrm>
                <a:off x="3886200"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8" name="Straight Connector 87"/>
              <p:cNvCxnSpPr/>
              <p:nvPr/>
            </p:nvCxnSpPr>
            <p:spPr>
              <a:xfrm>
                <a:off x="5063067"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9" name="Straight Connector 88"/>
              <p:cNvCxnSpPr/>
              <p:nvPr/>
            </p:nvCxnSpPr>
            <p:spPr>
              <a:xfrm>
                <a:off x="6155267" y="2777067"/>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a:off x="7344833"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1" name="Straight Connector 90"/>
              <p:cNvCxnSpPr/>
              <p:nvPr/>
            </p:nvCxnSpPr>
            <p:spPr>
              <a:xfrm>
                <a:off x="2692400" y="2760133"/>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9" name="Group 8"/>
            <p:cNvGrpSpPr/>
            <p:nvPr/>
          </p:nvGrpSpPr>
          <p:grpSpPr>
            <a:xfrm>
              <a:off x="-254000" y="3122165"/>
              <a:ext cx="7598833" cy="249498"/>
              <a:chOff x="-120650" y="4785865"/>
              <a:chExt cx="7598833" cy="249498"/>
            </a:xfrm>
          </p:grpSpPr>
          <p:cxnSp>
            <p:nvCxnSpPr>
              <p:cNvPr id="68" name="Straight Connector 67"/>
              <p:cNvCxnSpPr/>
              <p:nvPr/>
            </p:nvCxnSpPr>
            <p:spPr>
              <a:xfrm>
                <a:off x="1583267" y="4785865"/>
                <a:ext cx="5892800" cy="118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1585383" y="5023482"/>
                <a:ext cx="5892800" cy="118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4019550" y="4797746"/>
                <a:ext cx="0" cy="22573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a:off x="5196417" y="4797746"/>
                <a:ext cx="0" cy="22573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a:off x="6288617" y="4809628"/>
                <a:ext cx="0" cy="22573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a:off x="7478183" y="4797746"/>
                <a:ext cx="0" cy="22573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a:off x="2825750" y="4793786"/>
                <a:ext cx="0" cy="22573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1583267" y="5019521"/>
                <a:ext cx="5892800" cy="118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76" name="Rectangle 75"/>
              <p:cNvSpPr/>
              <p:nvPr/>
            </p:nvSpPr>
            <p:spPr>
              <a:xfrm>
                <a:off x="-120650" y="4785865"/>
                <a:ext cx="1744134"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Costs &amp; Inventories</a:t>
                </a:r>
                <a:endParaRPr lang="en-US" sz="1100" dirty="0">
                  <a:solidFill>
                    <a:srgbClr val="000000"/>
                  </a:solidFill>
                  <a:latin typeface="+mj-lt"/>
                </a:endParaRPr>
              </a:p>
            </p:txBody>
          </p:sp>
        </p:grpSp>
        <p:grpSp>
          <p:nvGrpSpPr>
            <p:cNvPr id="10" name="Group 9"/>
            <p:cNvGrpSpPr/>
            <p:nvPr/>
          </p:nvGrpSpPr>
          <p:grpSpPr>
            <a:xfrm>
              <a:off x="-254000" y="4163012"/>
              <a:ext cx="7598833" cy="483153"/>
              <a:chOff x="-254000" y="2501900"/>
              <a:chExt cx="7598833" cy="516466"/>
            </a:xfrm>
          </p:grpSpPr>
          <p:cxnSp>
            <p:nvCxnSpPr>
              <p:cNvPr id="51" name="Straight Connector 50"/>
              <p:cNvCxnSpPr/>
              <p:nvPr/>
            </p:nvCxnSpPr>
            <p:spPr>
              <a:xfrm>
                <a:off x="1449917" y="2501900"/>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1452033" y="2755900"/>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3886200"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5063067"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6155267" y="2527301"/>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7344833"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a:off x="2692400" y="2510367"/>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a:off x="1449917" y="2751666"/>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59" name="Group 58"/>
              <p:cNvGrpSpPr/>
              <p:nvPr/>
            </p:nvGrpSpPr>
            <p:grpSpPr>
              <a:xfrm>
                <a:off x="-254000" y="2501900"/>
                <a:ext cx="1744134" cy="503766"/>
                <a:chOff x="0" y="2501900"/>
                <a:chExt cx="1490133" cy="503766"/>
              </a:xfrm>
            </p:grpSpPr>
            <p:sp>
              <p:nvSpPr>
                <p:cNvPr id="66" name="Rectangle 65"/>
                <p:cNvSpPr/>
                <p:nvPr/>
              </p:nvSpPr>
              <p:spPr>
                <a:xfrm>
                  <a:off x="0" y="2501900"/>
                  <a:ext cx="1490133" cy="254000"/>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Effectiveness Issues</a:t>
                  </a:r>
                  <a:endParaRPr lang="en-US" sz="1100" dirty="0">
                    <a:solidFill>
                      <a:srgbClr val="000000"/>
                    </a:solidFill>
                    <a:latin typeface="+mj-lt"/>
                  </a:endParaRPr>
                </a:p>
              </p:txBody>
            </p:sp>
            <p:sp>
              <p:nvSpPr>
                <p:cNvPr id="67" name="Rectangle 66"/>
                <p:cNvSpPr/>
                <p:nvPr/>
              </p:nvSpPr>
              <p:spPr>
                <a:xfrm>
                  <a:off x="0" y="2751666"/>
                  <a:ext cx="1490133" cy="254000"/>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Efficiency Issues</a:t>
                  </a:r>
                  <a:endParaRPr lang="en-US" sz="1100" dirty="0">
                    <a:solidFill>
                      <a:srgbClr val="000000"/>
                    </a:solidFill>
                    <a:latin typeface="+mj-lt"/>
                  </a:endParaRPr>
                </a:p>
              </p:txBody>
            </p:sp>
          </p:grpSp>
          <p:cxnSp>
            <p:nvCxnSpPr>
              <p:cNvPr id="60" name="Straight Connector 59"/>
              <p:cNvCxnSpPr/>
              <p:nvPr/>
            </p:nvCxnSpPr>
            <p:spPr>
              <a:xfrm>
                <a:off x="1452033" y="3005666"/>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3886200"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5063067"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6155267" y="2777067"/>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7344833"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2692400" y="2760133"/>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1" name="Group 10"/>
            <p:cNvGrpSpPr/>
            <p:nvPr/>
          </p:nvGrpSpPr>
          <p:grpSpPr>
            <a:xfrm>
              <a:off x="-254000" y="3514759"/>
              <a:ext cx="7598833" cy="483153"/>
              <a:chOff x="-254000" y="2501900"/>
              <a:chExt cx="7598833" cy="516466"/>
            </a:xfrm>
          </p:grpSpPr>
          <p:cxnSp>
            <p:nvCxnSpPr>
              <p:cNvPr id="34" name="Straight Connector 33"/>
              <p:cNvCxnSpPr/>
              <p:nvPr/>
            </p:nvCxnSpPr>
            <p:spPr>
              <a:xfrm>
                <a:off x="1449917" y="2501900"/>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1452033" y="2755900"/>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3886200"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5063067"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a:off x="6155267" y="2527301"/>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7344833" y="2514600"/>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2692400" y="2510367"/>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1449917" y="2751666"/>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42" name="Group 41"/>
              <p:cNvGrpSpPr/>
              <p:nvPr/>
            </p:nvGrpSpPr>
            <p:grpSpPr>
              <a:xfrm>
                <a:off x="-254000" y="2501900"/>
                <a:ext cx="1744134" cy="503766"/>
                <a:chOff x="0" y="2501900"/>
                <a:chExt cx="1490133" cy="503766"/>
              </a:xfrm>
            </p:grpSpPr>
            <p:sp>
              <p:nvSpPr>
                <p:cNvPr id="49" name="Rectangle 48"/>
                <p:cNvSpPr/>
                <p:nvPr/>
              </p:nvSpPr>
              <p:spPr>
                <a:xfrm>
                  <a:off x="0" y="2501900"/>
                  <a:ext cx="1490133" cy="254000"/>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Elapsed Time</a:t>
                  </a:r>
                  <a:endParaRPr lang="en-US" sz="1100" dirty="0">
                    <a:solidFill>
                      <a:srgbClr val="000000"/>
                    </a:solidFill>
                    <a:latin typeface="+mj-lt"/>
                  </a:endParaRPr>
                </a:p>
              </p:txBody>
            </p:sp>
            <p:sp>
              <p:nvSpPr>
                <p:cNvPr id="50" name="Rectangle 49"/>
                <p:cNvSpPr/>
                <p:nvPr/>
              </p:nvSpPr>
              <p:spPr>
                <a:xfrm>
                  <a:off x="0" y="2751666"/>
                  <a:ext cx="1490133" cy="254000"/>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100" dirty="0" smtClean="0">
                      <a:solidFill>
                        <a:srgbClr val="000000"/>
                      </a:solidFill>
                      <a:latin typeface="+mj-lt"/>
                    </a:rPr>
                    <a:t>Value Adding Time</a:t>
                  </a:r>
                  <a:endParaRPr lang="en-US" sz="1100" dirty="0">
                    <a:solidFill>
                      <a:srgbClr val="000000"/>
                    </a:solidFill>
                    <a:latin typeface="+mj-lt"/>
                  </a:endParaRPr>
                </a:p>
              </p:txBody>
            </p:sp>
          </p:grpSp>
          <p:cxnSp>
            <p:nvCxnSpPr>
              <p:cNvPr id="43" name="Straight Connector 42"/>
              <p:cNvCxnSpPr/>
              <p:nvPr/>
            </p:nvCxnSpPr>
            <p:spPr>
              <a:xfrm>
                <a:off x="1452033" y="3005666"/>
                <a:ext cx="5892800" cy="1270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3886200"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063067"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6155267" y="2777067"/>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7344833" y="2764366"/>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2692400" y="2760133"/>
                <a:ext cx="0" cy="24129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2" name="Group 11"/>
            <p:cNvGrpSpPr/>
            <p:nvPr/>
          </p:nvGrpSpPr>
          <p:grpSpPr>
            <a:xfrm>
              <a:off x="2783528" y="2285999"/>
              <a:ext cx="3691468" cy="1499155"/>
              <a:chOff x="2783528" y="2285999"/>
              <a:chExt cx="3691468" cy="1499155"/>
            </a:xfrm>
          </p:grpSpPr>
          <p:grpSp>
            <p:nvGrpSpPr>
              <p:cNvPr id="13" name="Group 12"/>
              <p:cNvGrpSpPr/>
              <p:nvPr/>
            </p:nvGrpSpPr>
            <p:grpSpPr>
              <a:xfrm>
                <a:off x="2783528" y="3044321"/>
                <a:ext cx="3691468" cy="740833"/>
                <a:chOff x="372532" y="5355167"/>
                <a:chExt cx="3691468" cy="740833"/>
              </a:xfrm>
              <a:effectLst>
                <a:outerShdw blurRad="50800" dist="38100" dir="2700000" algn="tl" rotWithShape="0">
                  <a:prstClr val="black">
                    <a:alpha val="40000"/>
                  </a:prstClr>
                </a:outerShdw>
              </a:effectLst>
            </p:grpSpPr>
            <p:sp>
              <p:nvSpPr>
                <p:cNvPr id="16" name="Pentagon 15"/>
                <p:cNvSpPr/>
                <p:nvPr/>
              </p:nvSpPr>
              <p:spPr>
                <a:xfrm>
                  <a:off x="372532" y="5355167"/>
                  <a:ext cx="3691468" cy="740833"/>
                </a:xfrm>
                <a:prstGeom prst="homePlate">
                  <a:avLst>
                    <a:gd name="adj" fmla="val 59173"/>
                  </a:avLst>
                </a:prstGeom>
                <a:solidFill>
                  <a:schemeClr val="bg1">
                    <a:lumMod val="95000"/>
                  </a:schemeClr>
                </a:solidFill>
                <a:ln w="12700" cmpd="sng">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b="1" dirty="0">
                    <a:solidFill>
                      <a:schemeClr val="tx1"/>
                    </a:solidFill>
                    <a:latin typeface="+mj-lt"/>
                    <a:cs typeface="Arial"/>
                  </a:endParaRPr>
                </a:p>
              </p:txBody>
            </p:sp>
            <p:grpSp>
              <p:nvGrpSpPr>
                <p:cNvPr id="17" name="Group 16"/>
                <p:cNvGrpSpPr/>
                <p:nvPr/>
              </p:nvGrpSpPr>
              <p:grpSpPr>
                <a:xfrm>
                  <a:off x="489766" y="5435599"/>
                  <a:ext cx="3263899" cy="572050"/>
                  <a:chOff x="622300" y="6532033"/>
                  <a:chExt cx="3492500" cy="572050"/>
                </a:xfrm>
              </p:grpSpPr>
              <p:sp>
                <p:nvSpPr>
                  <p:cNvPr id="18" name="Rectangle 17"/>
                  <p:cNvSpPr/>
                  <p:nvPr/>
                </p:nvSpPr>
                <p:spPr>
                  <a:xfrm>
                    <a:off x="622300" y="6532033"/>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sp>
                <p:nvSpPr>
                  <p:cNvPr id="19" name="Rectangle 18"/>
                  <p:cNvSpPr/>
                  <p:nvPr/>
                </p:nvSpPr>
                <p:spPr>
                  <a:xfrm>
                    <a:off x="622301" y="6866467"/>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sp>
                <p:nvSpPr>
                  <p:cNvPr id="20" name="Rectangle 19"/>
                  <p:cNvSpPr/>
                  <p:nvPr/>
                </p:nvSpPr>
                <p:spPr>
                  <a:xfrm>
                    <a:off x="1278467" y="6684433"/>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sp>
                <p:nvSpPr>
                  <p:cNvPr id="21" name="Rectangle 20"/>
                  <p:cNvSpPr/>
                  <p:nvPr/>
                </p:nvSpPr>
                <p:spPr>
                  <a:xfrm>
                    <a:off x="1824567" y="6684433"/>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cxnSp>
                <p:nvCxnSpPr>
                  <p:cNvPr id="22" name="Elbow Connector 21"/>
                  <p:cNvCxnSpPr>
                    <a:stCxn id="18" idx="3"/>
                    <a:endCxn id="20" idx="1"/>
                  </p:cNvCxnSpPr>
                  <p:nvPr/>
                </p:nvCxnSpPr>
                <p:spPr>
                  <a:xfrm>
                    <a:off x="1024467" y="6650841"/>
                    <a:ext cx="254000" cy="152400"/>
                  </a:xfrm>
                  <a:prstGeom prst="bentConnector3">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3" name="Elbow Connector 22"/>
                  <p:cNvCxnSpPr>
                    <a:stCxn id="19" idx="3"/>
                    <a:endCxn id="20" idx="1"/>
                  </p:cNvCxnSpPr>
                  <p:nvPr/>
                </p:nvCxnSpPr>
                <p:spPr>
                  <a:xfrm flipV="1">
                    <a:off x="1024468" y="6803241"/>
                    <a:ext cx="253999" cy="182034"/>
                  </a:xfrm>
                  <a:prstGeom prst="bentConnector3">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24" name="Diamond 23"/>
                  <p:cNvSpPr/>
                  <p:nvPr/>
                </p:nvSpPr>
                <p:spPr>
                  <a:xfrm>
                    <a:off x="2366437" y="6680199"/>
                    <a:ext cx="465667" cy="241849"/>
                  </a:xfrm>
                  <a:prstGeom prst="diamond">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a:solidFill>
                        <a:srgbClr val="000000"/>
                      </a:solidFill>
                      <a:latin typeface="+mj-lt"/>
                    </a:endParaRPr>
                  </a:p>
                </p:txBody>
              </p:sp>
              <p:cxnSp>
                <p:nvCxnSpPr>
                  <p:cNvPr id="25" name="Straight Arrow Connector 24"/>
                  <p:cNvCxnSpPr>
                    <a:stCxn id="20" idx="3"/>
                    <a:endCxn id="21" idx="1"/>
                  </p:cNvCxnSpPr>
                  <p:nvPr/>
                </p:nvCxnSpPr>
                <p:spPr>
                  <a:xfrm>
                    <a:off x="1680634" y="6803241"/>
                    <a:ext cx="143933" cy="0"/>
                  </a:xfrm>
                  <a:prstGeom prst="straightConnector1">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stCxn id="21" idx="3"/>
                    <a:endCxn id="24" idx="1"/>
                  </p:cNvCxnSpPr>
                  <p:nvPr/>
                </p:nvCxnSpPr>
                <p:spPr>
                  <a:xfrm flipV="1">
                    <a:off x="2226734" y="6801124"/>
                    <a:ext cx="139703" cy="2117"/>
                  </a:xfrm>
                  <a:prstGeom prst="straightConnector1">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27" name="Rectangle 26"/>
                  <p:cNvSpPr/>
                  <p:nvPr/>
                </p:nvSpPr>
                <p:spPr>
                  <a:xfrm>
                    <a:off x="3056465" y="6532033"/>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sp>
                <p:nvSpPr>
                  <p:cNvPr id="28" name="Rectangle 27"/>
                  <p:cNvSpPr/>
                  <p:nvPr/>
                </p:nvSpPr>
                <p:spPr>
                  <a:xfrm>
                    <a:off x="3056466" y="6866467"/>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cxnSp>
                <p:nvCxnSpPr>
                  <p:cNvPr id="29" name="Elbow Connector 28"/>
                  <p:cNvCxnSpPr>
                    <a:stCxn id="24" idx="3"/>
                    <a:endCxn id="27" idx="1"/>
                  </p:cNvCxnSpPr>
                  <p:nvPr/>
                </p:nvCxnSpPr>
                <p:spPr>
                  <a:xfrm flipV="1">
                    <a:off x="2832104" y="6650841"/>
                    <a:ext cx="224361" cy="150283"/>
                  </a:xfrm>
                  <a:prstGeom prst="bentConnector3">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30" name="Elbow Connector 29"/>
                  <p:cNvCxnSpPr>
                    <a:stCxn id="24" idx="3"/>
                    <a:endCxn id="28" idx="1"/>
                  </p:cNvCxnSpPr>
                  <p:nvPr/>
                </p:nvCxnSpPr>
                <p:spPr>
                  <a:xfrm>
                    <a:off x="2832104" y="6801124"/>
                    <a:ext cx="224362" cy="184151"/>
                  </a:xfrm>
                  <a:prstGeom prst="bentConnector3">
                    <a:avLst>
                      <a:gd name="adj1" fmla="val 50000"/>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31" name="Rectangle 30"/>
                  <p:cNvSpPr/>
                  <p:nvPr/>
                </p:nvSpPr>
                <p:spPr>
                  <a:xfrm>
                    <a:off x="3712633" y="6655348"/>
                    <a:ext cx="402167" cy="237616"/>
                  </a:xfrm>
                  <a:prstGeom prst="rect">
                    <a:avLst/>
                  </a:prstGeom>
                  <a:solidFill>
                    <a:schemeClr val="bg1"/>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100" dirty="0">
                      <a:solidFill>
                        <a:srgbClr val="000000"/>
                      </a:solidFill>
                      <a:latin typeface="+mj-lt"/>
                    </a:endParaRPr>
                  </a:p>
                </p:txBody>
              </p:sp>
              <p:cxnSp>
                <p:nvCxnSpPr>
                  <p:cNvPr id="32" name="Elbow Connector 31"/>
                  <p:cNvCxnSpPr>
                    <a:stCxn id="27" idx="3"/>
                    <a:endCxn id="31" idx="1"/>
                  </p:cNvCxnSpPr>
                  <p:nvPr/>
                </p:nvCxnSpPr>
                <p:spPr>
                  <a:xfrm>
                    <a:off x="3458632" y="6650841"/>
                    <a:ext cx="254001" cy="123315"/>
                  </a:xfrm>
                  <a:prstGeom prst="bentConnector3">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33" name="Elbow Connector 32"/>
                  <p:cNvCxnSpPr>
                    <a:stCxn id="28" idx="3"/>
                    <a:endCxn id="31" idx="1"/>
                  </p:cNvCxnSpPr>
                  <p:nvPr/>
                </p:nvCxnSpPr>
                <p:spPr>
                  <a:xfrm flipV="1">
                    <a:off x="3458633" y="6774156"/>
                    <a:ext cx="254000" cy="211119"/>
                  </a:xfrm>
                  <a:prstGeom prst="bentConnector3">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grpSp>
          </p:grpSp>
          <p:cxnSp>
            <p:nvCxnSpPr>
              <p:cNvPr id="14" name="Straight Connector 13"/>
              <p:cNvCxnSpPr/>
              <p:nvPr/>
            </p:nvCxnSpPr>
            <p:spPr>
              <a:xfrm flipH="1">
                <a:off x="2783528" y="2285999"/>
                <a:ext cx="1102673" cy="758045"/>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5063068" y="2285999"/>
                <a:ext cx="994832" cy="758045"/>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2990452"/>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ctrTitle"/>
          </p:nvPr>
        </p:nvSpPr>
        <p:spPr>
          <a:xfrm>
            <a:off x="88900" y="304800"/>
            <a:ext cx="6754813" cy="914400"/>
          </a:xfrm>
        </p:spPr>
        <p:txBody>
          <a:bodyPr/>
          <a:lstStyle/>
          <a:p>
            <a:r>
              <a:rPr lang="en-US" smtClean="0">
                <a:latin typeface="Arial" charset="0"/>
                <a:cs typeface="Arial" charset="0"/>
              </a:rPr>
              <a:t>Day In the Life Of (DILO) Studies</a:t>
            </a:r>
          </a:p>
        </p:txBody>
      </p:sp>
      <p:sp>
        <p:nvSpPr>
          <p:cNvPr id="10" name="TextBox 9"/>
          <p:cNvSpPr txBox="1"/>
          <p:nvPr/>
        </p:nvSpPr>
        <p:spPr>
          <a:xfrm>
            <a:off x="322263" y="1447800"/>
            <a:ext cx="8385175" cy="4462463"/>
          </a:xfrm>
          <a:prstGeom prst="rect">
            <a:avLst/>
          </a:prstGeom>
          <a:noFill/>
        </p:spPr>
        <p:txBody>
          <a:bodyPr>
            <a:spAutoFit/>
          </a:bodyPr>
          <a:lstStyle/>
          <a:p>
            <a:pPr fontAlgn="auto">
              <a:spcBef>
                <a:spcPts val="1200"/>
              </a:spcBef>
              <a:spcAft>
                <a:spcPts val="0"/>
              </a:spcAft>
              <a:defRPr/>
            </a:pPr>
            <a:r>
              <a:rPr lang="en-US" sz="1600" dirty="0">
                <a:latin typeface="+mj-lt"/>
                <a:cs typeface="+mn-cs"/>
              </a:rPr>
              <a:t>When you need to know what REALLY goes on, follow the person who does it around and record everything he or she does</a:t>
            </a:r>
          </a:p>
          <a:p>
            <a:pPr fontAlgn="auto">
              <a:spcBef>
                <a:spcPts val="1200"/>
              </a:spcBef>
              <a:spcAft>
                <a:spcPts val="0"/>
              </a:spcAft>
              <a:defRPr/>
            </a:pPr>
            <a:r>
              <a:rPr lang="en-US" sz="1600" dirty="0">
                <a:latin typeface="+mj-lt"/>
                <a:cs typeface="+mn-cs"/>
              </a:rPr>
              <a:t>DILOs are reserved for complex work, such as floor supervision, where every action is recorded on an instrument as minutes falling into a few categories, such as:</a:t>
            </a:r>
          </a:p>
          <a:p>
            <a:pPr marL="285750" indent="-285750" fontAlgn="auto">
              <a:spcBef>
                <a:spcPts val="1200"/>
              </a:spcBef>
              <a:spcAft>
                <a:spcPts val="0"/>
              </a:spcAft>
              <a:buFont typeface="Arial" pitchFamily="34" charset="0"/>
              <a:buChar char="•"/>
              <a:defRPr/>
            </a:pPr>
            <a:r>
              <a:rPr lang="en-US" sz="1400" dirty="0">
                <a:latin typeface="+mj-lt"/>
                <a:cs typeface="+mn-cs"/>
              </a:rPr>
              <a:t>Meetings</a:t>
            </a:r>
          </a:p>
          <a:p>
            <a:pPr marL="285750" indent="-285750" fontAlgn="auto">
              <a:spcBef>
                <a:spcPts val="1200"/>
              </a:spcBef>
              <a:spcAft>
                <a:spcPts val="0"/>
              </a:spcAft>
              <a:buFont typeface="Arial" pitchFamily="34" charset="0"/>
              <a:buChar char="•"/>
              <a:defRPr/>
            </a:pPr>
            <a:r>
              <a:rPr lang="en-US" sz="1400" dirty="0">
                <a:latin typeface="+mj-lt"/>
                <a:cs typeface="+mn-cs"/>
              </a:rPr>
              <a:t>Coaching and directing employees</a:t>
            </a:r>
          </a:p>
          <a:p>
            <a:pPr marL="285750" indent="-285750" fontAlgn="auto">
              <a:spcBef>
                <a:spcPts val="1200"/>
              </a:spcBef>
              <a:spcAft>
                <a:spcPts val="0"/>
              </a:spcAft>
              <a:buFont typeface="Arial" pitchFamily="34" charset="0"/>
              <a:buChar char="•"/>
              <a:defRPr/>
            </a:pPr>
            <a:r>
              <a:rPr lang="en-US" sz="1400" dirty="0">
                <a:latin typeface="+mj-lt"/>
                <a:cs typeface="+mn-cs"/>
              </a:rPr>
              <a:t>Walking</a:t>
            </a:r>
          </a:p>
          <a:p>
            <a:pPr marL="285750" indent="-285750" fontAlgn="auto">
              <a:spcBef>
                <a:spcPts val="1200"/>
              </a:spcBef>
              <a:spcAft>
                <a:spcPts val="0"/>
              </a:spcAft>
              <a:buFont typeface="Arial" pitchFamily="34" charset="0"/>
              <a:buChar char="•"/>
              <a:defRPr/>
            </a:pPr>
            <a:r>
              <a:rPr lang="en-US" sz="1400" dirty="0">
                <a:latin typeface="+mj-lt"/>
                <a:cs typeface="+mn-cs"/>
              </a:rPr>
              <a:t>Break</a:t>
            </a:r>
          </a:p>
          <a:p>
            <a:pPr marL="285750" indent="-285750" fontAlgn="auto">
              <a:spcBef>
                <a:spcPts val="1200"/>
              </a:spcBef>
              <a:spcAft>
                <a:spcPts val="0"/>
              </a:spcAft>
              <a:buFont typeface="Arial" pitchFamily="34" charset="0"/>
              <a:buChar char="•"/>
              <a:defRPr/>
            </a:pPr>
            <a:r>
              <a:rPr lang="en-US" sz="1400" dirty="0">
                <a:latin typeface="+mj-lt"/>
                <a:cs typeface="+mn-cs"/>
              </a:rPr>
              <a:t>Talking with the consultant</a:t>
            </a:r>
          </a:p>
          <a:p>
            <a:pPr marL="285750" indent="-285750" fontAlgn="auto">
              <a:spcBef>
                <a:spcPts val="1200"/>
              </a:spcBef>
              <a:spcAft>
                <a:spcPts val="0"/>
              </a:spcAft>
              <a:buFont typeface="Arial" pitchFamily="34" charset="0"/>
              <a:buChar char="•"/>
              <a:defRPr/>
            </a:pPr>
            <a:r>
              <a:rPr lang="en-US" sz="1400" dirty="0">
                <a:latin typeface="+mj-lt"/>
                <a:cs typeface="+mn-cs"/>
              </a:rPr>
              <a:t>Looking for something</a:t>
            </a:r>
          </a:p>
          <a:p>
            <a:pPr marL="285750" indent="-285750" fontAlgn="auto">
              <a:spcBef>
                <a:spcPts val="1200"/>
              </a:spcBef>
              <a:spcAft>
                <a:spcPts val="0"/>
              </a:spcAft>
              <a:buFont typeface="Arial" pitchFamily="34" charset="0"/>
              <a:buChar char="•"/>
              <a:defRPr/>
            </a:pPr>
            <a:r>
              <a:rPr lang="en-US" sz="1400" dirty="0">
                <a:latin typeface="+mj-lt"/>
                <a:cs typeface="+mn-cs"/>
              </a:rPr>
              <a:t>Etc.</a:t>
            </a:r>
          </a:p>
          <a:p>
            <a:pPr fontAlgn="auto">
              <a:spcBef>
                <a:spcPts val="1200"/>
              </a:spcBef>
              <a:spcAft>
                <a:spcPts val="0"/>
              </a:spcAft>
              <a:defRPr/>
            </a:pPr>
            <a:r>
              <a:rPr lang="en-US" sz="1600" dirty="0">
                <a:latin typeface="+mj-lt"/>
                <a:cs typeface="+mn-cs"/>
              </a:rPr>
              <a:t>Information from DILOs is presented in statistical terms, to estimate levels of wasted time and motion without identifying individual performance issues</a:t>
            </a:r>
            <a:endParaRPr lang="en-US" sz="1400" dirty="0">
              <a:latin typeface="+mj-lt"/>
              <a:cs typeface="+mn-cs"/>
            </a:endParaRPr>
          </a:p>
        </p:txBody>
      </p:sp>
      <p:sp>
        <p:nvSpPr>
          <p:cNvPr id="4" name="TextBox 3"/>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323912075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CD Tools</a:t>
            </a:r>
            <a:endParaRPr lang="en-US" dirty="0"/>
          </a:p>
        </p:txBody>
      </p:sp>
      <p:graphicFrame>
        <p:nvGraphicFramePr>
          <p:cNvPr id="4" name="Table 3"/>
          <p:cNvGraphicFramePr>
            <a:graphicFrameLocks noGrp="1"/>
          </p:cNvGraphicFramePr>
          <p:nvPr/>
        </p:nvGraphicFramePr>
        <p:xfrm>
          <a:off x="304800" y="1528763"/>
          <a:ext cx="8458200" cy="3267074"/>
        </p:xfrm>
        <a:graphic>
          <a:graphicData uri="http://schemas.openxmlformats.org/drawingml/2006/table">
            <a:tbl>
              <a:tblPr firstRow="1" bandRow="1">
                <a:tableStyleId>{5C22544A-7EE6-4342-B048-85BDC9FD1C3A}</a:tableStyleId>
              </a:tblPr>
              <a:tblGrid>
                <a:gridCol w="838200"/>
                <a:gridCol w="2743200"/>
                <a:gridCol w="4876800"/>
              </a:tblGrid>
              <a:tr h="29977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File</a:t>
                      </a: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Topic</a:t>
                      </a:r>
                      <a:endParaRPr lang="en-US" sz="1200" b="1" i="0" u="none" dirty="0">
                        <a:solidFill>
                          <a:schemeClr val="tx1"/>
                        </a:solidFill>
                        <a:effectLst/>
                        <a:latin typeface="+mj-lt"/>
                      </a:endParaRP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en-US" sz="1200" b="1" i="0" u="none" dirty="0" smtClean="0">
                          <a:solidFill>
                            <a:schemeClr val="tx1"/>
                          </a:solidFill>
                          <a:effectLst/>
                          <a:latin typeface="+mj-lt"/>
                        </a:rPr>
                        <a:t>Key Questions</a:t>
                      </a:r>
                      <a:endParaRPr lang="en-US" sz="1200" b="1" i="0" u="none" dirty="0">
                        <a:solidFill>
                          <a:schemeClr val="tx1"/>
                        </a:solidFill>
                        <a:effectLst/>
                        <a:latin typeface="+mj-lt"/>
                      </a:endParaRP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091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1</a:t>
                      </a:r>
                      <a:endParaRPr lang="en-US" sz="1400" b="0" i="0" u="none" dirty="0">
                        <a:solidFill>
                          <a:schemeClr val="tx1"/>
                        </a:solidFill>
                        <a:effectLst/>
                        <a:latin typeface="+mj-lt"/>
                      </a:endParaRP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Survey Instruments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a:solidFill>
                            <a:schemeClr val="tx1"/>
                          </a:solidFill>
                          <a:effectLst/>
                          <a:latin typeface="+mj-lt"/>
                          <a:ea typeface="+mn-ea"/>
                          <a:cs typeface="+mn-cs"/>
                        </a:rPr>
                        <a:t>What are they thinking?</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12">
                <a:tc>
                  <a:txBody>
                    <a:bodyPr/>
                    <a:lstStyle/>
                    <a:p>
                      <a:pPr algn="ctr"/>
                      <a:r>
                        <a:rPr lang="en-US" sz="1400" b="0" i="0" u="none" dirty="0" smtClean="0">
                          <a:solidFill>
                            <a:schemeClr val="tx1"/>
                          </a:solidFill>
                          <a:effectLst/>
                          <a:latin typeface="+mj-lt"/>
                        </a:rPr>
                        <a:t>2</a:t>
                      </a:r>
                      <a:endParaRPr lang="en-US" sz="1400" b="0" i="0" u="none" dirty="0">
                        <a:solidFill>
                          <a:schemeClr val="tx1"/>
                        </a:solidFill>
                        <a:effectLst/>
                        <a:latin typeface="+mj-lt"/>
                      </a:endParaRP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5S Audit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a:solidFill>
                            <a:schemeClr val="tx1"/>
                          </a:solidFill>
                          <a:effectLst/>
                          <a:latin typeface="+mj-lt"/>
                          <a:ea typeface="+mn-ea"/>
                          <a:cs typeface="+mn-cs"/>
                        </a:rPr>
                        <a:t>What kind of mess have they made?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12">
                <a:tc>
                  <a:txBody>
                    <a:bodyPr/>
                    <a:lstStyle/>
                    <a:p>
                      <a:pPr algn="ctr"/>
                      <a:r>
                        <a:rPr lang="en-US" sz="1400" b="0" i="0" u="none" dirty="0" smtClean="0">
                          <a:solidFill>
                            <a:schemeClr val="tx1"/>
                          </a:solidFill>
                          <a:effectLst/>
                          <a:latin typeface="+mj-lt"/>
                        </a:rPr>
                        <a:t>3</a:t>
                      </a:r>
                      <a:endParaRPr lang="en-US" sz="1400" b="0" i="0" u="none" dirty="0">
                        <a:solidFill>
                          <a:schemeClr val="tx1"/>
                        </a:solidFill>
                        <a:effectLst/>
                        <a:latin typeface="+mj-lt"/>
                      </a:endParaRP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Prioritizing Tools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a:solidFill>
                            <a:schemeClr val="tx1"/>
                          </a:solidFill>
                          <a:effectLst/>
                          <a:latin typeface="+mj-lt"/>
                          <a:ea typeface="+mn-ea"/>
                          <a:cs typeface="+mn-cs"/>
                        </a:rPr>
                        <a:t>What should we work on first?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12">
                <a:tc>
                  <a:txBody>
                    <a:bodyPr/>
                    <a:lstStyle/>
                    <a:p>
                      <a:pPr algn="ctr"/>
                      <a:r>
                        <a:rPr lang="en-US" sz="1400" b="0" i="0" u="none" dirty="0" smtClean="0">
                          <a:solidFill>
                            <a:schemeClr val="tx1"/>
                          </a:solidFill>
                          <a:effectLst/>
                          <a:latin typeface="+mj-lt"/>
                        </a:rPr>
                        <a:t>4</a:t>
                      </a:r>
                      <a:endParaRPr lang="en-US" sz="1400" b="0" i="0" u="none" dirty="0">
                        <a:solidFill>
                          <a:schemeClr val="tx1"/>
                        </a:solidFill>
                        <a:effectLst/>
                        <a:latin typeface="+mj-lt"/>
                      </a:endParaRP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Operations Analyses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a:solidFill>
                            <a:schemeClr val="tx1"/>
                          </a:solidFill>
                          <a:effectLst/>
                          <a:latin typeface="+mj-lt"/>
                          <a:ea typeface="+mn-ea"/>
                          <a:cs typeface="+mn-cs"/>
                        </a:rPr>
                        <a:t>What’s broken?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12">
                <a:tc>
                  <a:txBody>
                    <a:bodyPr/>
                    <a:lstStyle/>
                    <a:p>
                      <a:pPr algn="ctr"/>
                      <a:r>
                        <a:rPr lang="en-US" sz="1400" b="0" i="0" u="none" dirty="0" smtClean="0">
                          <a:solidFill>
                            <a:schemeClr val="tx1"/>
                          </a:solidFill>
                          <a:effectLst/>
                          <a:latin typeface="+mj-lt"/>
                        </a:rPr>
                        <a:t>5</a:t>
                      </a:r>
                      <a:endParaRPr lang="en-US" sz="1400" b="0" i="0" u="none" dirty="0">
                        <a:solidFill>
                          <a:schemeClr val="tx1"/>
                        </a:solidFill>
                        <a:effectLst/>
                        <a:latin typeface="+mj-lt"/>
                      </a:endParaRP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Kaizen Events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a:solidFill>
                            <a:schemeClr val="tx1"/>
                          </a:solidFill>
                          <a:effectLst/>
                          <a:latin typeface="+mj-lt"/>
                          <a:ea typeface="+mn-ea"/>
                          <a:cs typeface="+mn-cs"/>
                        </a:rPr>
                        <a:t>Let’s make quick work of it!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12">
                <a:tc>
                  <a:txBody>
                    <a:bodyPr/>
                    <a:lstStyle/>
                    <a:p>
                      <a:pPr algn="ctr"/>
                      <a:r>
                        <a:rPr lang="en-US" sz="1400" b="0" i="0" u="none" dirty="0" smtClean="0">
                          <a:solidFill>
                            <a:schemeClr val="tx1"/>
                          </a:solidFill>
                          <a:effectLst/>
                          <a:latin typeface="+mj-lt"/>
                        </a:rPr>
                        <a:t>6</a:t>
                      </a:r>
                      <a:endParaRPr lang="en-US" sz="1400" b="0" i="0" u="none" dirty="0">
                        <a:solidFill>
                          <a:schemeClr val="tx1"/>
                        </a:solidFill>
                        <a:effectLst/>
                        <a:latin typeface="+mj-lt"/>
                      </a:endParaRP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Process Map</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Should we be doing it this way?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12">
                <a:tc>
                  <a:txBody>
                    <a:bodyPr/>
                    <a:lstStyle/>
                    <a:p>
                      <a:pPr algn="ctr"/>
                      <a:r>
                        <a:rPr lang="en-US" sz="1400" b="0" i="0" u="none" dirty="0" smtClean="0">
                          <a:solidFill>
                            <a:schemeClr val="tx1"/>
                          </a:solidFill>
                          <a:effectLst/>
                          <a:latin typeface="+mj-lt"/>
                        </a:rPr>
                        <a:t>7</a:t>
                      </a:r>
                      <a:endParaRPr lang="en-US" sz="1400" b="0" i="0" u="none" dirty="0">
                        <a:solidFill>
                          <a:schemeClr val="tx1"/>
                        </a:solidFill>
                        <a:effectLst/>
                        <a:latin typeface="+mj-lt"/>
                      </a:endParaRP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a:solidFill>
                            <a:schemeClr val="tx1"/>
                          </a:solidFill>
                          <a:effectLst/>
                          <a:latin typeface="+mj-lt"/>
                          <a:ea typeface="+mn-ea"/>
                          <a:cs typeface="+mn-cs"/>
                        </a:rPr>
                        <a:t>Opportunity ID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What’s it worth to fix it?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912">
                <a:tc>
                  <a:txBody>
                    <a:bodyPr/>
                    <a:lstStyle/>
                    <a:p>
                      <a:pPr algn="ctr"/>
                      <a:r>
                        <a:rPr lang="en-US" sz="1400" b="0" i="0" u="none" dirty="0" smtClean="0">
                          <a:solidFill>
                            <a:schemeClr val="tx1"/>
                          </a:solidFill>
                          <a:effectLst/>
                          <a:latin typeface="+mj-lt"/>
                        </a:rPr>
                        <a:t>8</a:t>
                      </a:r>
                      <a:endParaRPr lang="en-US" sz="1400" b="0" i="0" u="none" dirty="0">
                        <a:solidFill>
                          <a:schemeClr val="tx1"/>
                        </a:solidFill>
                        <a:effectLst/>
                        <a:latin typeface="+mj-lt"/>
                      </a:endParaRP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Throughput - Yield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Does it help to make more?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TextBox 4"/>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Introduction</a:t>
            </a:r>
            <a:endParaRPr lang="en-US" sz="1400" b="1" dirty="0">
              <a:latin typeface="+mj-lt"/>
            </a:endParaRPr>
          </a:p>
        </p:txBody>
      </p:sp>
    </p:spTree>
    <p:extLst>
      <p:ext uri="{BB962C8B-B14F-4D97-AF65-F5344CB8AC3E}">
        <p14:creationId xmlns:p14="http://schemas.microsoft.com/office/powerpoint/2010/main" val="401548672"/>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ctrTitle"/>
          </p:nvPr>
        </p:nvSpPr>
        <p:spPr>
          <a:xfrm>
            <a:off x="88900" y="304800"/>
            <a:ext cx="6754813" cy="914400"/>
          </a:xfrm>
        </p:spPr>
        <p:txBody>
          <a:bodyPr/>
          <a:lstStyle/>
          <a:p>
            <a:r>
              <a:rPr lang="en-US" smtClean="0">
                <a:latin typeface="Arial" charset="0"/>
                <a:cs typeface="Arial" charset="0"/>
              </a:rPr>
              <a:t>Ratio Delay Analysis</a:t>
            </a:r>
          </a:p>
        </p:txBody>
      </p:sp>
      <p:sp>
        <p:nvSpPr>
          <p:cNvPr id="4" name="TextBox 3"/>
          <p:cNvSpPr txBox="1"/>
          <p:nvPr/>
        </p:nvSpPr>
        <p:spPr>
          <a:xfrm>
            <a:off x="152400" y="1524000"/>
            <a:ext cx="8610600" cy="3384550"/>
          </a:xfrm>
          <a:prstGeom prst="rect">
            <a:avLst/>
          </a:prstGeom>
          <a:noFill/>
        </p:spPr>
        <p:txBody>
          <a:bodyPr>
            <a:spAutoFit/>
          </a:bodyPr>
          <a:lstStyle/>
          <a:p>
            <a:pPr fontAlgn="auto">
              <a:spcBef>
                <a:spcPts val="1200"/>
              </a:spcBef>
              <a:spcAft>
                <a:spcPts val="0"/>
              </a:spcAft>
              <a:defRPr/>
            </a:pPr>
            <a:r>
              <a:rPr lang="en-US" sz="1600" dirty="0">
                <a:latin typeface="+mj-lt"/>
                <a:cs typeface="+mn-cs"/>
              </a:rPr>
              <a:t>Ratio Delay Analysis is a form of work sampling, a statistical technique for finding out what operators and machines are actually doing</a:t>
            </a:r>
          </a:p>
          <a:p>
            <a:pPr fontAlgn="auto">
              <a:spcBef>
                <a:spcPts val="1200"/>
              </a:spcBef>
              <a:spcAft>
                <a:spcPts val="0"/>
              </a:spcAft>
              <a:defRPr/>
            </a:pPr>
            <a:r>
              <a:rPr lang="en-US" sz="1600" dirty="0">
                <a:latin typeface="+mj-lt"/>
                <a:cs typeface="+mn-cs"/>
              </a:rPr>
              <a:t>Many observations of typical activities are made at random times</a:t>
            </a:r>
          </a:p>
          <a:p>
            <a:pPr fontAlgn="auto">
              <a:spcBef>
                <a:spcPts val="1200"/>
              </a:spcBef>
              <a:spcAft>
                <a:spcPts val="0"/>
              </a:spcAft>
              <a:defRPr/>
            </a:pPr>
            <a:r>
              <a:rPr lang="en-US" sz="1600" dirty="0">
                <a:latin typeface="+mj-lt"/>
                <a:cs typeface="+mn-cs"/>
              </a:rPr>
              <a:t>Activities are recorded in various defined categories such as</a:t>
            </a:r>
          </a:p>
          <a:p>
            <a:pPr marL="285750" indent="-285750" fontAlgn="auto">
              <a:spcBef>
                <a:spcPts val="1200"/>
              </a:spcBef>
              <a:spcAft>
                <a:spcPts val="0"/>
              </a:spcAft>
              <a:buFont typeface="Arial" pitchFamily="34" charset="0"/>
              <a:buChar char="•"/>
              <a:defRPr/>
            </a:pPr>
            <a:r>
              <a:rPr lang="en-US" sz="1400" dirty="0">
                <a:latin typeface="+mj-lt"/>
                <a:cs typeface="+mn-cs"/>
              </a:rPr>
              <a:t>Machine setup</a:t>
            </a:r>
          </a:p>
          <a:p>
            <a:pPr marL="285750" indent="-285750" fontAlgn="auto">
              <a:spcBef>
                <a:spcPts val="1200"/>
              </a:spcBef>
              <a:spcAft>
                <a:spcPts val="0"/>
              </a:spcAft>
              <a:buFont typeface="Arial" pitchFamily="34" charset="0"/>
              <a:buChar char="•"/>
              <a:defRPr/>
            </a:pPr>
            <a:r>
              <a:rPr lang="en-US" sz="1400" dirty="0">
                <a:latin typeface="+mj-lt"/>
                <a:cs typeface="+mn-cs"/>
              </a:rPr>
              <a:t>Waiting / idle</a:t>
            </a:r>
          </a:p>
          <a:p>
            <a:pPr marL="285750" indent="-285750" fontAlgn="auto">
              <a:spcBef>
                <a:spcPts val="1200"/>
              </a:spcBef>
              <a:spcAft>
                <a:spcPts val="0"/>
              </a:spcAft>
              <a:buFont typeface="Arial" pitchFamily="34" charset="0"/>
              <a:buChar char="•"/>
              <a:defRPr/>
            </a:pPr>
            <a:r>
              <a:rPr lang="en-US" sz="1400" dirty="0">
                <a:latin typeface="+mj-lt"/>
                <a:cs typeface="+mn-cs"/>
              </a:rPr>
              <a:t>Walking around</a:t>
            </a:r>
          </a:p>
          <a:p>
            <a:pPr marL="285750" indent="-285750" fontAlgn="auto">
              <a:spcBef>
                <a:spcPts val="1200"/>
              </a:spcBef>
              <a:spcAft>
                <a:spcPts val="0"/>
              </a:spcAft>
              <a:buFont typeface="Arial" pitchFamily="34" charset="0"/>
              <a:buChar char="•"/>
              <a:defRPr/>
            </a:pPr>
            <a:r>
              <a:rPr lang="en-US" sz="1400" dirty="0">
                <a:latin typeface="+mj-lt"/>
                <a:cs typeface="+mn-cs"/>
              </a:rPr>
              <a:t>Productive work</a:t>
            </a:r>
          </a:p>
          <a:p>
            <a:pPr fontAlgn="auto">
              <a:spcBef>
                <a:spcPts val="1200"/>
              </a:spcBef>
              <a:spcAft>
                <a:spcPts val="0"/>
              </a:spcAft>
              <a:defRPr/>
            </a:pPr>
            <a:r>
              <a:rPr lang="en-US" sz="1600" dirty="0">
                <a:latin typeface="+mj-lt"/>
                <a:cs typeface="+mn-cs"/>
              </a:rPr>
              <a:t>This is a quick and effective tool for identifying improvement opportunities</a:t>
            </a: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376008671"/>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a:xfrm>
            <a:off x="88900" y="304800"/>
            <a:ext cx="6754813" cy="914400"/>
          </a:xfrm>
        </p:spPr>
        <p:txBody>
          <a:bodyPr/>
          <a:lstStyle/>
          <a:p>
            <a:r>
              <a:rPr lang="en-US" smtClean="0">
                <a:latin typeface="Arial" charset="0"/>
                <a:cs typeface="Arial" charset="0"/>
              </a:rPr>
              <a:t>Affinity Diagram</a:t>
            </a:r>
          </a:p>
        </p:txBody>
      </p:sp>
      <p:sp>
        <p:nvSpPr>
          <p:cNvPr id="4" name="TextBox 3"/>
          <p:cNvSpPr txBox="1"/>
          <p:nvPr/>
        </p:nvSpPr>
        <p:spPr>
          <a:xfrm>
            <a:off x="152400" y="1371600"/>
            <a:ext cx="8686800" cy="1230313"/>
          </a:xfrm>
          <a:prstGeom prst="rect">
            <a:avLst/>
          </a:prstGeom>
          <a:noFill/>
        </p:spPr>
        <p:txBody>
          <a:bodyPr>
            <a:spAutoFit/>
          </a:bodyPr>
          <a:lstStyle/>
          <a:p>
            <a:pPr marL="285750" indent="-285750" fontAlgn="auto">
              <a:spcBef>
                <a:spcPts val="1200"/>
              </a:spcBef>
              <a:spcAft>
                <a:spcPts val="0"/>
              </a:spcAft>
              <a:buFont typeface="Arial" pitchFamily="34" charset="0"/>
              <a:buChar char="•"/>
              <a:defRPr/>
            </a:pPr>
            <a:r>
              <a:rPr lang="en-US" sz="1600" dirty="0">
                <a:latin typeface="+mj-lt"/>
                <a:cs typeface="+mn-cs"/>
              </a:rPr>
              <a:t>An Affinity Diagram helps a team to coalesce around specific issues which may not appear to be related, and to think through where to focus their efforts</a:t>
            </a:r>
          </a:p>
          <a:p>
            <a:pPr marL="285750" indent="-285750" fontAlgn="auto">
              <a:spcBef>
                <a:spcPts val="1200"/>
              </a:spcBef>
              <a:spcAft>
                <a:spcPts val="0"/>
              </a:spcAft>
              <a:buFont typeface="Arial" pitchFamily="34" charset="0"/>
              <a:buChar char="•"/>
              <a:defRPr/>
            </a:pPr>
            <a:r>
              <a:rPr lang="en-US" sz="1600" dirty="0">
                <a:latin typeface="+mj-lt"/>
                <a:cs typeface="+mn-cs"/>
              </a:rPr>
              <a:t>The example illustrated might fit any medical environment, and would provide a useful starting point for problem solving</a:t>
            </a:r>
          </a:p>
        </p:txBody>
      </p:sp>
      <p:grpSp>
        <p:nvGrpSpPr>
          <p:cNvPr id="9220" name="Group 28"/>
          <p:cNvGrpSpPr>
            <a:grpSpLocks/>
          </p:cNvGrpSpPr>
          <p:nvPr/>
        </p:nvGrpSpPr>
        <p:grpSpPr bwMode="auto">
          <a:xfrm>
            <a:off x="838200" y="4343400"/>
            <a:ext cx="5518150" cy="1752600"/>
            <a:chOff x="838200" y="4343400"/>
            <a:chExt cx="5517530" cy="1752600"/>
          </a:xfrm>
        </p:grpSpPr>
        <p:sp>
          <p:nvSpPr>
            <p:cNvPr id="26" name="Rectangle 25"/>
            <p:cNvSpPr/>
            <p:nvPr/>
          </p:nvSpPr>
          <p:spPr>
            <a:xfrm>
              <a:off x="838200" y="4349750"/>
              <a:ext cx="5517530" cy="174625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22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9730" y="4343400"/>
              <a:ext cx="5333676" cy="1660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7" name="Curved Right Arrow 26"/>
          <p:cNvSpPr/>
          <p:nvPr/>
        </p:nvSpPr>
        <p:spPr>
          <a:xfrm rot="2652796">
            <a:off x="2949575" y="3024188"/>
            <a:ext cx="685800" cy="1524000"/>
          </a:xfrm>
          <a:prstGeom prst="curvedRightArrow">
            <a:avLst/>
          </a:prstGeom>
          <a:solidFill>
            <a:schemeClr val="accent3">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grpSp>
        <p:nvGrpSpPr>
          <p:cNvPr id="9222" name="Group 27"/>
          <p:cNvGrpSpPr>
            <a:grpSpLocks/>
          </p:cNvGrpSpPr>
          <p:nvPr/>
        </p:nvGrpSpPr>
        <p:grpSpPr bwMode="auto">
          <a:xfrm>
            <a:off x="3733800" y="2438400"/>
            <a:ext cx="4953000" cy="1828800"/>
            <a:chOff x="3733800" y="2438400"/>
            <a:chExt cx="4953000" cy="1828800"/>
          </a:xfrm>
        </p:grpSpPr>
        <p:sp>
          <p:nvSpPr>
            <p:cNvPr id="2" name="Rectangle 1"/>
            <p:cNvSpPr/>
            <p:nvPr/>
          </p:nvSpPr>
          <p:spPr>
            <a:xfrm>
              <a:off x="3733800" y="2438400"/>
              <a:ext cx="4953000" cy="182880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22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0" y="2438400"/>
              <a:ext cx="4853336" cy="1755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1" name="TextBox 10"/>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4067593875"/>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ctrTitle"/>
          </p:nvPr>
        </p:nvSpPr>
        <p:spPr>
          <a:xfrm>
            <a:off x="88900" y="304800"/>
            <a:ext cx="6754813" cy="914400"/>
          </a:xfrm>
        </p:spPr>
        <p:txBody>
          <a:bodyPr/>
          <a:lstStyle/>
          <a:p>
            <a:r>
              <a:rPr lang="en-US" smtClean="0">
                <a:latin typeface="Arial" charset="0"/>
                <a:cs typeface="Arial" charset="0"/>
              </a:rPr>
              <a:t>Ishikawa Diagram</a:t>
            </a:r>
          </a:p>
        </p:txBody>
      </p:sp>
      <p:sp>
        <p:nvSpPr>
          <p:cNvPr id="4" name="TextBox 3"/>
          <p:cNvSpPr txBox="1"/>
          <p:nvPr/>
        </p:nvSpPr>
        <p:spPr>
          <a:xfrm>
            <a:off x="152400" y="1524000"/>
            <a:ext cx="8610600" cy="584200"/>
          </a:xfrm>
          <a:prstGeom prst="rect">
            <a:avLst/>
          </a:prstGeom>
          <a:noFill/>
        </p:spPr>
        <p:txBody>
          <a:bodyPr>
            <a:spAutoFit/>
          </a:bodyPr>
          <a:lstStyle/>
          <a:p>
            <a:pPr fontAlgn="auto">
              <a:spcBef>
                <a:spcPts val="1200"/>
              </a:spcBef>
              <a:spcAft>
                <a:spcPts val="0"/>
              </a:spcAft>
              <a:defRPr/>
            </a:pPr>
            <a:r>
              <a:rPr lang="en-US" sz="1600" dirty="0">
                <a:latin typeface="+mj-lt"/>
                <a:cs typeface="+mn-cs"/>
              </a:rPr>
              <a:t>The Ishikawa (or fish bone) cause and effect diagram is widely used in Lean and Six Sigma analyses to identify root causes, as in this example</a:t>
            </a:r>
          </a:p>
        </p:txBody>
      </p:sp>
      <p:pic>
        <p:nvPicPr>
          <p:cNvPr id="1024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2133600"/>
            <a:ext cx="57150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2519940125"/>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ctrTitle"/>
          </p:nvPr>
        </p:nvSpPr>
        <p:spPr>
          <a:xfrm>
            <a:off x="88900" y="304800"/>
            <a:ext cx="6754813" cy="914400"/>
          </a:xfrm>
        </p:spPr>
        <p:txBody>
          <a:bodyPr/>
          <a:lstStyle/>
          <a:p>
            <a:r>
              <a:rPr lang="en-US" smtClean="0">
                <a:latin typeface="Arial" charset="0"/>
                <a:cs typeface="Arial" charset="0"/>
              </a:rPr>
              <a:t>Pareto Analysis</a:t>
            </a:r>
          </a:p>
        </p:txBody>
      </p:sp>
      <p:sp>
        <p:nvSpPr>
          <p:cNvPr id="4" name="TextBox 3"/>
          <p:cNvSpPr txBox="1"/>
          <p:nvPr/>
        </p:nvSpPr>
        <p:spPr>
          <a:xfrm>
            <a:off x="152400" y="1524000"/>
            <a:ext cx="8763000" cy="584200"/>
          </a:xfrm>
          <a:prstGeom prst="rect">
            <a:avLst/>
          </a:prstGeom>
          <a:noFill/>
        </p:spPr>
        <p:txBody>
          <a:bodyPr>
            <a:spAutoFit/>
          </a:bodyPr>
          <a:lstStyle/>
          <a:p>
            <a:pPr fontAlgn="auto">
              <a:spcBef>
                <a:spcPts val="1200"/>
              </a:spcBef>
              <a:spcAft>
                <a:spcPts val="0"/>
              </a:spcAft>
              <a:defRPr/>
            </a:pPr>
            <a:r>
              <a:rPr lang="en-US" sz="1600" dirty="0">
                <a:latin typeface="+mj-lt"/>
                <a:cs typeface="+mn-cs"/>
              </a:rPr>
              <a:t>The Pareto diagram arrays problem sources according to their frequency of occurrence, demonstrating the 80—20 rule (80% of the problems stem from 20% of the causes)</a:t>
            </a:r>
          </a:p>
        </p:txBody>
      </p:sp>
      <p:pic>
        <p:nvPicPr>
          <p:cNvPr id="1126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252663"/>
            <a:ext cx="5257800" cy="384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976231712"/>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a:xfrm>
            <a:off x="88900" y="304800"/>
            <a:ext cx="6754813" cy="914400"/>
          </a:xfrm>
        </p:spPr>
        <p:txBody>
          <a:bodyPr rtlCol="0">
            <a:normAutofit fontScale="90000"/>
          </a:bodyPr>
          <a:lstStyle/>
          <a:p>
            <a:pPr fontAlgn="auto">
              <a:spcAft>
                <a:spcPts val="0"/>
              </a:spcAft>
              <a:defRPr/>
            </a:pPr>
            <a:r>
              <a:rPr lang="en-US" dirty="0"/>
              <a:t>Failure Mode and Effects Analysis (FMEA)</a:t>
            </a:r>
          </a:p>
        </p:txBody>
      </p:sp>
      <p:sp>
        <p:nvSpPr>
          <p:cNvPr id="4" name="TextBox 3"/>
          <p:cNvSpPr txBox="1"/>
          <p:nvPr/>
        </p:nvSpPr>
        <p:spPr>
          <a:xfrm>
            <a:off x="152400" y="1524000"/>
            <a:ext cx="8763000" cy="1230313"/>
          </a:xfrm>
          <a:prstGeom prst="rect">
            <a:avLst/>
          </a:prstGeom>
          <a:noFill/>
        </p:spPr>
        <p:txBody>
          <a:bodyPr>
            <a:spAutoFit/>
          </a:bodyPr>
          <a:lstStyle/>
          <a:p>
            <a:pPr fontAlgn="auto">
              <a:spcBef>
                <a:spcPts val="1200"/>
              </a:spcBef>
              <a:spcAft>
                <a:spcPts val="0"/>
              </a:spcAft>
              <a:defRPr/>
            </a:pPr>
            <a:r>
              <a:rPr lang="en-US" sz="1600" dirty="0">
                <a:latin typeface="+mj-lt"/>
                <a:cs typeface="+mn-cs"/>
              </a:rPr>
              <a:t>FMEA attempts to prioritize problem elimination actions based on expert understanding of severity, probability, and difficulty to detect</a:t>
            </a:r>
          </a:p>
          <a:p>
            <a:pPr fontAlgn="auto">
              <a:spcBef>
                <a:spcPts val="1200"/>
              </a:spcBef>
              <a:spcAft>
                <a:spcPts val="0"/>
              </a:spcAft>
              <a:defRPr/>
            </a:pPr>
            <a:r>
              <a:rPr lang="en-US" sz="1600" dirty="0">
                <a:latin typeface="+mj-lt"/>
                <a:cs typeface="+mn-cs"/>
              </a:rPr>
              <a:t>For example, an auto manufacturer might want to prioritize issues that might confront their repair facilities, in order to invest in equipment to deal with the problem, as follows</a:t>
            </a:r>
          </a:p>
        </p:txBody>
      </p:sp>
      <p:pic>
        <p:nvPicPr>
          <p:cNvPr id="1229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8725" y="2895600"/>
            <a:ext cx="4038600" cy="294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368620591"/>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ctrTitle"/>
          </p:nvPr>
        </p:nvSpPr>
        <p:spPr>
          <a:xfrm>
            <a:off x="88900" y="304800"/>
            <a:ext cx="6754813" cy="914400"/>
          </a:xfrm>
        </p:spPr>
        <p:txBody>
          <a:bodyPr/>
          <a:lstStyle/>
          <a:p>
            <a:r>
              <a:rPr lang="en-US" smtClean="0">
                <a:latin typeface="Arial" charset="0"/>
                <a:cs typeface="Arial" charset="0"/>
              </a:rPr>
              <a:t>Multivoting</a:t>
            </a:r>
          </a:p>
        </p:txBody>
      </p:sp>
      <p:sp>
        <p:nvSpPr>
          <p:cNvPr id="4" name="TextBox 3"/>
          <p:cNvSpPr txBox="1"/>
          <p:nvPr/>
        </p:nvSpPr>
        <p:spPr>
          <a:xfrm>
            <a:off x="152400" y="1524000"/>
            <a:ext cx="4114800" cy="3200400"/>
          </a:xfrm>
          <a:prstGeom prst="rect">
            <a:avLst/>
          </a:prstGeom>
          <a:noFill/>
        </p:spPr>
        <p:txBody>
          <a:bodyPr>
            <a:spAutoFit/>
          </a:bodyPr>
          <a:lstStyle/>
          <a:p>
            <a:pPr fontAlgn="auto">
              <a:spcBef>
                <a:spcPts val="1200"/>
              </a:spcBef>
              <a:spcAft>
                <a:spcPts val="0"/>
              </a:spcAft>
              <a:defRPr/>
            </a:pPr>
            <a:r>
              <a:rPr lang="en-US" sz="1600" dirty="0" err="1">
                <a:latin typeface="+mj-lt"/>
                <a:cs typeface="+mn-cs"/>
              </a:rPr>
              <a:t>Multivoting</a:t>
            </a:r>
            <a:r>
              <a:rPr lang="en-US" sz="1600" dirty="0">
                <a:latin typeface="+mj-lt"/>
                <a:cs typeface="+mn-cs"/>
              </a:rPr>
              <a:t> is a tool used to gain consensus among experts about priorities selected from a number of desirable solutions, following this procedure:</a:t>
            </a:r>
          </a:p>
          <a:p>
            <a:pPr marL="342900" indent="-342900" fontAlgn="auto">
              <a:spcBef>
                <a:spcPts val="1200"/>
              </a:spcBef>
              <a:spcAft>
                <a:spcPts val="0"/>
              </a:spcAft>
              <a:buFont typeface="+mj-lt"/>
              <a:buAutoNum type="arabicPeriod"/>
              <a:defRPr/>
            </a:pPr>
            <a:r>
              <a:rPr lang="en-US" sz="1400" dirty="0">
                <a:latin typeface="+mj-lt"/>
                <a:cs typeface="+mn-cs"/>
              </a:rPr>
              <a:t>Assemble the experts </a:t>
            </a:r>
          </a:p>
          <a:p>
            <a:pPr marL="342900" indent="-342900" fontAlgn="auto">
              <a:spcBef>
                <a:spcPts val="1200"/>
              </a:spcBef>
              <a:spcAft>
                <a:spcPts val="0"/>
              </a:spcAft>
              <a:buFont typeface="+mj-lt"/>
              <a:buAutoNum type="arabicPeriod"/>
              <a:defRPr/>
            </a:pPr>
            <a:r>
              <a:rPr lang="en-US" sz="1400" dirty="0">
                <a:latin typeface="+mj-lt"/>
                <a:cs typeface="+mn-cs"/>
              </a:rPr>
              <a:t>Give each participant a set number of votes (typically 5 - 10) to be applied to any item or combination of items</a:t>
            </a:r>
          </a:p>
          <a:p>
            <a:pPr marL="342900" indent="-342900" fontAlgn="auto">
              <a:spcBef>
                <a:spcPts val="1200"/>
              </a:spcBef>
              <a:spcAft>
                <a:spcPts val="0"/>
              </a:spcAft>
              <a:buFont typeface="+mj-lt"/>
              <a:buAutoNum type="arabicPeriod"/>
              <a:defRPr/>
            </a:pPr>
            <a:r>
              <a:rPr lang="en-US" sz="1400" dirty="0">
                <a:latin typeface="+mj-lt"/>
                <a:cs typeface="+mn-cs"/>
              </a:rPr>
              <a:t>Count the votes for each item</a:t>
            </a:r>
          </a:p>
          <a:p>
            <a:pPr marL="342900" indent="-342900" fontAlgn="auto">
              <a:spcBef>
                <a:spcPts val="1200"/>
              </a:spcBef>
              <a:spcAft>
                <a:spcPts val="0"/>
              </a:spcAft>
              <a:buFont typeface="+mj-lt"/>
              <a:buAutoNum type="arabicPeriod"/>
              <a:defRPr/>
            </a:pPr>
            <a:r>
              <a:rPr lang="en-US" sz="1400" dirty="0">
                <a:latin typeface="+mj-lt"/>
                <a:cs typeface="+mn-cs"/>
              </a:rPr>
              <a:t>Rank order the items based on the number of votes</a:t>
            </a:r>
          </a:p>
        </p:txBody>
      </p:sp>
      <p:pic>
        <p:nvPicPr>
          <p:cNvPr id="13316" name="Picture 4"/>
          <p:cNvPicPr>
            <a:picLocks noChangeAspect="1" noChangeArrowheads="1"/>
          </p:cNvPicPr>
          <p:nvPr/>
        </p:nvPicPr>
        <p:blipFill>
          <a:blip r:embed="rId3">
            <a:extLst>
              <a:ext uri="{28A0092B-C50C-407E-A947-70E740481C1C}">
                <a14:useLocalDpi xmlns:a14="http://schemas.microsoft.com/office/drawing/2010/main" val="0"/>
              </a:ext>
            </a:extLst>
          </a:blip>
          <a:srcRect l="1416" t="3415" r="4842"/>
          <a:stretch>
            <a:fillRect/>
          </a:stretch>
        </p:blipFill>
        <p:spPr bwMode="auto">
          <a:xfrm>
            <a:off x="4267200" y="1905000"/>
            <a:ext cx="4522788"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177446995"/>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a:xfrm>
            <a:off x="88900" y="304800"/>
            <a:ext cx="6754813" cy="914400"/>
          </a:xfrm>
        </p:spPr>
        <p:txBody>
          <a:bodyPr/>
          <a:lstStyle/>
          <a:p>
            <a:r>
              <a:rPr lang="en-US" smtClean="0">
                <a:latin typeface="Arial" charset="0"/>
                <a:cs typeface="Arial" charset="0"/>
              </a:rPr>
              <a:t>SIPOC</a:t>
            </a:r>
          </a:p>
        </p:txBody>
      </p:sp>
      <p:sp>
        <p:nvSpPr>
          <p:cNvPr id="4" name="TextBox 3"/>
          <p:cNvSpPr txBox="1"/>
          <p:nvPr/>
        </p:nvSpPr>
        <p:spPr>
          <a:xfrm>
            <a:off x="152400" y="1371600"/>
            <a:ext cx="8686800" cy="1416050"/>
          </a:xfrm>
          <a:prstGeom prst="rect">
            <a:avLst/>
          </a:prstGeom>
          <a:noFill/>
        </p:spPr>
        <p:txBody>
          <a:bodyPr>
            <a:spAutoFit/>
          </a:bodyPr>
          <a:lstStyle/>
          <a:p>
            <a:pPr fontAlgn="auto">
              <a:spcBef>
                <a:spcPts val="1200"/>
              </a:spcBef>
              <a:spcAft>
                <a:spcPts val="0"/>
              </a:spcAft>
              <a:defRPr/>
            </a:pPr>
            <a:r>
              <a:rPr lang="en-US" sz="1600" dirty="0">
                <a:latin typeface="+mj-lt"/>
                <a:cs typeface="+mn-cs"/>
              </a:rPr>
              <a:t>SIPOC is the acronym for the </a:t>
            </a:r>
            <a:r>
              <a:rPr lang="en-US" sz="1600" dirty="0" smtClean="0">
                <a:latin typeface="+mj-lt"/>
                <a:cs typeface="+mn-cs"/>
              </a:rPr>
              <a:t>Supplier-Input-Process-Output-Customer </a:t>
            </a:r>
            <a:r>
              <a:rPr lang="en-US" sz="1600" dirty="0">
                <a:latin typeface="+mj-lt"/>
                <a:cs typeface="+mn-cs"/>
              </a:rPr>
              <a:t>chain, analyzed to ensure key requirements and issues are understood as process improvements are designed and implemented</a:t>
            </a:r>
          </a:p>
          <a:p>
            <a:pPr marL="285750" indent="-285750" fontAlgn="auto">
              <a:spcBef>
                <a:spcPts val="1200"/>
              </a:spcBef>
              <a:spcAft>
                <a:spcPts val="0"/>
              </a:spcAft>
              <a:buFont typeface="Arial" pitchFamily="34" charset="0"/>
              <a:buChar char="•"/>
              <a:defRPr/>
            </a:pPr>
            <a:r>
              <a:rPr lang="en-US" sz="1400" dirty="0">
                <a:latin typeface="+mj-lt"/>
                <a:cs typeface="+mn-cs"/>
              </a:rPr>
              <a:t>SIPOC is particularly useful when it is not clear who supplies inputs to the process, what the input specifications are, who the true customers of the process are, and/or what their requirements are</a:t>
            </a:r>
          </a:p>
        </p:txBody>
      </p:sp>
      <p:grpSp>
        <p:nvGrpSpPr>
          <p:cNvPr id="14340" name="Group 13"/>
          <p:cNvGrpSpPr>
            <a:grpSpLocks/>
          </p:cNvGrpSpPr>
          <p:nvPr/>
        </p:nvGrpSpPr>
        <p:grpSpPr bwMode="auto">
          <a:xfrm>
            <a:off x="1330325" y="3270250"/>
            <a:ext cx="6483350" cy="317500"/>
            <a:chOff x="0" y="0"/>
            <a:chExt cx="6484262" cy="316887"/>
          </a:xfrm>
        </p:grpSpPr>
        <p:grpSp>
          <p:nvGrpSpPr>
            <p:cNvPr id="14341" name="Group 14"/>
            <p:cNvGrpSpPr>
              <a:grpSpLocks/>
            </p:cNvGrpSpPr>
            <p:nvPr/>
          </p:nvGrpSpPr>
          <p:grpSpPr bwMode="auto">
            <a:xfrm>
              <a:off x="0" y="0"/>
              <a:ext cx="5153685" cy="305012"/>
              <a:chOff x="0" y="0"/>
              <a:chExt cx="5153685" cy="305012"/>
            </a:xfrm>
          </p:grpSpPr>
          <p:grpSp>
            <p:nvGrpSpPr>
              <p:cNvPr id="14343" name="Group 16"/>
              <p:cNvGrpSpPr>
                <a:grpSpLocks/>
              </p:cNvGrpSpPr>
              <p:nvPr/>
            </p:nvGrpSpPr>
            <p:grpSpPr bwMode="auto">
              <a:xfrm>
                <a:off x="0" y="0"/>
                <a:ext cx="3812045" cy="305012"/>
                <a:chOff x="0" y="0"/>
                <a:chExt cx="3812355" cy="305434"/>
              </a:xfrm>
            </p:grpSpPr>
            <p:grpSp>
              <p:nvGrpSpPr>
                <p:cNvPr id="14345" name="Group 19"/>
                <p:cNvGrpSpPr>
                  <a:grpSpLocks/>
                </p:cNvGrpSpPr>
                <p:nvPr/>
              </p:nvGrpSpPr>
              <p:grpSpPr bwMode="auto">
                <a:xfrm>
                  <a:off x="0" y="0"/>
                  <a:ext cx="2469515" cy="304800"/>
                  <a:chOff x="0" y="0"/>
                  <a:chExt cx="2469563" cy="305434"/>
                </a:xfrm>
              </p:grpSpPr>
              <p:sp>
                <p:nvSpPr>
                  <p:cNvPr id="22" name="Text Box 2"/>
                  <p:cNvSpPr txBox="1">
                    <a:spLocks noChangeArrowheads="1"/>
                  </p:cNvSpPr>
                  <p:nvPr/>
                </p:nvSpPr>
                <p:spPr bwMode="auto">
                  <a:xfrm>
                    <a:off x="0" y="0"/>
                    <a:ext cx="1140100" cy="306856"/>
                  </a:xfrm>
                  <a:prstGeom prst="rect">
                    <a:avLst/>
                  </a:prstGeom>
                  <a:solidFill>
                    <a:schemeClr val="bg1"/>
                  </a:solidFill>
                  <a:ln w="9525">
                    <a:solidFill>
                      <a:schemeClr val="tx1"/>
                    </a:solidFill>
                    <a:miter lim="800000"/>
                    <a:headEnd/>
                    <a:tailEnd/>
                  </a:ln>
                  <a:effectLst>
                    <a:outerShdw blurRad="254000" dist="38100" dir="2700000" algn="tl" rotWithShape="0">
                      <a:prstClr val="black">
                        <a:alpha val="80000"/>
                      </a:prstClr>
                    </a:outerShdw>
                  </a:effectLst>
                </p:spPr>
                <p:txBody>
                  <a:bodyPr>
                    <a:spAutoFit/>
                  </a:bodyPr>
                  <a:lstStyle/>
                  <a:p>
                    <a:pPr algn="ctr" fontAlgn="auto">
                      <a:spcBef>
                        <a:spcPts val="0"/>
                      </a:spcBef>
                      <a:spcAft>
                        <a:spcPts val="0"/>
                      </a:spcAft>
                      <a:defRPr/>
                    </a:pPr>
                    <a:r>
                      <a:rPr lang="en-US" sz="1400" b="1">
                        <a:latin typeface="Arial"/>
                        <a:ea typeface="Calibri"/>
                        <a:cs typeface="Arial"/>
                      </a:rPr>
                      <a:t>Supplier</a:t>
                    </a:r>
                    <a:endParaRPr lang="en-US" sz="1100">
                      <a:latin typeface="Arial"/>
                      <a:ea typeface="Calibri"/>
                      <a:cs typeface="Times New Roman"/>
                    </a:endParaRPr>
                  </a:p>
                </p:txBody>
              </p:sp>
              <p:sp>
                <p:nvSpPr>
                  <p:cNvPr id="23" name="Text Box 2"/>
                  <p:cNvSpPr txBox="1">
                    <a:spLocks noChangeArrowheads="1"/>
                  </p:cNvSpPr>
                  <p:nvPr/>
                </p:nvSpPr>
                <p:spPr bwMode="auto">
                  <a:xfrm>
                    <a:off x="1329059" y="0"/>
                    <a:ext cx="1140100" cy="306856"/>
                  </a:xfrm>
                  <a:prstGeom prst="rect">
                    <a:avLst/>
                  </a:prstGeom>
                  <a:solidFill>
                    <a:schemeClr val="bg1"/>
                  </a:solidFill>
                  <a:ln w="9525">
                    <a:solidFill>
                      <a:schemeClr val="tx1"/>
                    </a:solidFill>
                    <a:miter lim="800000"/>
                    <a:headEnd/>
                    <a:tailEnd/>
                  </a:ln>
                  <a:effectLst>
                    <a:outerShdw blurRad="254000" dist="38100" dir="2700000" algn="tl" rotWithShape="0">
                      <a:prstClr val="black">
                        <a:alpha val="80000"/>
                      </a:prstClr>
                    </a:outerShdw>
                  </a:effectLst>
                </p:spPr>
                <p:txBody>
                  <a:bodyPr>
                    <a:spAutoFit/>
                  </a:bodyPr>
                  <a:lstStyle/>
                  <a:p>
                    <a:pPr algn="ctr" fontAlgn="auto">
                      <a:spcBef>
                        <a:spcPts val="0"/>
                      </a:spcBef>
                      <a:spcAft>
                        <a:spcPts val="0"/>
                      </a:spcAft>
                      <a:defRPr/>
                    </a:pPr>
                    <a:r>
                      <a:rPr lang="en-US" sz="1400" b="1">
                        <a:latin typeface="Arial"/>
                        <a:ea typeface="Calibri"/>
                        <a:cs typeface="Arial"/>
                      </a:rPr>
                      <a:t>Inputs</a:t>
                    </a:r>
                    <a:endParaRPr lang="en-US" sz="1100">
                      <a:latin typeface="Arial"/>
                      <a:ea typeface="Calibri"/>
                      <a:cs typeface="Times New Roman"/>
                    </a:endParaRPr>
                  </a:p>
                </p:txBody>
              </p:sp>
            </p:grpSp>
            <p:sp>
              <p:nvSpPr>
                <p:cNvPr id="21" name="Text Box 2"/>
                <p:cNvSpPr txBox="1">
                  <a:spLocks noChangeArrowheads="1"/>
                </p:cNvSpPr>
                <p:nvPr/>
              </p:nvSpPr>
              <p:spPr bwMode="auto">
                <a:xfrm>
                  <a:off x="2672356" y="0"/>
                  <a:ext cx="1140078" cy="306220"/>
                </a:xfrm>
                <a:prstGeom prst="rect">
                  <a:avLst/>
                </a:prstGeom>
                <a:solidFill>
                  <a:schemeClr val="bg1"/>
                </a:solidFill>
                <a:ln w="9525">
                  <a:solidFill>
                    <a:schemeClr val="tx1"/>
                  </a:solidFill>
                  <a:miter lim="800000"/>
                  <a:headEnd/>
                  <a:tailEnd/>
                </a:ln>
                <a:effectLst>
                  <a:outerShdw blurRad="254000" dist="38100" dir="2700000" algn="tl" rotWithShape="0">
                    <a:prstClr val="black">
                      <a:alpha val="80000"/>
                    </a:prstClr>
                  </a:outerShdw>
                </a:effectLst>
              </p:spPr>
              <p:txBody>
                <a:bodyPr>
                  <a:spAutoFit/>
                </a:bodyPr>
                <a:lstStyle/>
                <a:p>
                  <a:pPr algn="ctr" fontAlgn="auto">
                    <a:spcBef>
                      <a:spcPts val="0"/>
                    </a:spcBef>
                    <a:spcAft>
                      <a:spcPts val="0"/>
                    </a:spcAft>
                    <a:defRPr/>
                  </a:pPr>
                  <a:r>
                    <a:rPr lang="en-US" sz="1400" b="1">
                      <a:latin typeface="Arial"/>
                      <a:ea typeface="Calibri"/>
                      <a:cs typeface="Arial"/>
                    </a:rPr>
                    <a:t>Process</a:t>
                  </a:r>
                  <a:endParaRPr lang="en-US" sz="1100">
                    <a:latin typeface="Arial"/>
                    <a:ea typeface="Calibri"/>
                    <a:cs typeface="Times New Roman"/>
                  </a:endParaRPr>
                </a:p>
              </p:txBody>
            </p:sp>
          </p:grpSp>
          <p:sp>
            <p:nvSpPr>
              <p:cNvPr id="19" name="Text Box 2"/>
              <p:cNvSpPr txBox="1">
                <a:spLocks noChangeArrowheads="1"/>
              </p:cNvSpPr>
              <p:nvPr/>
            </p:nvSpPr>
            <p:spPr bwMode="auto">
              <a:xfrm>
                <a:off x="4013765" y="0"/>
                <a:ext cx="1139985" cy="305796"/>
              </a:xfrm>
              <a:prstGeom prst="rect">
                <a:avLst/>
              </a:prstGeom>
              <a:solidFill>
                <a:schemeClr val="bg1"/>
              </a:solidFill>
              <a:ln w="9525">
                <a:solidFill>
                  <a:schemeClr val="tx1"/>
                </a:solidFill>
                <a:miter lim="800000"/>
                <a:headEnd/>
                <a:tailEnd/>
              </a:ln>
              <a:effectLst>
                <a:outerShdw blurRad="254000" dist="38100" dir="2700000" algn="tl" rotWithShape="0">
                  <a:prstClr val="black">
                    <a:alpha val="80000"/>
                  </a:prstClr>
                </a:outerShdw>
              </a:effectLst>
            </p:spPr>
            <p:txBody>
              <a:bodyPr>
                <a:spAutoFit/>
              </a:bodyPr>
              <a:lstStyle/>
              <a:p>
                <a:pPr algn="ctr" fontAlgn="auto">
                  <a:spcBef>
                    <a:spcPts val="0"/>
                  </a:spcBef>
                  <a:spcAft>
                    <a:spcPts val="0"/>
                  </a:spcAft>
                  <a:defRPr/>
                </a:pPr>
                <a:r>
                  <a:rPr lang="en-US" sz="1400" b="1">
                    <a:latin typeface="Arial"/>
                    <a:ea typeface="Calibri"/>
                    <a:cs typeface="Arial"/>
                  </a:rPr>
                  <a:t>Outputs</a:t>
                </a:r>
                <a:endParaRPr lang="en-US" sz="1100">
                  <a:latin typeface="Arial"/>
                  <a:ea typeface="Calibri"/>
                  <a:cs typeface="Times New Roman"/>
                </a:endParaRPr>
              </a:p>
            </p:txBody>
          </p:sp>
        </p:grpSp>
        <p:sp>
          <p:nvSpPr>
            <p:cNvPr id="16" name="Text Box 2"/>
            <p:cNvSpPr txBox="1">
              <a:spLocks noChangeArrowheads="1"/>
            </p:cNvSpPr>
            <p:nvPr/>
          </p:nvSpPr>
          <p:spPr bwMode="auto">
            <a:xfrm>
              <a:off x="5344277" y="11092"/>
              <a:ext cx="1139985" cy="305795"/>
            </a:xfrm>
            <a:prstGeom prst="rect">
              <a:avLst/>
            </a:prstGeom>
            <a:solidFill>
              <a:schemeClr val="bg1"/>
            </a:solidFill>
            <a:ln w="9525">
              <a:solidFill>
                <a:schemeClr val="tx1"/>
              </a:solidFill>
              <a:miter lim="800000"/>
              <a:headEnd/>
              <a:tailEnd/>
            </a:ln>
            <a:effectLst>
              <a:outerShdw blurRad="254000" dist="38100" dir="2700000" algn="tl" rotWithShape="0">
                <a:prstClr val="black">
                  <a:alpha val="80000"/>
                </a:prstClr>
              </a:outerShdw>
            </a:effectLst>
          </p:spPr>
          <p:txBody>
            <a:bodyPr>
              <a:spAutoFit/>
            </a:bodyPr>
            <a:lstStyle/>
            <a:p>
              <a:pPr algn="ctr" fontAlgn="auto">
                <a:spcBef>
                  <a:spcPts val="0"/>
                </a:spcBef>
                <a:spcAft>
                  <a:spcPts val="0"/>
                </a:spcAft>
                <a:defRPr/>
              </a:pPr>
              <a:r>
                <a:rPr lang="en-US" sz="1400" b="1">
                  <a:latin typeface="Arial"/>
                  <a:ea typeface="Calibri"/>
                  <a:cs typeface="Arial"/>
                </a:rPr>
                <a:t>Customer</a:t>
              </a:r>
              <a:endParaRPr lang="en-US" sz="1100">
                <a:latin typeface="Arial"/>
                <a:ea typeface="Calibri"/>
                <a:cs typeface="Times New Roman"/>
              </a:endParaRPr>
            </a:p>
          </p:txBody>
        </p:sp>
      </p:grpSp>
      <p:sp>
        <p:nvSpPr>
          <p:cNvPr id="13" name="TextBox 12"/>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4139024795"/>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ctrTitle"/>
          </p:nvPr>
        </p:nvSpPr>
        <p:spPr>
          <a:xfrm>
            <a:off x="88900" y="304800"/>
            <a:ext cx="6754813" cy="914400"/>
          </a:xfrm>
        </p:spPr>
        <p:txBody>
          <a:bodyPr/>
          <a:lstStyle/>
          <a:p>
            <a:r>
              <a:rPr lang="en-US" smtClean="0">
                <a:latin typeface="Arial" charset="0"/>
                <a:cs typeface="Arial" charset="0"/>
              </a:rPr>
              <a:t>Force Field Analysis</a:t>
            </a:r>
          </a:p>
        </p:txBody>
      </p:sp>
      <p:sp>
        <p:nvSpPr>
          <p:cNvPr id="4" name="TextBox 3"/>
          <p:cNvSpPr txBox="1"/>
          <p:nvPr/>
        </p:nvSpPr>
        <p:spPr>
          <a:xfrm>
            <a:off x="152400" y="1371600"/>
            <a:ext cx="8686800" cy="1230313"/>
          </a:xfrm>
          <a:prstGeom prst="rect">
            <a:avLst/>
          </a:prstGeom>
          <a:noFill/>
        </p:spPr>
        <p:txBody>
          <a:bodyPr>
            <a:spAutoFit/>
          </a:bodyPr>
          <a:lstStyle/>
          <a:p>
            <a:pPr fontAlgn="auto">
              <a:spcBef>
                <a:spcPts val="1200"/>
              </a:spcBef>
              <a:spcAft>
                <a:spcPts val="0"/>
              </a:spcAft>
              <a:defRPr/>
            </a:pPr>
            <a:r>
              <a:rPr lang="en-US" sz="1600" dirty="0">
                <a:latin typeface="+mj-lt"/>
                <a:cs typeface="+mn-cs"/>
              </a:rPr>
              <a:t>Force Field analysis considers factors that enable progress toward a goal and barriers to achieving the goal in order to develop approaches to supporting the enablers and removing the barriers</a:t>
            </a:r>
          </a:p>
          <a:p>
            <a:pPr fontAlgn="auto">
              <a:spcBef>
                <a:spcPts val="1200"/>
              </a:spcBef>
              <a:spcAft>
                <a:spcPts val="0"/>
              </a:spcAft>
              <a:defRPr/>
            </a:pPr>
            <a:r>
              <a:rPr lang="en-US" sz="1600" dirty="0">
                <a:latin typeface="+mj-lt"/>
                <a:cs typeface="+mn-cs"/>
              </a:rPr>
              <a:t>It is particularly useful when factors are emotional or political</a:t>
            </a:r>
            <a:endParaRPr lang="en-US" sz="1400" dirty="0">
              <a:latin typeface="+mj-lt"/>
              <a:cs typeface="+mn-cs"/>
            </a:endParaRPr>
          </a:p>
        </p:txBody>
      </p:sp>
      <p:pic>
        <p:nvPicPr>
          <p:cNvPr id="6" name="Picture 5"/>
          <p:cNvPicPr/>
          <p:nvPr/>
        </p:nvPicPr>
        <p:blipFill rotWithShape="1">
          <a:blip r:embed="rId3"/>
          <a:srcRect l="3077" t="1896" r="2638" b="1825"/>
          <a:stretch/>
        </p:blipFill>
        <p:spPr bwMode="auto">
          <a:xfrm>
            <a:off x="1752600" y="2743200"/>
            <a:ext cx="5791200" cy="3309938"/>
          </a:xfrm>
          <a:prstGeom prst="rect">
            <a:avLst/>
          </a:prstGeom>
          <a:noFill/>
          <a:ln w="9525">
            <a:solidFill>
              <a:schemeClr val="tx1"/>
            </a:solidFill>
          </a:ln>
          <a:effectLst>
            <a:outerShdw blurRad="254000" dist="38100" dir="2700000" algn="tl" rotWithShape="0">
              <a:prstClr val="black">
                <a:alpha val="80000"/>
              </a:prstClr>
            </a:outerShdw>
          </a:effectLst>
          <a:extLst>
            <a:ext uri="{53640926-AAD7-44d8-BBD7-CCE9431645EC}">
              <a14:shadowObscured xmlns:a14="http://schemas.microsoft.com/office/drawing/2010/main"/>
            </a:ext>
          </a:extLst>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874633688"/>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ctrTitle"/>
          </p:nvPr>
        </p:nvSpPr>
        <p:spPr>
          <a:xfrm>
            <a:off x="88900" y="304800"/>
            <a:ext cx="6754813" cy="914400"/>
          </a:xfrm>
        </p:spPr>
        <p:txBody>
          <a:bodyPr/>
          <a:lstStyle/>
          <a:p>
            <a:r>
              <a:rPr lang="en-US" smtClean="0">
                <a:latin typeface="Arial" charset="0"/>
                <a:cs typeface="Arial" charset="0"/>
              </a:rPr>
              <a:t>Generic Improvement Steps</a:t>
            </a:r>
          </a:p>
        </p:txBody>
      </p:sp>
      <p:sp>
        <p:nvSpPr>
          <p:cNvPr id="4" name="TextBox 3"/>
          <p:cNvSpPr txBox="1"/>
          <p:nvPr/>
        </p:nvSpPr>
        <p:spPr>
          <a:xfrm>
            <a:off x="152400" y="1371600"/>
            <a:ext cx="8686800" cy="584200"/>
          </a:xfrm>
          <a:prstGeom prst="rect">
            <a:avLst/>
          </a:prstGeom>
          <a:noFill/>
        </p:spPr>
        <p:txBody>
          <a:bodyPr>
            <a:spAutoFit/>
          </a:bodyPr>
          <a:lstStyle/>
          <a:p>
            <a:pPr fontAlgn="auto">
              <a:spcBef>
                <a:spcPts val="1200"/>
              </a:spcBef>
              <a:spcAft>
                <a:spcPts val="0"/>
              </a:spcAft>
              <a:defRPr/>
            </a:pPr>
            <a:r>
              <a:rPr lang="en-US" sz="1600" dirty="0">
                <a:latin typeface="+mj-lt"/>
                <a:cs typeface="+mn-cs"/>
              </a:rPr>
              <a:t>Failure to follow a disciplined process for business improvement practically guarantees failure to achieve the desired results</a:t>
            </a:r>
            <a:endParaRPr lang="en-US" sz="1400" dirty="0">
              <a:latin typeface="+mj-lt"/>
              <a:cs typeface="+mn-cs"/>
            </a:endParaRPr>
          </a:p>
        </p:txBody>
      </p:sp>
      <p:grpSp>
        <p:nvGrpSpPr>
          <p:cNvPr id="16388" name="Group 4"/>
          <p:cNvGrpSpPr>
            <a:grpSpLocks/>
          </p:cNvGrpSpPr>
          <p:nvPr/>
        </p:nvGrpSpPr>
        <p:grpSpPr bwMode="auto">
          <a:xfrm>
            <a:off x="1076325" y="1955800"/>
            <a:ext cx="6467475" cy="4216400"/>
            <a:chOff x="0" y="0"/>
            <a:chExt cx="4095750" cy="2276475"/>
          </a:xfrm>
        </p:grpSpPr>
        <p:sp>
          <p:nvSpPr>
            <p:cNvPr id="7" name="Oval 6"/>
            <p:cNvSpPr/>
            <p:nvPr/>
          </p:nvSpPr>
          <p:spPr>
            <a:xfrm>
              <a:off x="0" y="0"/>
              <a:ext cx="4095750" cy="2276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pic>
          <p:nvPicPr>
            <p:cNvPr id="16390"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500" y="47625"/>
              <a:ext cx="379095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TextBox 7"/>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2668531877"/>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ctrTitle"/>
          </p:nvPr>
        </p:nvSpPr>
        <p:spPr>
          <a:xfrm>
            <a:off x="88900" y="304800"/>
            <a:ext cx="6754813" cy="914400"/>
          </a:xfrm>
        </p:spPr>
        <p:txBody>
          <a:bodyPr/>
          <a:lstStyle/>
          <a:p>
            <a:r>
              <a:rPr lang="en-US" smtClean="0">
                <a:latin typeface="Arial" charset="0"/>
                <a:cs typeface="Arial" charset="0"/>
              </a:rPr>
              <a:t>DMAIC</a:t>
            </a:r>
          </a:p>
        </p:txBody>
      </p:sp>
      <p:sp>
        <p:nvSpPr>
          <p:cNvPr id="4" name="TextBox 3"/>
          <p:cNvSpPr txBox="1"/>
          <p:nvPr/>
        </p:nvSpPr>
        <p:spPr>
          <a:xfrm>
            <a:off x="152400" y="1371600"/>
            <a:ext cx="8686800" cy="4124325"/>
          </a:xfrm>
          <a:prstGeom prst="rect">
            <a:avLst/>
          </a:prstGeom>
          <a:noFill/>
        </p:spPr>
        <p:txBody>
          <a:bodyPr>
            <a:spAutoFit/>
          </a:bodyPr>
          <a:lstStyle/>
          <a:p>
            <a:pPr fontAlgn="auto">
              <a:spcBef>
                <a:spcPts val="1200"/>
              </a:spcBef>
              <a:spcAft>
                <a:spcPts val="0"/>
              </a:spcAft>
              <a:defRPr/>
            </a:pPr>
            <a:r>
              <a:rPr lang="en-US" sz="1600" dirty="0">
                <a:latin typeface="+mj-lt"/>
                <a:cs typeface="+mn-cs"/>
              </a:rPr>
              <a:t>DMAIC is an acronym for a data-driven ‘Six Sigma’ approach to process improvement</a:t>
            </a:r>
          </a:p>
          <a:p>
            <a:pPr fontAlgn="auto">
              <a:spcBef>
                <a:spcPts val="1200"/>
              </a:spcBef>
              <a:spcAft>
                <a:spcPts val="0"/>
              </a:spcAft>
              <a:defRPr/>
            </a:pPr>
            <a:r>
              <a:rPr lang="en-US" sz="1400" b="1" u="sng" dirty="0">
                <a:latin typeface="+mj-lt"/>
                <a:cs typeface="+mn-cs"/>
              </a:rPr>
              <a:t>Define</a:t>
            </a:r>
            <a:r>
              <a:rPr lang="en-US" sz="1400" dirty="0">
                <a:latin typeface="+mj-lt"/>
                <a:cs typeface="+mn-cs"/>
              </a:rPr>
              <a:t>: Who customers are, demand for products and services, and expectations; Customer Critical to Quality (CTQ) issues, Core Business Processes involved; Project scope / boundaries (stop and start of the process); The process to be improved (generally by mapping the process flow)</a:t>
            </a:r>
          </a:p>
          <a:p>
            <a:pPr fontAlgn="auto">
              <a:spcBef>
                <a:spcPts val="1200"/>
              </a:spcBef>
              <a:spcAft>
                <a:spcPts val="0"/>
              </a:spcAft>
              <a:defRPr/>
            </a:pPr>
            <a:r>
              <a:rPr lang="en-US" sz="1400" b="1" u="sng" dirty="0">
                <a:latin typeface="+mj-lt"/>
                <a:cs typeface="+mn-cs"/>
              </a:rPr>
              <a:t>Measure</a:t>
            </a:r>
            <a:r>
              <a:rPr lang="en-US" sz="1400" dirty="0">
                <a:latin typeface="+mj-lt"/>
                <a:cs typeface="+mn-cs"/>
              </a:rPr>
              <a:t>: Performance of the Core Business Process involved; develop a data collection plan for the process; Collect data from many sources to determine types of defects and metrics; Compare to customer survey results to determine gaps </a:t>
            </a:r>
          </a:p>
          <a:p>
            <a:pPr fontAlgn="auto">
              <a:spcBef>
                <a:spcPts val="1200"/>
              </a:spcBef>
              <a:spcAft>
                <a:spcPts val="0"/>
              </a:spcAft>
              <a:defRPr/>
            </a:pPr>
            <a:r>
              <a:rPr lang="en-US" sz="1400" b="1" u="sng" dirty="0">
                <a:latin typeface="+mj-lt"/>
                <a:cs typeface="+mn-cs"/>
              </a:rPr>
              <a:t>Analyze</a:t>
            </a:r>
            <a:r>
              <a:rPr lang="en-US" sz="1400" dirty="0">
                <a:latin typeface="+mj-lt"/>
                <a:cs typeface="+mn-cs"/>
              </a:rPr>
              <a:t>: Data collected and process map to determine root causes of defects and opportunities for improvement; Identify gaps between current performance and goal performance;	Prioritize opportunities to improve; Identify sources of variation </a:t>
            </a:r>
          </a:p>
          <a:p>
            <a:pPr fontAlgn="auto">
              <a:spcBef>
                <a:spcPts val="1200"/>
              </a:spcBef>
              <a:spcAft>
                <a:spcPts val="0"/>
              </a:spcAft>
              <a:defRPr/>
            </a:pPr>
            <a:r>
              <a:rPr lang="en-US" sz="1400" b="1" u="sng" dirty="0">
                <a:latin typeface="+mj-lt"/>
                <a:cs typeface="+mn-cs"/>
              </a:rPr>
              <a:t>Improve</a:t>
            </a:r>
            <a:r>
              <a:rPr lang="en-US" sz="1400" dirty="0">
                <a:latin typeface="+mj-lt"/>
                <a:cs typeface="+mn-cs"/>
              </a:rPr>
              <a:t>: Target process by designing creative solutions to fix / prevent problems; 	Create innovate solutions using technology and discipline; Develop and deploy implementation plan </a:t>
            </a:r>
          </a:p>
          <a:p>
            <a:pPr fontAlgn="auto">
              <a:spcBef>
                <a:spcPts val="1200"/>
              </a:spcBef>
              <a:spcAft>
                <a:spcPts val="0"/>
              </a:spcAft>
              <a:defRPr/>
            </a:pPr>
            <a:r>
              <a:rPr lang="en-US" sz="1400" b="1" u="sng" dirty="0">
                <a:latin typeface="+mj-lt"/>
                <a:cs typeface="+mn-cs"/>
              </a:rPr>
              <a:t>Control</a:t>
            </a:r>
            <a:r>
              <a:rPr lang="en-US" sz="1400" dirty="0">
                <a:latin typeface="+mj-lt"/>
                <a:cs typeface="+mn-cs"/>
              </a:rPr>
              <a:t>: Improvements to keep the process on the new course; Prevent reverting back to the ‘old way’; Develop, document and implement ongoing metrics plan; Institutionalize the improvements through the modification of systems and structures (staffing, training, incentives)</a:t>
            </a: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355717978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CD Tools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384437514"/>
              </p:ext>
            </p:extLst>
          </p:nvPr>
        </p:nvGraphicFramePr>
        <p:xfrm>
          <a:off x="304800" y="1528763"/>
          <a:ext cx="8458200" cy="3268228"/>
        </p:xfrm>
        <a:graphic>
          <a:graphicData uri="http://schemas.openxmlformats.org/drawingml/2006/table">
            <a:tbl>
              <a:tblPr firstRow="1" bandRow="1">
                <a:tableStyleId>{5C22544A-7EE6-4342-B048-85BDC9FD1C3A}</a:tableStyleId>
              </a:tblPr>
              <a:tblGrid>
                <a:gridCol w="838200"/>
                <a:gridCol w="2743200"/>
                <a:gridCol w="4876800"/>
              </a:tblGrid>
              <a:tr h="29988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File</a:t>
                      </a:r>
                    </a:p>
                  </a:txBody>
                  <a:tcPr marT="45745" marB="457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dirty="0" smtClean="0">
                          <a:solidFill>
                            <a:schemeClr val="tx1"/>
                          </a:solidFill>
                          <a:effectLst/>
                          <a:latin typeface="+mj-lt"/>
                        </a:rPr>
                        <a:t>Topic</a:t>
                      </a:r>
                      <a:endParaRPr lang="en-US" sz="1200" b="1" i="0" u="none" dirty="0">
                        <a:solidFill>
                          <a:schemeClr val="tx1"/>
                        </a:solidFill>
                        <a:effectLst/>
                        <a:latin typeface="+mj-lt"/>
                      </a:endParaRPr>
                    </a:p>
                  </a:txBody>
                  <a:tcPr marT="45745" marB="457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en-US" sz="1200" b="1" i="0" u="none" dirty="0" smtClean="0">
                          <a:solidFill>
                            <a:schemeClr val="tx1"/>
                          </a:solidFill>
                          <a:effectLst/>
                          <a:latin typeface="+mj-lt"/>
                        </a:rPr>
                        <a:t>Key Questions</a:t>
                      </a:r>
                      <a:endParaRPr lang="en-US" sz="1200" b="1" i="0" u="none" dirty="0">
                        <a:solidFill>
                          <a:schemeClr val="tx1"/>
                        </a:solidFill>
                        <a:effectLst/>
                        <a:latin typeface="+mj-lt"/>
                      </a:endParaRPr>
                    </a:p>
                  </a:txBody>
                  <a:tcPr marT="45745" marB="457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10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i="0" u="none" dirty="0" smtClean="0">
                          <a:solidFill>
                            <a:schemeClr val="tx1"/>
                          </a:solidFill>
                          <a:effectLst/>
                          <a:latin typeface="+mj-lt"/>
                        </a:rPr>
                        <a:t>9</a:t>
                      </a:r>
                      <a:endParaRPr lang="en-US" sz="1400" b="0" i="0" u="none" dirty="0">
                        <a:solidFill>
                          <a:schemeClr val="tx1"/>
                        </a:solidFill>
                        <a:effectLst/>
                        <a:latin typeface="+mj-lt"/>
                      </a:endParaRPr>
                    </a:p>
                  </a:txBody>
                  <a:tcPr marT="45745" marB="457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In-Out Sourcing</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a:solidFill>
                            <a:schemeClr val="tx1"/>
                          </a:solidFill>
                          <a:effectLst/>
                          <a:latin typeface="+mj-lt"/>
                          <a:ea typeface="+mn-ea"/>
                          <a:cs typeface="+mn-cs"/>
                        </a:rPr>
                        <a:t>Should we make this ourselves?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1043">
                <a:tc>
                  <a:txBody>
                    <a:bodyPr/>
                    <a:lstStyle/>
                    <a:p>
                      <a:pPr algn="ctr"/>
                      <a:r>
                        <a:rPr lang="en-US" sz="1400" b="0" i="0" u="none" dirty="0" smtClean="0">
                          <a:solidFill>
                            <a:schemeClr val="tx1"/>
                          </a:solidFill>
                          <a:effectLst/>
                          <a:latin typeface="+mj-lt"/>
                        </a:rPr>
                        <a:t>10</a:t>
                      </a:r>
                      <a:endParaRPr lang="en-US" sz="1400" b="0" i="0" u="none" dirty="0">
                        <a:solidFill>
                          <a:schemeClr val="tx1"/>
                        </a:solidFill>
                        <a:effectLst/>
                        <a:latin typeface="+mj-lt"/>
                      </a:endParaRPr>
                    </a:p>
                  </a:txBody>
                  <a:tcPr marT="45745" marB="457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Business Case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a:solidFill>
                            <a:schemeClr val="tx1"/>
                          </a:solidFill>
                          <a:effectLst/>
                          <a:latin typeface="+mj-lt"/>
                          <a:ea typeface="+mn-ea"/>
                          <a:cs typeface="+mn-cs"/>
                        </a:rPr>
                        <a:t>Can we get our investment back?</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1043">
                <a:tc>
                  <a:txBody>
                    <a:bodyPr/>
                    <a:lstStyle/>
                    <a:p>
                      <a:pPr algn="ctr"/>
                      <a:r>
                        <a:rPr lang="en-US" sz="1400" b="0" i="0" u="none" dirty="0" smtClean="0">
                          <a:solidFill>
                            <a:schemeClr val="tx1"/>
                          </a:solidFill>
                          <a:effectLst/>
                          <a:latin typeface="+mj-lt"/>
                        </a:rPr>
                        <a:t>11</a:t>
                      </a:r>
                      <a:endParaRPr lang="en-US" sz="1400" b="0" i="0" u="none" dirty="0">
                        <a:solidFill>
                          <a:schemeClr val="tx1"/>
                        </a:solidFill>
                        <a:effectLst/>
                        <a:latin typeface="+mj-lt"/>
                      </a:endParaRPr>
                    </a:p>
                  </a:txBody>
                  <a:tcPr marT="45745" marB="457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Breakeven Model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a:solidFill>
                            <a:schemeClr val="tx1"/>
                          </a:solidFill>
                          <a:effectLst/>
                          <a:latin typeface="+mj-lt"/>
                          <a:ea typeface="+mn-ea"/>
                          <a:cs typeface="+mn-cs"/>
                        </a:rPr>
                        <a:t>How many must we sell?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1043">
                <a:tc>
                  <a:txBody>
                    <a:bodyPr/>
                    <a:lstStyle/>
                    <a:p>
                      <a:pPr algn="ctr"/>
                      <a:r>
                        <a:rPr lang="en-US" sz="1400" b="0" i="0" u="none" dirty="0" smtClean="0">
                          <a:solidFill>
                            <a:schemeClr val="tx1"/>
                          </a:solidFill>
                          <a:effectLst/>
                          <a:latin typeface="+mj-lt"/>
                        </a:rPr>
                        <a:t>12</a:t>
                      </a:r>
                      <a:endParaRPr lang="en-US" sz="1400" b="0" i="0" u="none" dirty="0">
                        <a:solidFill>
                          <a:schemeClr val="tx1"/>
                        </a:solidFill>
                        <a:effectLst/>
                        <a:latin typeface="+mj-lt"/>
                      </a:endParaRPr>
                    </a:p>
                  </a:txBody>
                  <a:tcPr marT="45745" marB="457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Price Sensitivity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smtClean="0">
                          <a:solidFill>
                            <a:schemeClr val="tx1"/>
                          </a:solidFill>
                          <a:effectLst/>
                          <a:latin typeface="+mj-lt"/>
                          <a:ea typeface="+mn-ea"/>
                          <a:cs typeface="+mn-cs"/>
                        </a:rPr>
                        <a:t>What </a:t>
                      </a:r>
                      <a:r>
                        <a:rPr lang="en-US" sz="1400" b="0" i="0" u="none" kern="1200">
                          <a:solidFill>
                            <a:schemeClr val="tx1"/>
                          </a:solidFill>
                          <a:effectLst/>
                          <a:latin typeface="+mj-lt"/>
                          <a:ea typeface="+mn-ea"/>
                          <a:cs typeface="+mn-cs"/>
                        </a:rPr>
                        <a:t>price should we offer?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1043">
                <a:tc>
                  <a:txBody>
                    <a:bodyPr/>
                    <a:lstStyle/>
                    <a:p>
                      <a:pPr algn="ctr"/>
                      <a:r>
                        <a:rPr lang="en-US" sz="1400" b="0" i="0" u="none" dirty="0" smtClean="0">
                          <a:solidFill>
                            <a:schemeClr val="tx1"/>
                          </a:solidFill>
                          <a:effectLst/>
                          <a:latin typeface="+mj-lt"/>
                        </a:rPr>
                        <a:t>13</a:t>
                      </a:r>
                      <a:endParaRPr lang="en-US" sz="1400" b="0" i="0" u="none" dirty="0">
                        <a:solidFill>
                          <a:schemeClr val="tx1"/>
                        </a:solidFill>
                        <a:effectLst/>
                        <a:latin typeface="+mj-lt"/>
                      </a:endParaRPr>
                    </a:p>
                  </a:txBody>
                  <a:tcPr marT="45745" marB="457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a:solidFill>
                            <a:schemeClr val="tx1"/>
                          </a:solidFill>
                          <a:effectLst/>
                          <a:latin typeface="+mj-lt"/>
                          <a:ea typeface="+mn-ea"/>
                          <a:cs typeface="+mn-cs"/>
                        </a:rPr>
                        <a:t>Personal Finance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How can I get control of my own finances?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1043">
                <a:tc>
                  <a:txBody>
                    <a:bodyPr/>
                    <a:lstStyle/>
                    <a:p>
                      <a:pPr algn="ctr"/>
                      <a:r>
                        <a:rPr lang="en-US" sz="1400" b="0" i="0" u="none" dirty="0" smtClean="0">
                          <a:solidFill>
                            <a:schemeClr val="tx1"/>
                          </a:solidFill>
                          <a:effectLst/>
                          <a:latin typeface="+mj-lt"/>
                        </a:rPr>
                        <a:t>14</a:t>
                      </a:r>
                      <a:endParaRPr lang="en-US" sz="1400" b="0" i="0" u="none" dirty="0">
                        <a:solidFill>
                          <a:schemeClr val="tx1"/>
                        </a:solidFill>
                        <a:effectLst/>
                        <a:latin typeface="+mj-lt"/>
                      </a:endParaRPr>
                    </a:p>
                  </a:txBody>
                  <a:tcPr marT="45745" marB="457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dirty="0" smtClean="0">
                          <a:solidFill>
                            <a:schemeClr val="tx1"/>
                          </a:solidFill>
                          <a:effectLst/>
                          <a:latin typeface="+mj-lt"/>
                          <a:ea typeface="+mn-ea"/>
                          <a:cs typeface="+mn-cs"/>
                        </a:rPr>
                        <a:t>Cash Flow Plan </a:t>
                      </a:r>
                      <a:endParaRPr lang="en-US" sz="1400" b="0" i="0" u="none" kern="1200" dirty="0">
                        <a:solidFill>
                          <a:schemeClr val="tx1"/>
                        </a:solidFill>
                        <a:effectLst/>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dirty="0" smtClean="0">
                          <a:solidFill>
                            <a:schemeClr val="tx1"/>
                          </a:solidFill>
                          <a:effectLst/>
                          <a:latin typeface="+mj-lt"/>
                          <a:ea typeface="+mn-ea"/>
                          <a:cs typeface="+mn-cs"/>
                        </a:rPr>
                        <a:t>How much cash do </a:t>
                      </a:r>
                      <a:r>
                        <a:rPr lang="en-US" sz="1400" b="0" i="0" u="none" kern="1200" smtClean="0">
                          <a:solidFill>
                            <a:schemeClr val="tx1"/>
                          </a:solidFill>
                          <a:effectLst/>
                          <a:latin typeface="+mj-lt"/>
                          <a:ea typeface="+mn-ea"/>
                          <a:cs typeface="+mn-cs"/>
                        </a:rPr>
                        <a:t>I need</a:t>
                      </a:r>
                      <a:r>
                        <a:rPr lang="en-US" sz="1400" b="0" i="0" u="none" kern="1200" dirty="0" smtClean="0">
                          <a:solidFill>
                            <a:schemeClr val="tx1"/>
                          </a:solidFill>
                          <a:effectLst/>
                          <a:latin typeface="+mj-lt"/>
                          <a:ea typeface="+mn-ea"/>
                          <a:cs typeface="+mn-cs"/>
                        </a:rPr>
                        <a:t>, and when?</a:t>
                      </a:r>
                      <a:endParaRPr lang="en-US" sz="1400" b="0" i="0" u="none" kern="1200" dirty="0">
                        <a:solidFill>
                          <a:schemeClr val="tx1"/>
                        </a:solidFill>
                        <a:effectLst/>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1043">
                <a:tc>
                  <a:txBody>
                    <a:bodyPr/>
                    <a:lstStyle/>
                    <a:p>
                      <a:pPr algn="ctr"/>
                      <a:r>
                        <a:rPr lang="en-US" sz="1400" b="0" i="0" u="none" dirty="0" smtClean="0">
                          <a:solidFill>
                            <a:schemeClr val="tx1"/>
                          </a:solidFill>
                          <a:effectLst/>
                          <a:latin typeface="+mj-lt"/>
                        </a:rPr>
                        <a:t>15</a:t>
                      </a:r>
                      <a:endParaRPr lang="en-US" sz="1400" b="0" i="0" u="none" dirty="0">
                        <a:solidFill>
                          <a:schemeClr val="tx1"/>
                        </a:solidFill>
                        <a:effectLst/>
                        <a:latin typeface="+mj-lt"/>
                      </a:endParaRPr>
                    </a:p>
                  </a:txBody>
                  <a:tcPr marT="45745" marB="457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tab pos="571500" algn="l"/>
                        </a:tabLst>
                        <a:defRPr/>
                      </a:pPr>
                      <a:r>
                        <a:rPr lang="en-US" sz="1400" b="0" i="0" u="none" kern="1200" dirty="0" smtClean="0">
                          <a:solidFill>
                            <a:schemeClr val="tx1"/>
                          </a:solidFill>
                          <a:effectLst/>
                          <a:latin typeface="+mj-lt"/>
                          <a:ea typeface="+mn-ea"/>
                          <a:cs typeface="+mn-cs"/>
                        </a:rPr>
                        <a:t>Startup Financials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dirty="0" smtClean="0">
                          <a:solidFill>
                            <a:schemeClr val="tx1"/>
                          </a:solidFill>
                          <a:effectLst/>
                          <a:latin typeface="+mj-lt"/>
                          <a:ea typeface="+mn-ea"/>
                          <a:cs typeface="+mn-cs"/>
                        </a:rPr>
                        <a:t>We need a quick financial projection.</a:t>
                      </a:r>
                      <a:endParaRPr lang="en-US" sz="1400" b="0" i="0" u="none" kern="1200" dirty="0">
                        <a:solidFill>
                          <a:schemeClr val="tx1"/>
                        </a:solidFill>
                        <a:effectLst/>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1043">
                <a:tc>
                  <a:txBody>
                    <a:bodyPr/>
                    <a:lstStyle/>
                    <a:p>
                      <a:pPr algn="ctr"/>
                      <a:r>
                        <a:rPr lang="en-US" sz="1400" b="0" i="0" u="none" dirty="0" smtClean="0">
                          <a:solidFill>
                            <a:schemeClr val="tx1"/>
                          </a:solidFill>
                          <a:effectLst/>
                          <a:latin typeface="+mj-lt"/>
                        </a:rPr>
                        <a:t>16</a:t>
                      </a:r>
                      <a:endParaRPr lang="en-US" sz="1400" b="0" i="0" u="none" dirty="0">
                        <a:solidFill>
                          <a:schemeClr val="tx1"/>
                        </a:solidFill>
                        <a:effectLst/>
                        <a:latin typeface="+mj-lt"/>
                      </a:endParaRPr>
                    </a:p>
                  </a:txBody>
                  <a:tcPr marT="45745" marB="457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dirty="0" smtClean="0">
                          <a:solidFill>
                            <a:schemeClr val="tx1"/>
                          </a:solidFill>
                          <a:effectLst/>
                          <a:latin typeface="+mj-lt"/>
                          <a:ea typeface="+mn-ea"/>
                          <a:cs typeface="+mn-cs"/>
                        </a:rPr>
                        <a:t>Project Admin</a:t>
                      </a:r>
                      <a:endParaRPr lang="en-US" sz="1400" b="0" i="0" u="none" kern="1200" dirty="0">
                        <a:solidFill>
                          <a:schemeClr val="tx1"/>
                        </a:solidFill>
                        <a:effectLst/>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latinLnBrk="0" hangingPunct="1">
                        <a:lnSpc>
                          <a:spcPct val="115000"/>
                        </a:lnSpc>
                        <a:spcBef>
                          <a:spcPts val="0"/>
                        </a:spcBef>
                        <a:spcAft>
                          <a:spcPts val="0"/>
                        </a:spcAft>
                        <a:tabLst>
                          <a:tab pos="571500" algn="l"/>
                        </a:tabLst>
                      </a:pPr>
                      <a:r>
                        <a:rPr lang="en-US" sz="1400" b="0" i="0" u="none" kern="1200" dirty="0">
                          <a:solidFill>
                            <a:schemeClr val="tx1"/>
                          </a:solidFill>
                          <a:effectLst/>
                          <a:latin typeface="+mj-lt"/>
                          <a:ea typeface="+mn-ea"/>
                          <a:cs typeface="+mn-cs"/>
                        </a:rPr>
                        <a:t>We need </a:t>
                      </a:r>
                      <a:r>
                        <a:rPr lang="en-US" sz="1400" b="0" i="0" u="none" kern="1200" dirty="0" smtClean="0">
                          <a:solidFill>
                            <a:schemeClr val="tx1"/>
                          </a:solidFill>
                          <a:effectLst/>
                          <a:latin typeface="+mj-lt"/>
                          <a:ea typeface="+mn-ea"/>
                          <a:cs typeface="+mn-cs"/>
                        </a:rPr>
                        <a:t>to organize a complex project</a:t>
                      </a:r>
                      <a:endParaRPr lang="en-US" sz="1400" b="0" i="0" u="none" kern="1200" dirty="0">
                        <a:solidFill>
                          <a:schemeClr val="tx1"/>
                        </a:solidFill>
                        <a:effectLst/>
                        <a:latin typeface="+mj-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TextBox 4"/>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Introduction</a:t>
            </a:r>
            <a:endParaRPr lang="en-US" sz="1400" b="1" dirty="0">
              <a:latin typeface="+mj-lt"/>
            </a:endParaRPr>
          </a:p>
        </p:txBody>
      </p:sp>
    </p:spTree>
    <p:extLst>
      <p:ext uri="{BB962C8B-B14F-4D97-AF65-F5344CB8AC3E}">
        <p14:creationId xmlns:p14="http://schemas.microsoft.com/office/powerpoint/2010/main" val="401548672"/>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ctrTitle"/>
          </p:nvPr>
        </p:nvSpPr>
        <p:spPr>
          <a:xfrm>
            <a:off x="88900" y="304800"/>
            <a:ext cx="6754813" cy="914400"/>
          </a:xfrm>
        </p:spPr>
        <p:txBody>
          <a:bodyPr/>
          <a:lstStyle/>
          <a:p>
            <a:r>
              <a:rPr lang="en-US" smtClean="0">
                <a:latin typeface="Arial" charset="0"/>
                <a:cs typeface="Arial" charset="0"/>
              </a:rPr>
              <a:t>DMADV (DFSS – Design for Six Sigma)</a:t>
            </a:r>
          </a:p>
        </p:txBody>
      </p:sp>
      <p:sp>
        <p:nvSpPr>
          <p:cNvPr id="4" name="TextBox 3"/>
          <p:cNvSpPr txBox="1"/>
          <p:nvPr/>
        </p:nvSpPr>
        <p:spPr>
          <a:xfrm>
            <a:off x="152400" y="1371600"/>
            <a:ext cx="8686800" cy="3324225"/>
          </a:xfrm>
          <a:prstGeom prst="rect">
            <a:avLst/>
          </a:prstGeom>
          <a:noFill/>
        </p:spPr>
        <p:txBody>
          <a:bodyPr>
            <a:spAutoFit/>
          </a:bodyPr>
          <a:lstStyle/>
          <a:p>
            <a:pPr fontAlgn="auto">
              <a:spcBef>
                <a:spcPts val="1200"/>
              </a:spcBef>
              <a:spcAft>
                <a:spcPts val="0"/>
              </a:spcAft>
              <a:defRPr/>
            </a:pPr>
            <a:r>
              <a:rPr lang="en-US" sz="1600" dirty="0">
                <a:latin typeface="+mj-lt"/>
                <a:cs typeface="+mn-cs"/>
              </a:rPr>
              <a:t>DMADV (DFSS) is an approach to designing or re-designing a new product or service with a very high quality level from its inception, building the effectiveness and efficiencies of Six Sigma methodology into the process before implementation</a:t>
            </a:r>
          </a:p>
          <a:p>
            <a:pPr fontAlgn="auto">
              <a:spcBef>
                <a:spcPts val="1200"/>
              </a:spcBef>
              <a:spcAft>
                <a:spcPts val="0"/>
              </a:spcAft>
              <a:defRPr/>
            </a:pPr>
            <a:r>
              <a:rPr lang="en-US" sz="1400" b="1" u="sng" dirty="0">
                <a:latin typeface="+mj-lt"/>
                <a:cs typeface="+mn-cs"/>
              </a:rPr>
              <a:t>Define</a:t>
            </a:r>
            <a:r>
              <a:rPr lang="en-US" sz="1400" dirty="0">
                <a:latin typeface="+mj-lt"/>
                <a:cs typeface="+mn-cs"/>
              </a:rPr>
              <a:t> design goals that are consistent with customer demands and the enterprise strategy</a:t>
            </a:r>
          </a:p>
          <a:p>
            <a:pPr fontAlgn="auto">
              <a:spcBef>
                <a:spcPts val="1200"/>
              </a:spcBef>
              <a:spcAft>
                <a:spcPts val="0"/>
              </a:spcAft>
              <a:defRPr/>
            </a:pPr>
            <a:r>
              <a:rPr lang="en-US" sz="1400" b="1" u="sng" dirty="0">
                <a:latin typeface="+mj-lt"/>
                <a:cs typeface="+mn-cs"/>
              </a:rPr>
              <a:t>Measure</a:t>
            </a:r>
            <a:r>
              <a:rPr lang="en-US" sz="1400" dirty="0">
                <a:latin typeface="+mj-lt"/>
                <a:cs typeface="+mn-cs"/>
              </a:rPr>
              <a:t> and identify CTQs (characteristics that are Critical to Quality), product capabilities, production process capability, and risks </a:t>
            </a:r>
          </a:p>
          <a:p>
            <a:pPr fontAlgn="auto">
              <a:spcBef>
                <a:spcPts val="1200"/>
              </a:spcBef>
              <a:spcAft>
                <a:spcPts val="0"/>
              </a:spcAft>
              <a:defRPr/>
            </a:pPr>
            <a:r>
              <a:rPr lang="en-US" sz="1400" b="1" u="sng" dirty="0">
                <a:latin typeface="+mj-lt"/>
                <a:cs typeface="+mn-cs"/>
              </a:rPr>
              <a:t>Analyze</a:t>
            </a:r>
            <a:r>
              <a:rPr lang="en-US" sz="1400" dirty="0">
                <a:latin typeface="+mj-lt"/>
                <a:cs typeface="+mn-cs"/>
              </a:rPr>
              <a:t> to develop and design alternatives, create a high-level design and evaluate design capability to select the best design </a:t>
            </a:r>
          </a:p>
          <a:p>
            <a:pPr fontAlgn="auto">
              <a:spcBef>
                <a:spcPts val="1200"/>
              </a:spcBef>
              <a:spcAft>
                <a:spcPts val="0"/>
              </a:spcAft>
              <a:defRPr/>
            </a:pPr>
            <a:r>
              <a:rPr lang="en-US" sz="1400" b="1" u="sng" dirty="0">
                <a:latin typeface="+mj-lt"/>
                <a:cs typeface="+mn-cs"/>
              </a:rPr>
              <a:t>Design</a:t>
            </a:r>
            <a:r>
              <a:rPr lang="en-US" sz="1400" dirty="0">
                <a:latin typeface="+mj-lt"/>
                <a:cs typeface="+mn-cs"/>
              </a:rPr>
              <a:t> details, optimize the design, and plan for design verification. This phase may require simulations </a:t>
            </a:r>
          </a:p>
          <a:p>
            <a:pPr fontAlgn="auto">
              <a:spcBef>
                <a:spcPts val="1200"/>
              </a:spcBef>
              <a:spcAft>
                <a:spcPts val="0"/>
              </a:spcAft>
              <a:defRPr/>
            </a:pPr>
            <a:r>
              <a:rPr lang="en-US" sz="1400" b="1" u="sng" dirty="0">
                <a:latin typeface="+mj-lt"/>
                <a:cs typeface="+mn-cs"/>
              </a:rPr>
              <a:t>Verify</a:t>
            </a:r>
            <a:r>
              <a:rPr lang="en-US" sz="1400" dirty="0">
                <a:latin typeface="+mj-lt"/>
                <a:cs typeface="+mn-cs"/>
              </a:rPr>
              <a:t> the design, set up pilot runs, implement the production process and hand it over to the process owner(s)</a:t>
            </a: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Apply the Tools to Get It Done</a:t>
            </a:r>
            <a:endParaRPr lang="en-US" sz="1400" b="1" dirty="0">
              <a:latin typeface="+mj-lt"/>
            </a:endParaRPr>
          </a:p>
        </p:txBody>
      </p:sp>
    </p:spTree>
    <p:extLst>
      <p:ext uri="{BB962C8B-B14F-4D97-AF65-F5344CB8AC3E}">
        <p14:creationId xmlns:p14="http://schemas.microsoft.com/office/powerpoint/2010/main" val="2992727559"/>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52187" y="2667000"/>
            <a:ext cx="6591301" cy="2133600"/>
          </a:xfrm>
        </p:spPr>
        <p:txBody>
          <a:bodyPr vert="horz" lIns="91440" tIns="45720" rIns="91440" bIns="45720" rtlCol="0">
            <a:noAutofit/>
          </a:bodyPr>
          <a:lstStyle/>
          <a:p>
            <a:pPr>
              <a:spcBef>
                <a:spcPts val="0"/>
              </a:spcBef>
            </a:pPr>
            <a:r>
              <a:rPr lang="en-US" sz="1800" b="1" dirty="0" smtClean="0">
                <a:solidFill>
                  <a:schemeClr val="tx1"/>
                </a:solidFill>
                <a:latin typeface="Arial" pitchFamily="34" charset="0"/>
                <a:cs typeface="Arial" pitchFamily="34" charset="0"/>
              </a:rPr>
              <a:t>Rapid Improvement (or Kaizen) Events are core features of successful continuous improvement programs such as that of Toyota</a:t>
            </a:r>
          </a:p>
          <a:p>
            <a:pPr>
              <a:spcBef>
                <a:spcPts val="0"/>
              </a:spcBef>
            </a:pPr>
            <a:endParaRPr lang="en-US" sz="1800" b="1" dirty="0">
              <a:solidFill>
                <a:schemeClr val="tx1"/>
              </a:solidFill>
              <a:latin typeface="Arial" pitchFamily="34" charset="0"/>
              <a:cs typeface="Arial" pitchFamily="34" charset="0"/>
            </a:endParaRPr>
          </a:p>
          <a:p>
            <a:pPr>
              <a:spcBef>
                <a:spcPts val="0"/>
              </a:spcBef>
            </a:pPr>
            <a:r>
              <a:rPr lang="en-US" sz="1800" b="1" dirty="0" smtClean="0">
                <a:solidFill>
                  <a:schemeClr val="tx1"/>
                </a:solidFill>
                <a:latin typeface="Arial" pitchFamily="34" charset="0"/>
                <a:cs typeface="Arial" pitchFamily="34" charset="0"/>
              </a:rPr>
              <a:t>They are typically one </a:t>
            </a:r>
            <a:r>
              <a:rPr lang="en-US" sz="1800" b="1" dirty="0">
                <a:solidFill>
                  <a:schemeClr val="tx1"/>
                </a:solidFill>
                <a:latin typeface="Arial" pitchFamily="34" charset="0"/>
                <a:cs typeface="Arial" pitchFamily="34" charset="0"/>
              </a:rPr>
              <a:t>week workshops focused on implementing an ‘80%’ fix to a discrete problem in a production </a:t>
            </a:r>
            <a:r>
              <a:rPr lang="en-US" sz="1800" b="1" dirty="0" smtClean="0">
                <a:solidFill>
                  <a:schemeClr val="tx1"/>
                </a:solidFill>
                <a:latin typeface="Arial" pitchFamily="34" charset="0"/>
                <a:cs typeface="Arial" pitchFamily="34" charset="0"/>
              </a:rPr>
              <a:t>area</a:t>
            </a:r>
            <a:endParaRPr lang="en-US" sz="1800" b="1" dirty="0">
              <a:solidFill>
                <a:schemeClr val="tx1"/>
              </a:solidFill>
              <a:latin typeface="Arial" pitchFamily="34" charset="0"/>
              <a:cs typeface="Arial" pitchFamily="34" charset="0"/>
            </a:endParaRP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76350" y="1587253"/>
            <a:ext cx="6591300" cy="622548"/>
          </a:xfrm>
        </p:spPr>
        <p:txBody>
          <a:bodyPr>
            <a:normAutofit/>
          </a:bodyPr>
          <a:lstStyle/>
          <a:p>
            <a:pPr algn="ctr"/>
            <a:r>
              <a:rPr lang="en-US" b="1" dirty="0"/>
              <a:t>Get It Done Fast with Kaizen</a:t>
            </a:r>
          </a:p>
        </p:txBody>
      </p:sp>
      <p:sp>
        <p:nvSpPr>
          <p:cNvPr id="7" name="Title 1"/>
          <p:cNvSpPr txBox="1">
            <a:spLocks/>
          </p:cNvSpPr>
          <p:nvPr/>
        </p:nvSpPr>
        <p:spPr>
          <a:xfrm>
            <a:off x="1276349" y="2057400"/>
            <a:ext cx="6591300"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5</a:t>
            </a:r>
            <a:endParaRPr lang="en-US" sz="1800" b="1" dirty="0"/>
          </a:p>
        </p:txBody>
      </p:sp>
      <p:grpSp>
        <p:nvGrpSpPr>
          <p:cNvPr id="9" name="Group 8"/>
          <p:cNvGrpSpPr/>
          <p:nvPr/>
        </p:nvGrpSpPr>
        <p:grpSpPr>
          <a:xfrm>
            <a:off x="1276350" y="457200"/>
            <a:ext cx="6591300" cy="1130052"/>
            <a:chOff x="1276350" y="457200"/>
            <a:chExt cx="6591300" cy="1130052"/>
          </a:xfrm>
        </p:grpSpPr>
        <p:sp>
          <p:nvSpPr>
            <p:cNvPr id="10"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1"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4141896770"/>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About Kaizen Events</a:t>
            </a:r>
            <a:endParaRPr lang="en-US" dirty="0"/>
          </a:p>
        </p:txBody>
      </p:sp>
      <p:sp>
        <p:nvSpPr>
          <p:cNvPr id="2" name="TextBox 1"/>
          <p:cNvSpPr txBox="1"/>
          <p:nvPr/>
        </p:nvSpPr>
        <p:spPr>
          <a:xfrm>
            <a:off x="228600" y="1600200"/>
            <a:ext cx="8715022" cy="2123658"/>
          </a:xfrm>
          <a:prstGeom prst="rect">
            <a:avLst/>
          </a:prstGeom>
          <a:noFill/>
        </p:spPr>
        <p:txBody>
          <a:bodyPr wrap="square" rtlCol="0">
            <a:spAutoFit/>
          </a:bodyPr>
          <a:lstStyle/>
          <a:p>
            <a:pPr>
              <a:spcBef>
                <a:spcPts val="1200"/>
              </a:spcBef>
            </a:pPr>
            <a:r>
              <a:rPr lang="en-US" sz="1600" dirty="0">
                <a:latin typeface="+mj-lt"/>
              </a:rPr>
              <a:t>‘Kaizen’ (‘little fixes’) is a Japanese term for an accelerated improvement </a:t>
            </a:r>
            <a:r>
              <a:rPr lang="en-US" sz="1600" dirty="0" smtClean="0">
                <a:latin typeface="+mj-lt"/>
              </a:rPr>
              <a:t>process</a:t>
            </a:r>
          </a:p>
          <a:p>
            <a:pPr marL="285750" indent="-285750">
              <a:spcBef>
                <a:spcPts val="1200"/>
              </a:spcBef>
              <a:buFont typeface="Arial" pitchFamily="34" charset="0"/>
              <a:buChar char="•"/>
            </a:pPr>
            <a:r>
              <a:rPr lang="en-US" sz="1400" dirty="0" smtClean="0">
                <a:latin typeface="+mj-lt"/>
              </a:rPr>
              <a:t>focused </a:t>
            </a:r>
            <a:r>
              <a:rPr lang="en-US" sz="1400" dirty="0">
                <a:latin typeface="+mj-lt"/>
              </a:rPr>
              <a:t>on speed and </a:t>
            </a:r>
            <a:r>
              <a:rPr lang="en-US" sz="1400" dirty="0" smtClean="0">
                <a:latin typeface="+mj-lt"/>
              </a:rPr>
              <a:t>agility</a:t>
            </a:r>
          </a:p>
          <a:p>
            <a:pPr marL="285750" indent="-285750">
              <a:spcBef>
                <a:spcPts val="1200"/>
              </a:spcBef>
              <a:buFont typeface="Arial" pitchFamily="34" charset="0"/>
              <a:buChar char="•"/>
            </a:pPr>
            <a:r>
              <a:rPr lang="en-US" sz="1400" dirty="0" smtClean="0">
                <a:latin typeface="+mj-lt"/>
              </a:rPr>
              <a:t>aimed </a:t>
            </a:r>
            <a:r>
              <a:rPr lang="en-US" sz="1400" dirty="0">
                <a:latin typeface="+mj-lt"/>
              </a:rPr>
              <a:t>at producing step change process improvements in a short time and a narrowly targeted </a:t>
            </a:r>
            <a:r>
              <a:rPr lang="en-US" sz="1400" dirty="0" smtClean="0">
                <a:latin typeface="+mj-lt"/>
              </a:rPr>
              <a:t>area</a:t>
            </a:r>
          </a:p>
          <a:p>
            <a:pPr>
              <a:spcBef>
                <a:spcPts val="1200"/>
              </a:spcBef>
            </a:pPr>
            <a:r>
              <a:rPr lang="en-US" sz="1600" dirty="0" smtClean="0">
                <a:latin typeface="+mj-lt"/>
              </a:rPr>
              <a:t>The </a:t>
            </a:r>
            <a:r>
              <a:rPr lang="en-US" sz="1600" dirty="0">
                <a:latin typeface="+mj-lt"/>
              </a:rPr>
              <a:t>focus is on immediate improvement, not long term </a:t>
            </a:r>
            <a:r>
              <a:rPr lang="en-US" sz="1600" dirty="0" smtClean="0">
                <a:latin typeface="+mj-lt"/>
              </a:rPr>
              <a:t>optimization</a:t>
            </a:r>
          </a:p>
          <a:p>
            <a:pPr>
              <a:spcBef>
                <a:spcPts val="1200"/>
              </a:spcBef>
            </a:pPr>
            <a:r>
              <a:rPr lang="en-US" sz="1600" dirty="0" smtClean="0">
                <a:latin typeface="+mj-lt"/>
              </a:rPr>
              <a:t>Kaizen </a:t>
            </a:r>
            <a:r>
              <a:rPr lang="en-US" sz="1600" dirty="0">
                <a:latin typeface="+mj-lt"/>
              </a:rPr>
              <a:t>Events are also known as Rapid Improvement Events (RIEs), Rapid Process Improvements (RPIs), Blitzes, and similar titles</a:t>
            </a:r>
          </a:p>
        </p:txBody>
      </p:sp>
      <p:sp>
        <p:nvSpPr>
          <p:cNvPr id="4" name="TextBox 3"/>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Get It Done Fast with Kaizen</a:t>
            </a:r>
            <a:endParaRPr lang="en-US" sz="1400" b="1" dirty="0">
              <a:latin typeface="+mj-lt"/>
            </a:endParaRPr>
          </a:p>
        </p:txBody>
      </p:sp>
    </p:spTree>
    <p:extLst>
      <p:ext uri="{BB962C8B-B14F-4D97-AF65-F5344CB8AC3E}">
        <p14:creationId xmlns:p14="http://schemas.microsoft.com/office/powerpoint/2010/main" val="3512940573"/>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Kaizen Methodology</a:t>
            </a:r>
            <a:endParaRPr lang="en-US" dirty="0"/>
          </a:p>
        </p:txBody>
      </p:sp>
      <p:grpSp>
        <p:nvGrpSpPr>
          <p:cNvPr id="12" name="Group 11"/>
          <p:cNvGrpSpPr>
            <a:grpSpLocks/>
          </p:cNvGrpSpPr>
          <p:nvPr/>
        </p:nvGrpSpPr>
        <p:grpSpPr>
          <a:xfrm>
            <a:off x="2147100" y="1562644"/>
            <a:ext cx="4002743" cy="4126020"/>
            <a:chOff x="0" y="0"/>
            <a:chExt cx="4483100" cy="4092376"/>
          </a:xfrm>
          <a:effectLst>
            <a:outerShdw blurRad="254000" dist="50800" dir="5400000" algn="ctr" rotWithShape="0">
              <a:srgbClr val="000000">
                <a:alpha val="80000"/>
              </a:srgbClr>
            </a:outerShdw>
          </a:effectLst>
        </p:grpSpPr>
        <p:sp>
          <p:nvSpPr>
            <p:cNvPr id="13" name="Text Box 1"/>
            <p:cNvSpPr txBox="1">
              <a:spLocks noChangeArrowheads="1"/>
            </p:cNvSpPr>
            <p:nvPr/>
          </p:nvSpPr>
          <p:spPr bwMode="auto">
            <a:xfrm>
              <a:off x="1428751" y="3143042"/>
              <a:ext cx="3054349" cy="949334"/>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wrap="square" lIns="27432" tIns="18288" rIns="27432" bIns="18288" anchor="ctr" upright="1"/>
            <a:lstStyle/>
            <a:p>
              <a:pPr marL="0" marR="0" algn="ctr">
                <a:spcBef>
                  <a:spcPts val="0"/>
                </a:spcBef>
                <a:spcAft>
                  <a:spcPts val="0"/>
                </a:spcAft>
              </a:pPr>
              <a:r>
                <a:rPr lang="en-US" sz="1200" b="1" i="1">
                  <a:solidFill>
                    <a:srgbClr val="000000"/>
                  </a:solidFill>
                  <a:effectLst/>
                  <a:latin typeface="Arial"/>
                  <a:ea typeface="Calibri"/>
                  <a:cs typeface="Arial"/>
                </a:rPr>
                <a:t>Post Event - Maintain Momentum,</a:t>
              </a:r>
              <a:endParaRPr lang="en-US" sz="1200">
                <a:effectLst/>
                <a:latin typeface="Arial"/>
                <a:ea typeface="Calibri"/>
                <a:cs typeface="Times New Roman"/>
              </a:endParaRPr>
            </a:p>
            <a:p>
              <a:pPr marL="0" marR="0" algn="ctr">
                <a:spcBef>
                  <a:spcPts val="0"/>
                </a:spcBef>
                <a:spcAft>
                  <a:spcPts val="0"/>
                </a:spcAft>
              </a:pPr>
              <a:r>
                <a:rPr lang="en-US" sz="1200" b="1" i="1">
                  <a:solidFill>
                    <a:srgbClr val="000000"/>
                  </a:solidFill>
                  <a:effectLst/>
                  <a:latin typeface="Arial"/>
                  <a:ea typeface="Calibri"/>
                  <a:cs typeface="Arial"/>
                </a:rPr>
                <a:t>Complete Action Items,</a:t>
              </a:r>
              <a:endParaRPr lang="en-US" sz="1200">
                <a:effectLst/>
                <a:latin typeface="Arial"/>
                <a:ea typeface="Calibri"/>
                <a:cs typeface="Times New Roman"/>
              </a:endParaRPr>
            </a:p>
            <a:p>
              <a:pPr marL="0" marR="0" algn="ctr">
                <a:spcBef>
                  <a:spcPts val="0"/>
                </a:spcBef>
                <a:spcAft>
                  <a:spcPts val="0"/>
                </a:spcAft>
              </a:pPr>
              <a:r>
                <a:rPr lang="en-US" sz="1200" b="1" i="1">
                  <a:solidFill>
                    <a:srgbClr val="000000"/>
                  </a:solidFill>
                  <a:effectLst/>
                  <a:latin typeface="Arial"/>
                  <a:ea typeface="Calibri"/>
                  <a:cs typeface="Arial"/>
                </a:rPr>
                <a:t>Resolve Issues</a:t>
              </a:r>
              <a:endParaRPr lang="en-US" sz="1200">
                <a:effectLst/>
                <a:latin typeface="Arial"/>
                <a:ea typeface="Calibri"/>
                <a:cs typeface="Times New Roman"/>
              </a:endParaRPr>
            </a:p>
          </p:txBody>
        </p:sp>
        <p:sp>
          <p:nvSpPr>
            <p:cNvPr id="14" name="AutoShape 2"/>
            <p:cNvSpPr>
              <a:spLocks noChangeArrowheads="1"/>
            </p:cNvSpPr>
            <p:nvPr/>
          </p:nvSpPr>
          <p:spPr bwMode="auto">
            <a:xfrm rot="2783831">
              <a:off x="862013" y="3043924"/>
              <a:ext cx="695325" cy="342900"/>
            </a:xfrm>
            <a:prstGeom prst="curvedUpArrow">
              <a:avLst>
                <a:gd name="adj1" fmla="val 40556"/>
                <a:gd name="adj2" fmla="val 81111"/>
                <a:gd name="adj3" fmla="val 33333"/>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lstStyle/>
            <a:p>
              <a:endParaRPr lang="en-US"/>
            </a:p>
          </p:txBody>
        </p:sp>
        <p:sp>
          <p:nvSpPr>
            <p:cNvPr id="15" name="Text Box 9"/>
            <p:cNvSpPr txBox="1">
              <a:spLocks noChangeArrowheads="1"/>
            </p:cNvSpPr>
            <p:nvPr/>
          </p:nvSpPr>
          <p:spPr bwMode="auto">
            <a:xfrm>
              <a:off x="1057275" y="2276474"/>
              <a:ext cx="3051176" cy="708201"/>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wrap="square" lIns="27432" tIns="18288" rIns="27432" bIns="18288" anchor="ctr" upright="1"/>
            <a:lstStyle/>
            <a:p>
              <a:pPr marL="0" marR="0" algn="ctr">
                <a:spcBef>
                  <a:spcPts val="0"/>
                </a:spcBef>
                <a:spcAft>
                  <a:spcPts val="0"/>
                </a:spcAft>
              </a:pPr>
              <a:r>
                <a:rPr lang="en-US" sz="1200" b="1" i="1">
                  <a:solidFill>
                    <a:srgbClr val="000000"/>
                  </a:solidFill>
                  <a:effectLst/>
                  <a:latin typeface="Arial"/>
                  <a:ea typeface="Calibri"/>
                  <a:cs typeface="Arial"/>
                </a:rPr>
                <a:t>Day 4 - Implement the Solution</a:t>
              </a:r>
              <a:endParaRPr lang="en-US" sz="1200">
                <a:effectLst/>
                <a:latin typeface="Arial"/>
                <a:ea typeface="Calibri"/>
                <a:cs typeface="Times New Roman"/>
              </a:endParaRPr>
            </a:p>
            <a:p>
              <a:pPr marL="0" marR="0" algn="ctr">
                <a:spcBef>
                  <a:spcPts val="0"/>
                </a:spcBef>
                <a:spcAft>
                  <a:spcPts val="0"/>
                </a:spcAft>
              </a:pPr>
              <a:r>
                <a:rPr lang="en-US" sz="1200" b="1" i="1">
                  <a:solidFill>
                    <a:srgbClr val="000000"/>
                  </a:solidFill>
                  <a:effectLst/>
                  <a:latin typeface="Arial"/>
                  <a:ea typeface="Calibri"/>
                  <a:cs typeface="Arial"/>
                </a:rPr>
                <a:t>and Present It to Executives</a:t>
              </a:r>
              <a:endParaRPr lang="en-US" sz="1200">
                <a:effectLst/>
                <a:latin typeface="Arial"/>
                <a:ea typeface="Calibri"/>
                <a:cs typeface="Times New Roman"/>
              </a:endParaRPr>
            </a:p>
          </p:txBody>
        </p:sp>
        <p:sp>
          <p:nvSpPr>
            <p:cNvPr id="16" name="AutoShape 10"/>
            <p:cNvSpPr>
              <a:spLocks noChangeArrowheads="1"/>
            </p:cNvSpPr>
            <p:nvPr/>
          </p:nvSpPr>
          <p:spPr bwMode="auto">
            <a:xfrm rot="2783831">
              <a:off x="490537" y="2185988"/>
              <a:ext cx="695325" cy="342900"/>
            </a:xfrm>
            <a:prstGeom prst="curvedUpArrow">
              <a:avLst>
                <a:gd name="adj1" fmla="val 40556"/>
                <a:gd name="adj2" fmla="val 81111"/>
                <a:gd name="adj3" fmla="val 33333"/>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lstStyle/>
            <a:p>
              <a:endParaRPr lang="en-US"/>
            </a:p>
          </p:txBody>
        </p:sp>
        <p:sp>
          <p:nvSpPr>
            <p:cNvPr id="19" name="Text Box 11"/>
            <p:cNvSpPr txBox="1">
              <a:spLocks noChangeArrowheads="1"/>
            </p:cNvSpPr>
            <p:nvPr/>
          </p:nvSpPr>
          <p:spPr bwMode="auto">
            <a:xfrm>
              <a:off x="704850" y="1524000"/>
              <a:ext cx="3051175" cy="571500"/>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wrap="square" lIns="27432" tIns="18288" rIns="27432" bIns="18288" anchor="ctr" upright="1"/>
            <a:lstStyle/>
            <a:p>
              <a:pPr marL="0" marR="0" algn="ctr">
                <a:spcBef>
                  <a:spcPts val="0"/>
                </a:spcBef>
                <a:spcAft>
                  <a:spcPts val="0"/>
                </a:spcAft>
              </a:pPr>
              <a:r>
                <a:rPr lang="en-US" sz="1200" b="1" i="1">
                  <a:solidFill>
                    <a:srgbClr val="000000"/>
                  </a:solidFill>
                  <a:effectLst/>
                  <a:latin typeface="Arial"/>
                  <a:ea typeface="Calibri"/>
                  <a:cs typeface="Arial"/>
                </a:rPr>
                <a:t>Day 3 - Develop a Solution</a:t>
              </a:r>
              <a:endParaRPr lang="en-US" sz="1200">
                <a:effectLst/>
                <a:latin typeface="Arial"/>
                <a:ea typeface="Calibri"/>
                <a:cs typeface="Times New Roman"/>
              </a:endParaRPr>
            </a:p>
            <a:p>
              <a:pPr marL="0" marR="0" algn="ctr">
                <a:spcBef>
                  <a:spcPts val="0"/>
                </a:spcBef>
                <a:spcAft>
                  <a:spcPts val="0"/>
                </a:spcAft>
              </a:pPr>
              <a:r>
                <a:rPr lang="en-US" sz="1200" b="1" i="1">
                  <a:solidFill>
                    <a:srgbClr val="000000"/>
                  </a:solidFill>
                  <a:effectLst/>
                  <a:latin typeface="Arial"/>
                  <a:ea typeface="Calibri"/>
                  <a:cs typeface="Arial"/>
                </a:rPr>
                <a:t>and Test It</a:t>
              </a:r>
              <a:endParaRPr lang="en-US" sz="1200">
                <a:effectLst/>
                <a:latin typeface="Arial"/>
                <a:ea typeface="Calibri"/>
                <a:cs typeface="Times New Roman"/>
              </a:endParaRPr>
            </a:p>
          </p:txBody>
        </p:sp>
        <p:sp>
          <p:nvSpPr>
            <p:cNvPr id="20" name="AutoShape 12"/>
            <p:cNvSpPr>
              <a:spLocks noChangeArrowheads="1"/>
            </p:cNvSpPr>
            <p:nvPr/>
          </p:nvSpPr>
          <p:spPr bwMode="auto">
            <a:xfrm rot="2783831">
              <a:off x="147637" y="1414463"/>
              <a:ext cx="695325" cy="342900"/>
            </a:xfrm>
            <a:prstGeom prst="curvedUpArrow">
              <a:avLst>
                <a:gd name="adj1" fmla="val 40556"/>
                <a:gd name="adj2" fmla="val 81111"/>
                <a:gd name="adj3" fmla="val 33333"/>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lstStyle/>
            <a:p>
              <a:endParaRPr lang="en-US"/>
            </a:p>
          </p:txBody>
        </p:sp>
        <p:sp>
          <p:nvSpPr>
            <p:cNvPr id="21" name="Text Box 13"/>
            <p:cNvSpPr txBox="1">
              <a:spLocks noChangeArrowheads="1"/>
            </p:cNvSpPr>
            <p:nvPr/>
          </p:nvSpPr>
          <p:spPr bwMode="auto">
            <a:xfrm>
              <a:off x="352425" y="762000"/>
              <a:ext cx="3051175" cy="571500"/>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wrap="square" lIns="27432" tIns="18288" rIns="27432" bIns="18288" anchor="ctr" upright="1"/>
            <a:lstStyle/>
            <a:p>
              <a:pPr marL="0" marR="0" algn="ctr">
                <a:spcBef>
                  <a:spcPts val="0"/>
                </a:spcBef>
                <a:spcAft>
                  <a:spcPts val="0"/>
                </a:spcAft>
              </a:pPr>
              <a:r>
                <a:rPr lang="en-US" sz="1200" b="1" i="1">
                  <a:solidFill>
                    <a:srgbClr val="000000"/>
                  </a:solidFill>
                  <a:effectLst/>
                  <a:latin typeface="Arial"/>
                  <a:ea typeface="Calibri"/>
                  <a:cs typeface="Arial"/>
                </a:rPr>
                <a:t>Days 1 and 2 - Train Team</a:t>
              </a:r>
              <a:endParaRPr lang="en-US" sz="1200">
                <a:effectLst/>
                <a:latin typeface="Arial"/>
                <a:ea typeface="Calibri"/>
                <a:cs typeface="Times New Roman"/>
              </a:endParaRPr>
            </a:p>
            <a:p>
              <a:pPr marL="0" marR="0" algn="ctr">
                <a:spcBef>
                  <a:spcPts val="0"/>
                </a:spcBef>
                <a:spcAft>
                  <a:spcPts val="0"/>
                </a:spcAft>
              </a:pPr>
              <a:r>
                <a:rPr lang="en-US" sz="1200" b="1" i="1">
                  <a:solidFill>
                    <a:srgbClr val="000000"/>
                  </a:solidFill>
                  <a:effectLst/>
                  <a:latin typeface="Arial"/>
                  <a:ea typeface="Calibri"/>
                  <a:cs typeface="Arial"/>
                </a:rPr>
                <a:t>and Analyze the Processes</a:t>
              </a:r>
              <a:endParaRPr lang="en-US" sz="1200">
                <a:effectLst/>
                <a:latin typeface="Arial"/>
                <a:ea typeface="Calibri"/>
                <a:cs typeface="Times New Roman"/>
              </a:endParaRPr>
            </a:p>
          </p:txBody>
        </p:sp>
        <p:sp>
          <p:nvSpPr>
            <p:cNvPr id="22" name="AutoShape 14"/>
            <p:cNvSpPr>
              <a:spLocks noChangeArrowheads="1"/>
            </p:cNvSpPr>
            <p:nvPr/>
          </p:nvSpPr>
          <p:spPr bwMode="auto">
            <a:xfrm rot="2783831">
              <a:off x="-166688" y="681038"/>
              <a:ext cx="695325" cy="342900"/>
            </a:xfrm>
            <a:prstGeom prst="curvedUpArrow">
              <a:avLst>
                <a:gd name="adj1" fmla="val 40556"/>
                <a:gd name="adj2" fmla="val 81111"/>
                <a:gd name="adj3" fmla="val 33333"/>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lstStyle/>
            <a:p>
              <a:endParaRPr lang="en-US"/>
            </a:p>
          </p:txBody>
        </p:sp>
        <p:sp>
          <p:nvSpPr>
            <p:cNvPr id="23" name="Text Box 15"/>
            <p:cNvSpPr txBox="1">
              <a:spLocks noChangeArrowheads="1"/>
            </p:cNvSpPr>
            <p:nvPr/>
          </p:nvSpPr>
          <p:spPr bwMode="auto">
            <a:xfrm>
              <a:off x="0" y="0"/>
              <a:ext cx="3051175" cy="571500"/>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wrap="square" lIns="27432" tIns="18288" rIns="27432" bIns="18288" anchor="ctr" upright="1"/>
            <a:lstStyle/>
            <a:p>
              <a:pPr marL="0" marR="0" algn="ctr">
                <a:spcBef>
                  <a:spcPts val="0"/>
                </a:spcBef>
                <a:spcAft>
                  <a:spcPts val="0"/>
                </a:spcAft>
              </a:pPr>
              <a:r>
                <a:rPr lang="en-US" sz="1200" b="1" i="1">
                  <a:solidFill>
                    <a:srgbClr val="000000"/>
                  </a:solidFill>
                  <a:effectLst/>
                  <a:latin typeface="Arial"/>
                  <a:ea typeface="Calibri"/>
                  <a:cs typeface="Arial"/>
                </a:rPr>
                <a:t>Preparation - Scope, Team, Agenda, Documents</a:t>
              </a:r>
              <a:endParaRPr lang="en-US" sz="1200">
                <a:effectLst/>
                <a:latin typeface="Arial"/>
                <a:ea typeface="Calibri"/>
                <a:cs typeface="Times New Roman"/>
              </a:endParaRPr>
            </a:p>
          </p:txBody>
        </p:sp>
      </p:grpSp>
      <p:sp>
        <p:nvSpPr>
          <p:cNvPr id="17" name="TextBox 16"/>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Get It Done Fast with Kaizen</a:t>
            </a:r>
            <a:endParaRPr lang="en-US" sz="1400" b="1" dirty="0">
              <a:latin typeface="+mj-lt"/>
            </a:endParaRPr>
          </a:p>
        </p:txBody>
      </p:sp>
    </p:spTree>
    <p:extLst>
      <p:ext uri="{BB962C8B-B14F-4D97-AF65-F5344CB8AC3E}">
        <p14:creationId xmlns:p14="http://schemas.microsoft.com/office/powerpoint/2010/main" val="2253939957"/>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Checklist</a:t>
            </a:r>
            <a:endParaRPr lang="en-US" dirty="0"/>
          </a:p>
        </p:txBody>
      </p:sp>
      <p:sp>
        <p:nvSpPr>
          <p:cNvPr id="4" name="TextBox 3"/>
          <p:cNvSpPr txBox="1"/>
          <p:nvPr/>
        </p:nvSpPr>
        <p:spPr>
          <a:xfrm>
            <a:off x="152400" y="1523210"/>
            <a:ext cx="8610600" cy="338554"/>
          </a:xfrm>
          <a:prstGeom prst="rect">
            <a:avLst/>
          </a:prstGeom>
          <a:noFill/>
        </p:spPr>
        <p:txBody>
          <a:bodyPr wrap="square" rtlCol="0">
            <a:spAutoFit/>
          </a:bodyPr>
          <a:lstStyle/>
          <a:p>
            <a:pPr>
              <a:spcBef>
                <a:spcPts val="1200"/>
              </a:spcBef>
            </a:pPr>
            <a:r>
              <a:rPr lang="en-US" sz="1600" dirty="0" smtClean="0">
                <a:latin typeface="+mj-lt"/>
              </a:rPr>
              <a:t>Too many Kaizen events fail to deliver. Stack the deck for success with a proven checklist.</a:t>
            </a:r>
          </a:p>
        </p:txBody>
      </p:sp>
      <p:pic>
        <p:nvPicPr>
          <p:cNvPr id="6" name="Picture 5"/>
          <p:cNvPicPr/>
          <p:nvPr/>
        </p:nvPicPr>
        <p:blipFill rotWithShape="1">
          <a:blip r:embed="rId3">
            <a:extLst>
              <a:ext uri="{28A0092B-C50C-407E-A947-70E740481C1C}">
                <a14:useLocalDpi xmlns:a14="http://schemas.microsoft.com/office/drawing/2010/main" val="0"/>
              </a:ext>
            </a:extLst>
          </a:blip>
          <a:srcRect b="31615"/>
          <a:stretch/>
        </p:blipFill>
        <p:spPr bwMode="auto">
          <a:xfrm>
            <a:off x="1447800" y="1972733"/>
            <a:ext cx="6362700" cy="3926417"/>
          </a:xfrm>
          <a:prstGeom prst="rect">
            <a:avLst/>
          </a:prstGeom>
          <a:noFill/>
          <a:ln>
            <a:noFill/>
          </a:ln>
        </p:spPr>
      </p:pic>
      <p:sp>
        <p:nvSpPr>
          <p:cNvPr id="2" name="Freeform 1"/>
          <p:cNvSpPr/>
          <p:nvPr/>
        </p:nvSpPr>
        <p:spPr>
          <a:xfrm>
            <a:off x="1241778" y="5147733"/>
            <a:ext cx="6750755" cy="857956"/>
          </a:xfrm>
          <a:custGeom>
            <a:avLst/>
            <a:gdLst>
              <a:gd name="connsiteX0" fmla="*/ 11289 w 6750755"/>
              <a:gd name="connsiteY0" fmla="*/ 632178 h 857956"/>
              <a:gd name="connsiteX1" fmla="*/ 1761066 w 6750755"/>
              <a:gd name="connsiteY1" fmla="*/ 316089 h 857956"/>
              <a:gd name="connsiteX2" fmla="*/ 2370666 w 6750755"/>
              <a:gd name="connsiteY2" fmla="*/ 564445 h 857956"/>
              <a:gd name="connsiteX3" fmla="*/ 3804355 w 6750755"/>
              <a:gd name="connsiteY3" fmla="*/ 327378 h 857956"/>
              <a:gd name="connsiteX4" fmla="*/ 4030133 w 6750755"/>
              <a:gd name="connsiteY4" fmla="*/ 620889 h 857956"/>
              <a:gd name="connsiteX5" fmla="*/ 5271911 w 6750755"/>
              <a:gd name="connsiteY5" fmla="*/ 0 h 857956"/>
              <a:gd name="connsiteX6" fmla="*/ 5362222 w 6750755"/>
              <a:gd name="connsiteY6" fmla="*/ 338667 h 857956"/>
              <a:gd name="connsiteX7" fmla="*/ 5644444 w 6750755"/>
              <a:gd name="connsiteY7" fmla="*/ 316089 h 857956"/>
              <a:gd name="connsiteX8" fmla="*/ 5836355 w 6750755"/>
              <a:gd name="connsiteY8" fmla="*/ 666045 h 857956"/>
              <a:gd name="connsiteX9" fmla="*/ 6231466 w 6750755"/>
              <a:gd name="connsiteY9" fmla="*/ 101600 h 857956"/>
              <a:gd name="connsiteX10" fmla="*/ 6750755 w 6750755"/>
              <a:gd name="connsiteY10" fmla="*/ 349956 h 857956"/>
              <a:gd name="connsiteX11" fmla="*/ 6750755 w 6750755"/>
              <a:gd name="connsiteY11" fmla="*/ 857956 h 857956"/>
              <a:gd name="connsiteX12" fmla="*/ 0 w 6750755"/>
              <a:gd name="connsiteY12" fmla="*/ 857956 h 857956"/>
              <a:gd name="connsiteX13" fmla="*/ 11289 w 6750755"/>
              <a:gd name="connsiteY13" fmla="*/ 632178 h 85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50755" h="857956">
                <a:moveTo>
                  <a:pt x="11289" y="632178"/>
                </a:moveTo>
                <a:lnTo>
                  <a:pt x="1761066" y="316089"/>
                </a:lnTo>
                <a:lnTo>
                  <a:pt x="2370666" y="564445"/>
                </a:lnTo>
                <a:lnTo>
                  <a:pt x="3804355" y="327378"/>
                </a:lnTo>
                <a:lnTo>
                  <a:pt x="4030133" y="620889"/>
                </a:lnTo>
                <a:lnTo>
                  <a:pt x="5271911" y="0"/>
                </a:lnTo>
                <a:lnTo>
                  <a:pt x="5362222" y="338667"/>
                </a:lnTo>
                <a:lnTo>
                  <a:pt x="5644444" y="316089"/>
                </a:lnTo>
                <a:lnTo>
                  <a:pt x="5836355" y="666045"/>
                </a:lnTo>
                <a:lnTo>
                  <a:pt x="6231466" y="101600"/>
                </a:lnTo>
                <a:lnTo>
                  <a:pt x="6750755" y="349956"/>
                </a:lnTo>
                <a:lnTo>
                  <a:pt x="6750755" y="857956"/>
                </a:lnTo>
                <a:lnTo>
                  <a:pt x="0" y="857956"/>
                </a:lnTo>
                <a:lnTo>
                  <a:pt x="11289" y="6321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Get It Done Fast with Kaizen</a:t>
            </a:r>
            <a:endParaRPr lang="en-US" sz="1400" b="1" dirty="0">
              <a:latin typeface="+mj-lt"/>
            </a:endParaRPr>
          </a:p>
        </p:txBody>
      </p:sp>
    </p:spTree>
    <p:extLst>
      <p:ext uri="{BB962C8B-B14F-4D97-AF65-F5344CB8AC3E}">
        <p14:creationId xmlns:p14="http://schemas.microsoft.com/office/powerpoint/2010/main" val="111746186"/>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Planning Form</a:t>
            </a:r>
            <a:endParaRPr lang="en-US" dirty="0"/>
          </a:p>
        </p:txBody>
      </p:sp>
      <p:sp>
        <p:nvSpPr>
          <p:cNvPr id="4" name="TextBox 3"/>
          <p:cNvSpPr txBox="1"/>
          <p:nvPr/>
        </p:nvSpPr>
        <p:spPr>
          <a:xfrm>
            <a:off x="152400" y="1371600"/>
            <a:ext cx="8610600" cy="984885"/>
          </a:xfrm>
          <a:prstGeom prst="rect">
            <a:avLst/>
          </a:prstGeom>
          <a:noFill/>
        </p:spPr>
        <p:txBody>
          <a:bodyPr wrap="square" rtlCol="0">
            <a:spAutoFit/>
          </a:bodyPr>
          <a:lstStyle/>
          <a:p>
            <a:pPr>
              <a:spcBef>
                <a:spcPts val="1200"/>
              </a:spcBef>
            </a:pPr>
            <a:r>
              <a:rPr lang="en-US" sz="1600" dirty="0">
                <a:latin typeface="+mj-lt"/>
              </a:rPr>
              <a:t>Communication is always a challenge, and especially in a fast-moving change program. Everyone who will be affected needs to see it coming as clearly as </a:t>
            </a:r>
            <a:r>
              <a:rPr lang="en-US" sz="1600" dirty="0" smtClean="0">
                <a:latin typeface="+mj-lt"/>
              </a:rPr>
              <a:t>possible</a:t>
            </a:r>
          </a:p>
          <a:p>
            <a:pPr>
              <a:spcBef>
                <a:spcPts val="1200"/>
              </a:spcBef>
            </a:pPr>
            <a:r>
              <a:rPr lang="en-US" sz="1600" dirty="0">
                <a:latin typeface="+mj-lt"/>
              </a:rPr>
              <a:t>This </a:t>
            </a:r>
            <a:r>
              <a:rPr lang="en-US" sz="1600" dirty="0" smtClean="0">
                <a:latin typeface="+mj-lt"/>
              </a:rPr>
              <a:t>sample planning form suggests </a:t>
            </a:r>
            <a:r>
              <a:rPr lang="en-US" sz="1600" dirty="0">
                <a:latin typeface="+mj-lt"/>
              </a:rPr>
              <a:t>what needs to be approved and communicated</a:t>
            </a:r>
            <a:endParaRPr lang="en-US" sz="1600" dirty="0" smtClean="0">
              <a:latin typeface="+mj-lt"/>
            </a:endParaRPr>
          </a:p>
        </p:txBody>
      </p:sp>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1828800" y="2362200"/>
            <a:ext cx="5495925" cy="3708400"/>
          </a:xfrm>
          <a:prstGeom prst="rect">
            <a:avLst/>
          </a:prstGeom>
          <a:noFill/>
          <a:ln>
            <a:noFill/>
          </a:ln>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Get It Done Fast with Kaizen</a:t>
            </a:r>
            <a:endParaRPr lang="en-US" sz="1400" b="1" dirty="0">
              <a:latin typeface="+mj-lt"/>
            </a:endParaRPr>
          </a:p>
        </p:txBody>
      </p:sp>
    </p:spTree>
    <p:extLst>
      <p:ext uri="{BB962C8B-B14F-4D97-AF65-F5344CB8AC3E}">
        <p14:creationId xmlns:p14="http://schemas.microsoft.com/office/powerpoint/2010/main" val="3578128397"/>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Typical Event Agenda</a:t>
            </a:r>
            <a:endParaRPr lang="en-US" dirty="0"/>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414462"/>
            <a:ext cx="6248400" cy="4681538"/>
          </a:xfrm>
          <a:prstGeom prst="rect">
            <a:avLst/>
          </a:prstGeom>
          <a:noFill/>
          <a:ln>
            <a:noFill/>
          </a:ln>
        </p:spPr>
      </p:pic>
      <p:sp>
        <p:nvSpPr>
          <p:cNvPr id="4" name="TextBox 3"/>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Get It Done Fast with Kaizen</a:t>
            </a:r>
            <a:endParaRPr lang="en-US" sz="1400" b="1" dirty="0">
              <a:latin typeface="+mj-lt"/>
            </a:endParaRPr>
          </a:p>
        </p:txBody>
      </p:sp>
    </p:spTree>
    <p:extLst>
      <p:ext uri="{BB962C8B-B14F-4D97-AF65-F5344CB8AC3E}">
        <p14:creationId xmlns:p14="http://schemas.microsoft.com/office/powerpoint/2010/main" val="4218527955"/>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Documentation</a:t>
            </a:r>
            <a:endParaRPr lang="en-US" dirty="0"/>
          </a:p>
        </p:txBody>
      </p:sp>
      <p:sp>
        <p:nvSpPr>
          <p:cNvPr id="4" name="TextBox 3"/>
          <p:cNvSpPr txBox="1"/>
          <p:nvPr/>
        </p:nvSpPr>
        <p:spPr>
          <a:xfrm>
            <a:off x="152400" y="1371600"/>
            <a:ext cx="8610600" cy="584775"/>
          </a:xfrm>
          <a:prstGeom prst="rect">
            <a:avLst/>
          </a:prstGeom>
          <a:noFill/>
        </p:spPr>
        <p:txBody>
          <a:bodyPr wrap="square" rtlCol="0">
            <a:spAutoFit/>
          </a:bodyPr>
          <a:lstStyle/>
          <a:p>
            <a:pPr>
              <a:spcBef>
                <a:spcPts val="1200"/>
              </a:spcBef>
            </a:pPr>
            <a:r>
              <a:rPr lang="en-US" sz="1600" dirty="0">
                <a:latin typeface="+mj-lt"/>
              </a:rPr>
              <a:t>The right documentation will prove invaluable in future reviews of kaizen events, in near term iterative improvement tweaks, long term major revisions, and financial analysis of results</a:t>
            </a:r>
            <a:endParaRPr lang="en-US" sz="1600" dirty="0" smtClean="0">
              <a:latin typeface="+mj-lt"/>
            </a:endParaRPr>
          </a:p>
        </p:txBody>
      </p:sp>
      <p:grpSp>
        <p:nvGrpSpPr>
          <p:cNvPr id="6" name="Group 5"/>
          <p:cNvGrpSpPr>
            <a:grpSpLocks/>
          </p:cNvGrpSpPr>
          <p:nvPr/>
        </p:nvGrpSpPr>
        <p:grpSpPr>
          <a:xfrm>
            <a:off x="2534603" y="1983576"/>
            <a:ext cx="3713797" cy="4188624"/>
            <a:chOff x="0" y="0"/>
            <a:chExt cx="3243926" cy="4108289"/>
          </a:xfrm>
          <a:effectLst>
            <a:outerShdw blurRad="254000" dist="50800" dir="5400000" algn="ctr" rotWithShape="0">
              <a:srgbClr val="000000">
                <a:alpha val="80000"/>
              </a:srgbClr>
            </a:outerShdw>
          </a:effectLst>
        </p:grpSpPr>
        <p:grpSp>
          <p:nvGrpSpPr>
            <p:cNvPr id="7" name="Group 6"/>
            <p:cNvGrpSpPr>
              <a:grpSpLocks/>
            </p:cNvGrpSpPr>
            <p:nvPr/>
          </p:nvGrpSpPr>
          <p:grpSpPr bwMode="auto">
            <a:xfrm>
              <a:off x="0" y="0"/>
              <a:ext cx="3243926" cy="4108289"/>
              <a:chOff x="0" y="0"/>
              <a:chExt cx="341" cy="426"/>
            </a:xfrm>
          </p:grpSpPr>
          <p:grpSp>
            <p:nvGrpSpPr>
              <p:cNvPr id="9" name="Group 8"/>
              <p:cNvGrpSpPr>
                <a:grpSpLocks/>
              </p:cNvGrpSpPr>
              <p:nvPr/>
            </p:nvGrpSpPr>
            <p:grpSpPr bwMode="auto">
              <a:xfrm>
                <a:off x="8" y="387"/>
                <a:ext cx="333" cy="39"/>
                <a:chOff x="8" y="387"/>
                <a:chExt cx="333" cy="39"/>
              </a:xfrm>
            </p:grpSpPr>
            <p:sp>
              <p:nvSpPr>
                <p:cNvPr id="19" name="Rectangle 18"/>
                <p:cNvSpPr>
                  <a:spLocks noChangeArrowheads="1"/>
                </p:cNvSpPr>
                <p:nvPr/>
              </p:nvSpPr>
              <p:spPr bwMode="auto">
                <a:xfrm>
                  <a:off x="322" y="387"/>
                  <a:ext cx="19" cy="13"/>
                </a:xfrm>
                <a:prstGeom prst="rect">
                  <a:avLst/>
                </a:prstGeom>
                <a:solidFill>
                  <a:srgbClr val="B2B2B2"/>
                </a:solidFill>
                <a:ln w="9525">
                  <a:noFill/>
                  <a:miter lim="800000"/>
                  <a:headEnd/>
                  <a:tailEnd/>
                </a:ln>
              </p:spPr>
              <p:txBody>
                <a:bodyPr/>
                <a:lstStyle/>
                <a:p>
                  <a:endParaRPr lang="en-US"/>
                </a:p>
              </p:txBody>
            </p:sp>
            <p:sp>
              <p:nvSpPr>
                <p:cNvPr id="20" name="Rectangle 19"/>
                <p:cNvSpPr>
                  <a:spLocks noChangeArrowheads="1"/>
                </p:cNvSpPr>
                <p:nvPr/>
              </p:nvSpPr>
              <p:spPr bwMode="auto">
                <a:xfrm>
                  <a:off x="311" y="391"/>
                  <a:ext cx="19" cy="13"/>
                </a:xfrm>
                <a:prstGeom prst="rect">
                  <a:avLst/>
                </a:prstGeom>
                <a:solidFill>
                  <a:srgbClr val="B2B2B2"/>
                </a:solidFill>
                <a:ln w="9525">
                  <a:noFill/>
                  <a:miter lim="800000"/>
                  <a:headEnd/>
                  <a:tailEnd/>
                </a:ln>
              </p:spPr>
              <p:txBody>
                <a:bodyPr/>
                <a:lstStyle/>
                <a:p>
                  <a:endParaRPr lang="en-US"/>
                </a:p>
              </p:txBody>
            </p:sp>
            <p:sp>
              <p:nvSpPr>
                <p:cNvPr id="21" name="Rectangle 20"/>
                <p:cNvSpPr>
                  <a:spLocks noChangeArrowheads="1"/>
                </p:cNvSpPr>
                <p:nvPr/>
              </p:nvSpPr>
              <p:spPr bwMode="auto">
                <a:xfrm>
                  <a:off x="302" y="400"/>
                  <a:ext cx="19" cy="13"/>
                </a:xfrm>
                <a:prstGeom prst="rect">
                  <a:avLst/>
                </a:prstGeom>
                <a:solidFill>
                  <a:srgbClr val="B2B2B2"/>
                </a:solidFill>
                <a:ln w="9525">
                  <a:noFill/>
                  <a:miter lim="800000"/>
                  <a:headEnd/>
                  <a:tailEnd/>
                </a:ln>
              </p:spPr>
              <p:txBody>
                <a:bodyPr/>
                <a:lstStyle/>
                <a:p>
                  <a:endParaRPr lang="en-US"/>
                </a:p>
              </p:txBody>
            </p:sp>
            <p:sp>
              <p:nvSpPr>
                <p:cNvPr id="22" name="Rectangle 21"/>
                <p:cNvSpPr>
                  <a:spLocks noChangeArrowheads="1"/>
                </p:cNvSpPr>
                <p:nvPr/>
              </p:nvSpPr>
              <p:spPr bwMode="auto">
                <a:xfrm>
                  <a:off x="8" y="413"/>
                  <a:ext cx="304" cy="13"/>
                </a:xfrm>
                <a:prstGeom prst="rect">
                  <a:avLst/>
                </a:prstGeom>
                <a:solidFill>
                  <a:srgbClr val="B2B2B2"/>
                </a:solidFill>
                <a:ln w="9525">
                  <a:noFill/>
                  <a:miter lim="800000"/>
                  <a:headEnd/>
                  <a:tailEnd/>
                </a:ln>
              </p:spPr>
              <p:txBody>
                <a:bodyPr/>
                <a:lstStyle/>
                <a:p>
                  <a:endParaRPr lang="en-US"/>
                </a:p>
              </p:txBody>
            </p:sp>
          </p:grpSp>
          <p:grpSp>
            <p:nvGrpSpPr>
              <p:cNvPr id="10" name="Group 9"/>
              <p:cNvGrpSpPr>
                <a:grpSpLocks/>
              </p:cNvGrpSpPr>
              <p:nvPr/>
            </p:nvGrpSpPr>
            <p:grpSpPr bwMode="auto">
              <a:xfrm>
                <a:off x="0" y="0"/>
                <a:ext cx="339" cy="419"/>
                <a:chOff x="0" y="0"/>
                <a:chExt cx="339" cy="419"/>
              </a:xfrm>
            </p:grpSpPr>
            <p:sp>
              <p:nvSpPr>
                <p:cNvPr id="11" name="Rectangle 10"/>
                <p:cNvSpPr>
                  <a:spLocks noChangeArrowheads="1"/>
                </p:cNvSpPr>
                <p:nvPr/>
              </p:nvSpPr>
              <p:spPr bwMode="auto">
                <a:xfrm>
                  <a:off x="45" y="0"/>
                  <a:ext cx="294" cy="384"/>
                </a:xfrm>
                <a:prstGeom prst="rect">
                  <a:avLst/>
                </a:prstGeom>
                <a:solidFill>
                  <a:srgbClr val="FFFFFF"/>
                </a:solidFill>
                <a:ln w="28575">
                  <a:solidFill>
                    <a:srgbClr val="000000"/>
                  </a:solidFill>
                  <a:miter lim="800000"/>
                  <a:headEnd/>
                  <a:tailEnd/>
                </a:ln>
                <a:effectLst>
                  <a:outerShdw dist="107763" dir="2700000" algn="ctr" rotWithShape="0">
                    <a:srgbClr val="808080">
                      <a:alpha val="50000"/>
                    </a:srgbClr>
                  </a:outerShdw>
                </a:effectLst>
              </p:spPr>
              <p:txBody>
                <a:bodyPr/>
                <a:lstStyle/>
                <a:p>
                  <a:endParaRPr lang="en-US"/>
                </a:p>
              </p:txBody>
            </p:sp>
            <p:sp>
              <p:nvSpPr>
                <p:cNvPr id="12" name="AutoShape 12"/>
                <p:cNvSpPr>
                  <a:spLocks noChangeArrowheads="1"/>
                </p:cNvSpPr>
                <p:nvPr/>
              </p:nvSpPr>
              <p:spPr bwMode="auto">
                <a:xfrm flipH="1">
                  <a:off x="3" y="0"/>
                  <a:ext cx="43" cy="28"/>
                </a:xfrm>
                <a:prstGeom prst="rtTriangle">
                  <a:avLst/>
                </a:prstGeom>
                <a:solidFill>
                  <a:srgbClr val="B2B2B2"/>
                </a:solidFill>
                <a:ln w="28575">
                  <a:solidFill>
                    <a:srgbClr val="000000"/>
                  </a:solidFill>
                  <a:miter lim="800000"/>
                  <a:headEnd/>
                  <a:tailEnd/>
                </a:ln>
              </p:spPr>
              <p:txBody>
                <a:bodyPr/>
                <a:lstStyle/>
                <a:p>
                  <a:endParaRPr lang="en-US"/>
                </a:p>
              </p:txBody>
            </p:sp>
            <p:sp>
              <p:nvSpPr>
                <p:cNvPr id="13" name="Rectangle 12"/>
                <p:cNvSpPr>
                  <a:spLocks noChangeArrowheads="1"/>
                </p:cNvSpPr>
                <p:nvPr/>
              </p:nvSpPr>
              <p:spPr bwMode="auto">
                <a:xfrm>
                  <a:off x="36" y="8"/>
                  <a:ext cx="294" cy="384"/>
                </a:xfrm>
                <a:prstGeom prst="rect">
                  <a:avLst/>
                </a:prstGeom>
                <a:solidFill>
                  <a:srgbClr val="FFFFFF"/>
                </a:solidFill>
                <a:ln w="9525">
                  <a:solidFill>
                    <a:srgbClr val="000000"/>
                  </a:solidFill>
                  <a:miter lim="800000"/>
                  <a:headEnd/>
                  <a:tailEnd/>
                </a:ln>
              </p:spPr>
              <p:txBody>
                <a:bodyPr/>
                <a:lstStyle/>
                <a:p>
                  <a:endParaRPr lang="en-US"/>
                </a:p>
              </p:txBody>
            </p:sp>
            <p:sp>
              <p:nvSpPr>
                <p:cNvPr id="14" name="Rectangle 13"/>
                <p:cNvSpPr>
                  <a:spLocks noChangeArrowheads="1"/>
                </p:cNvSpPr>
                <p:nvPr/>
              </p:nvSpPr>
              <p:spPr bwMode="auto">
                <a:xfrm>
                  <a:off x="25" y="15"/>
                  <a:ext cx="294" cy="384"/>
                </a:xfrm>
                <a:prstGeom prst="rect">
                  <a:avLst/>
                </a:prstGeom>
                <a:solidFill>
                  <a:srgbClr val="FFFFFF"/>
                </a:solidFill>
                <a:ln w="9525">
                  <a:solidFill>
                    <a:srgbClr val="000000"/>
                  </a:solidFill>
                  <a:miter lim="800000"/>
                  <a:headEnd/>
                  <a:tailEnd/>
                </a:ln>
              </p:spPr>
              <p:txBody>
                <a:bodyPr/>
                <a:lstStyle/>
                <a:p>
                  <a:endParaRPr lang="en-US"/>
                </a:p>
              </p:txBody>
            </p:sp>
            <p:sp>
              <p:nvSpPr>
                <p:cNvPr id="15" name="Rectangle 14"/>
                <p:cNvSpPr>
                  <a:spLocks noChangeArrowheads="1"/>
                </p:cNvSpPr>
                <p:nvPr/>
              </p:nvSpPr>
              <p:spPr bwMode="auto">
                <a:xfrm>
                  <a:off x="17" y="21"/>
                  <a:ext cx="294" cy="384"/>
                </a:xfrm>
                <a:prstGeom prst="rect">
                  <a:avLst/>
                </a:prstGeom>
                <a:solidFill>
                  <a:srgbClr val="FFFFFF"/>
                </a:solidFill>
                <a:ln w="9525">
                  <a:solidFill>
                    <a:srgbClr val="000000"/>
                  </a:solidFill>
                  <a:miter lim="800000"/>
                  <a:headEnd/>
                  <a:tailEnd/>
                </a:ln>
              </p:spPr>
              <p:txBody>
                <a:bodyPr/>
                <a:lstStyle/>
                <a:p>
                  <a:endParaRPr lang="en-US"/>
                </a:p>
              </p:txBody>
            </p:sp>
            <p:sp>
              <p:nvSpPr>
                <p:cNvPr id="16" name="Rectangle 15"/>
                <p:cNvSpPr>
                  <a:spLocks noChangeArrowheads="1"/>
                </p:cNvSpPr>
                <p:nvPr/>
              </p:nvSpPr>
              <p:spPr bwMode="auto">
                <a:xfrm>
                  <a:off x="0" y="28"/>
                  <a:ext cx="302" cy="391"/>
                </a:xfrm>
                <a:prstGeom prst="rect">
                  <a:avLst/>
                </a:prstGeom>
                <a:solidFill>
                  <a:srgbClr val="FFFFFF"/>
                </a:solidFill>
                <a:ln w="28575">
                  <a:solidFill>
                    <a:srgbClr val="000000"/>
                  </a:solidFill>
                  <a:miter lim="800000"/>
                  <a:headEnd/>
                  <a:tailEnd/>
                </a:ln>
              </p:spPr>
              <p:txBody>
                <a:bodyPr/>
                <a:lstStyle/>
                <a:p>
                  <a:endParaRPr lang="en-US"/>
                </a:p>
              </p:txBody>
            </p:sp>
            <p:sp>
              <p:nvSpPr>
                <p:cNvPr id="17" name="Text Box 17"/>
                <p:cNvSpPr txBox="1">
                  <a:spLocks noChangeArrowheads="1"/>
                </p:cNvSpPr>
                <p:nvPr/>
              </p:nvSpPr>
              <p:spPr bwMode="auto">
                <a:xfrm>
                  <a:off x="24" y="48"/>
                  <a:ext cx="249" cy="250"/>
                </a:xfrm>
                <a:prstGeom prst="rect">
                  <a:avLst/>
                </a:prstGeom>
                <a:noFill/>
                <a:ln w="9525">
                  <a:noFill/>
                  <a:miter lim="800000"/>
                  <a:headEnd/>
                  <a:tailEnd/>
                </a:ln>
              </p:spPr>
              <p:txBody>
                <a:bodyPr wrap="square" lIns="36576" tIns="22860" rIns="0" bIns="0" anchor="t" upright="1"/>
                <a:lstStyle/>
                <a:p>
                  <a:pPr marL="0" marR="0">
                    <a:spcBef>
                      <a:spcPts val="0"/>
                    </a:spcBef>
                    <a:spcAft>
                      <a:spcPts val="0"/>
                    </a:spcAft>
                  </a:pPr>
                  <a:r>
                    <a:rPr lang="en-US" sz="1200" b="1" i="1" dirty="0">
                      <a:solidFill>
                        <a:srgbClr val="000000"/>
                      </a:solidFill>
                      <a:effectLst/>
                      <a:latin typeface="Arial"/>
                      <a:ea typeface="Calibri"/>
                      <a:cs typeface="Arial"/>
                    </a:rPr>
                    <a:t>Kaizen Event Results</a:t>
                  </a:r>
                  <a:endParaRPr lang="en-US" sz="1200" dirty="0">
                    <a:effectLst/>
                    <a:latin typeface="Arial"/>
                    <a:ea typeface="Calibri"/>
                    <a:cs typeface="Times New Roman"/>
                  </a:endParaRPr>
                </a:p>
                <a:p>
                  <a:pPr marL="0" marR="0">
                    <a:spcBef>
                      <a:spcPts val="0"/>
                    </a:spcBef>
                    <a:spcAft>
                      <a:spcPts val="0"/>
                    </a:spcAft>
                  </a:pPr>
                  <a:r>
                    <a:rPr lang="en-US" sz="1000" dirty="0">
                      <a:solidFill>
                        <a:srgbClr val="000000"/>
                      </a:solidFill>
                      <a:effectLst/>
                      <a:latin typeface="Arial"/>
                      <a:ea typeface="Calibri"/>
                      <a:cs typeface="Arial"/>
                    </a:rPr>
                    <a:t>Title:              __________________________</a:t>
                  </a:r>
                  <a:endParaRPr lang="en-US" sz="1200" dirty="0">
                    <a:effectLst/>
                    <a:latin typeface="Arial"/>
                    <a:ea typeface="Calibri"/>
                    <a:cs typeface="Times New Roman"/>
                  </a:endParaRPr>
                </a:p>
                <a:p>
                  <a:pPr marL="0" marR="0">
                    <a:spcBef>
                      <a:spcPts val="0"/>
                    </a:spcBef>
                    <a:spcAft>
                      <a:spcPts val="0"/>
                    </a:spcAft>
                  </a:pPr>
                  <a:r>
                    <a:rPr lang="en-US" sz="1000" dirty="0">
                      <a:solidFill>
                        <a:srgbClr val="000000"/>
                      </a:solidFill>
                      <a:effectLst/>
                      <a:latin typeface="Arial"/>
                      <a:ea typeface="Calibri"/>
                      <a:cs typeface="Arial"/>
                    </a:rPr>
                    <a:t>Location:     __________________________</a:t>
                  </a:r>
                  <a:endParaRPr lang="en-US" sz="1200" dirty="0">
                    <a:effectLst/>
                    <a:latin typeface="Arial"/>
                    <a:ea typeface="Calibri"/>
                    <a:cs typeface="Times New Roman"/>
                  </a:endParaRPr>
                </a:p>
                <a:p>
                  <a:pPr marL="0" marR="0">
                    <a:spcBef>
                      <a:spcPts val="0"/>
                    </a:spcBef>
                    <a:spcAft>
                      <a:spcPts val="0"/>
                    </a:spcAft>
                  </a:pPr>
                  <a:r>
                    <a:rPr lang="en-US" sz="1000" dirty="0">
                      <a:solidFill>
                        <a:srgbClr val="000000"/>
                      </a:solidFill>
                      <a:effectLst/>
                      <a:latin typeface="Arial"/>
                      <a:ea typeface="Calibri"/>
                      <a:cs typeface="Arial"/>
                    </a:rPr>
                    <a:t>Date:              __________________________</a:t>
                  </a:r>
                  <a:endParaRPr lang="en-US" sz="1200" dirty="0">
                    <a:effectLst/>
                    <a:latin typeface="Arial"/>
                    <a:ea typeface="Calibri"/>
                    <a:cs typeface="Times New Roman"/>
                  </a:endParaRPr>
                </a:p>
                <a:p>
                  <a:pPr marL="0" marR="0">
                    <a:spcBef>
                      <a:spcPts val="0"/>
                    </a:spcBef>
                    <a:spcAft>
                      <a:spcPts val="0"/>
                    </a:spcAft>
                  </a:pPr>
                  <a:r>
                    <a:rPr lang="en-US" sz="1000" dirty="0">
                      <a:solidFill>
                        <a:srgbClr val="000000"/>
                      </a:solidFill>
                      <a:effectLst/>
                      <a:latin typeface="Arial"/>
                      <a:ea typeface="Calibri"/>
                      <a:cs typeface="Arial"/>
                    </a:rPr>
                    <a:t>Team Lead: __________________________</a:t>
                  </a:r>
                  <a:endParaRPr lang="en-US" sz="1200" dirty="0">
                    <a:effectLst/>
                    <a:latin typeface="Arial"/>
                    <a:ea typeface="Calibri"/>
                    <a:cs typeface="Times New Roman"/>
                  </a:endParaRPr>
                </a:p>
                <a:p>
                  <a:pPr marL="0" marR="0">
                    <a:spcBef>
                      <a:spcPts val="0"/>
                    </a:spcBef>
                    <a:spcAft>
                      <a:spcPts val="0"/>
                    </a:spcAft>
                  </a:pPr>
                  <a:r>
                    <a:rPr lang="en-US" sz="1000" dirty="0">
                      <a:solidFill>
                        <a:srgbClr val="000000"/>
                      </a:solidFill>
                      <a:effectLst/>
                      <a:latin typeface="Arial"/>
                      <a:ea typeface="Calibri"/>
                      <a:cs typeface="Arial"/>
                    </a:rPr>
                    <a:t>Contents</a:t>
                  </a:r>
                  <a:endParaRPr lang="en-US" sz="1200" dirty="0">
                    <a:effectLst/>
                    <a:latin typeface="Arial"/>
                    <a:ea typeface="Calibri"/>
                    <a:cs typeface="Times New Roman"/>
                  </a:endParaRPr>
                </a:p>
                <a:p>
                  <a:pPr marL="0" marR="0">
                    <a:spcBef>
                      <a:spcPts val="0"/>
                    </a:spcBef>
                    <a:spcAft>
                      <a:spcPts val="0"/>
                    </a:spcAft>
                  </a:pPr>
                  <a:r>
                    <a:rPr lang="en-US" sz="1000" dirty="0">
                      <a:solidFill>
                        <a:srgbClr val="000000"/>
                      </a:solidFill>
                      <a:effectLst/>
                      <a:latin typeface="Arial"/>
                      <a:ea typeface="Calibri"/>
                      <a:cs typeface="Arial"/>
                    </a:rPr>
                    <a:t>   o  Original charter</a:t>
                  </a:r>
                  <a:endParaRPr lang="en-US" sz="1200" dirty="0">
                    <a:effectLst/>
                    <a:latin typeface="Arial"/>
                    <a:ea typeface="Calibri"/>
                    <a:cs typeface="Times New Roman"/>
                  </a:endParaRPr>
                </a:p>
                <a:p>
                  <a:pPr marL="0" marR="0">
                    <a:spcBef>
                      <a:spcPts val="0"/>
                    </a:spcBef>
                    <a:spcAft>
                      <a:spcPts val="0"/>
                    </a:spcAft>
                  </a:pPr>
                  <a:r>
                    <a:rPr lang="en-US" sz="1000" dirty="0">
                      <a:solidFill>
                        <a:srgbClr val="000000"/>
                      </a:solidFill>
                      <a:effectLst/>
                      <a:latin typeface="Arial"/>
                      <a:ea typeface="Calibri"/>
                      <a:cs typeface="Arial"/>
                    </a:rPr>
                    <a:t>   o  Documents</a:t>
                  </a:r>
                  <a:endParaRPr lang="en-US" sz="1200" dirty="0">
                    <a:effectLst/>
                    <a:latin typeface="Arial"/>
                    <a:ea typeface="Calibri"/>
                    <a:cs typeface="Times New Roman"/>
                  </a:endParaRPr>
                </a:p>
                <a:p>
                  <a:pPr marL="0" marR="0">
                    <a:spcBef>
                      <a:spcPts val="0"/>
                    </a:spcBef>
                    <a:spcAft>
                      <a:spcPts val="0"/>
                    </a:spcAft>
                  </a:pPr>
                  <a:r>
                    <a:rPr lang="en-US" sz="1000" dirty="0">
                      <a:solidFill>
                        <a:srgbClr val="000000"/>
                      </a:solidFill>
                      <a:effectLst/>
                      <a:latin typeface="Arial"/>
                      <a:ea typeface="Calibri"/>
                      <a:cs typeface="Arial"/>
                    </a:rPr>
                    <a:t>   o  Analysis</a:t>
                  </a:r>
                  <a:endParaRPr lang="en-US" sz="1200" dirty="0">
                    <a:effectLst/>
                    <a:latin typeface="Arial"/>
                    <a:ea typeface="Calibri"/>
                    <a:cs typeface="Times New Roman"/>
                  </a:endParaRPr>
                </a:p>
                <a:p>
                  <a:pPr marL="0" marR="0">
                    <a:spcBef>
                      <a:spcPts val="0"/>
                    </a:spcBef>
                    <a:spcAft>
                      <a:spcPts val="0"/>
                    </a:spcAft>
                  </a:pPr>
                  <a:r>
                    <a:rPr lang="en-US" sz="1000" dirty="0">
                      <a:solidFill>
                        <a:srgbClr val="000000"/>
                      </a:solidFill>
                      <a:effectLst/>
                      <a:latin typeface="Arial"/>
                      <a:ea typeface="Calibri"/>
                      <a:cs typeface="Arial"/>
                    </a:rPr>
                    <a:t>   o  Solution recommendations</a:t>
                  </a:r>
                  <a:endParaRPr lang="en-US" sz="1200" dirty="0">
                    <a:effectLst/>
                    <a:latin typeface="Arial"/>
                    <a:ea typeface="Calibri"/>
                    <a:cs typeface="Times New Roman"/>
                  </a:endParaRPr>
                </a:p>
                <a:p>
                  <a:pPr marL="0" marR="0">
                    <a:spcBef>
                      <a:spcPts val="0"/>
                    </a:spcBef>
                    <a:spcAft>
                      <a:spcPts val="0"/>
                    </a:spcAft>
                  </a:pPr>
                  <a:r>
                    <a:rPr lang="en-US" sz="1000" dirty="0">
                      <a:solidFill>
                        <a:srgbClr val="000000"/>
                      </a:solidFill>
                      <a:effectLst/>
                      <a:latin typeface="Arial"/>
                      <a:ea typeface="Calibri"/>
                      <a:cs typeface="Arial"/>
                    </a:rPr>
                    <a:t>   o  Final Presentation</a:t>
                  </a:r>
                  <a:endParaRPr lang="en-US" sz="1200" dirty="0">
                    <a:effectLst/>
                    <a:latin typeface="Arial"/>
                    <a:ea typeface="Calibri"/>
                    <a:cs typeface="Times New Roman"/>
                  </a:endParaRPr>
                </a:p>
              </p:txBody>
            </p:sp>
          </p:grpSp>
        </p:grpSp>
        <p:sp>
          <p:nvSpPr>
            <p:cNvPr id="8" name="AutoShape 26"/>
            <p:cNvSpPr>
              <a:spLocks noChangeArrowheads="1"/>
            </p:cNvSpPr>
            <p:nvPr/>
          </p:nvSpPr>
          <p:spPr bwMode="auto">
            <a:xfrm>
              <a:off x="381000" y="3336644"/>
              <a:ext cx="2196176" cy="231011"/>
            </a:xfrm>
            <a:prstGeom prst="ribbon2">
              <a:avLst>
                <a:gd name="adj1" fmla="val 12500"/>
                <a:gd name="adj2" fmla="val 70111"/>
              </a:avLst>
            </a:prstGeom>
            <a:gradFill rotWithShape="1">
              <a:gsLst>
                <a:gs pos="0">
                  <a:srgbClr val="FCFBBD">
                    <a:gamma/>
                    <a:shade val="46275"/>
                    <a:invGamma/>
                  </a:srgbClr>
                </a:gs>
                <a:gs pos="50000">
                  <a:srgbClr val="FCFBBD"/>
                </a:gs>
                <a:gs pos="100000">
                  <a:srgbClr val="FCFBBD">
                    <a:gamma/>
                    <a:shade val="46275"/>
                    <a:invGamma/>
                  </a:srgbClr>
                </a:gs>
              </a:gsLst>
              <a:lin ang="0" scaled="1"/>
            </a:gradFill>
            <a:ln w="9525">
              <a:solidFill>
                <a:srgbClr val="000000"/>
              </a:solidFill>
              <a:round/>
              <a:headEnd/>
              <a:tailEnd/>
            </a:ln>
            <a:effectLst>
              <a:outerShdw dist="107763" dir="2700000" algn="ctr" rotWithShape="0">
                <a:srgbClr val="808080">
                  <a:alpha val="50000"/>
                </a:srgbClr>
              </a:outerShdw>
            </a:effectLst>
          </p:spPr>
          <p:txBody>
            <a:bodyPr wrap="square" lIns="27432" tIns="18288" rIns="27432" bIns="0" anchor="t" upright="1"/>
            <a:lstStyle/>
            <a:p>
              <a:pPr marL="0" marR="0" algn="ctr">
                <a:spcBef>
                  <a:spcPts val="0"/>
                </a:spcBef>
                <a:spcAft>
                  <a:spcPts val="0"/>
                </a:spcAft>
              </a:pPr>
              <a:r>
                <a:rPr lang="en-US" sz="1000">
                  <a:solidFill>
                    <a:srgbClr val="000000"/>
                  </a:solidFill>
                  <a:effectLst/>
                  <a:latin typeface="Arial"/>
                  <a:ea typeface="Calibri"/>
                  <a:cs typeface="Arial"/>
                </a:rPr>
                <a:t>The Six Sigma Team</a:t>
              </a:r>
              <a:endParaRPr lang="en-US" sz="1200">
                <a:effectLst/>
                <a:latin typeface="Arial"/>
                <a:ea typeface="Calibri"/>
                <a:cs typeface="Times New Roman"/>
              </a:endParaRPr>
            </a:p>
          </p:txBody>
        </p:sp>
      </p:grpSp>
      <p:sp>
        <p:nvSpPr>
          <p:cNvPr id="23" name="TextBox 22"/>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Get It Done Fast with Kaizen</a:t>
            </a:r>
            <a:endParaRPr lang="en-US" sz="1400" b="1" dirty="0">
              <a:latin typeface="+mj-lt"/>
            </a:endParaRPr>
          </a:p>
        </p:txBody>
      </p:sp>
    </p:spTree>
    <p:extLst>
      <p:ext uri="{BB962C8B-B14F-4D97-AF65-F5344CB8AC3E}">
        <p14:creationId xmlns:p14="http://schemas.microsoft.com/office/powerpoint/2010/main" val="935480636"/>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Executive Presentation</a:t>
            </a:r>
          </a:p>
        </p:txBody>
      </p:sp>
      <p:sp>
        <p:nvSpPr>
          <p:cNvPr id="4" name="TextBox 3"/>
          <p:cNvSpPr txBox="1"/>
          <p:nvPr/>
        </p:nvSpPr>
        <p:spPr>
          <a:xfrm>
            <a:off x="152400" y="1371600"/>
            <a:ext cx="3886200" cy="3447098"/>
          </a:xfrm>
          <a:prstGeom prst="rect">
            <a:avLst/>
          </a:prstGeom>
          <a:noFill/>
        </p:spPr>
        <p:txBody>
          <a:bodyPr wrap="square" rtlCol="0">
            <a:spAutoFit/>
          </a:bodyPr>
          <a:lstStyle/>
          <a:p>
            <a:pPr>
              <a:spcBef>
                <a:spcPts val="1200"/>
              </a:spcBef>
            </a:pPr>
            <a:r>
              <a:rPr lang="en-US" sz="1600" dirty="0">
                <a:latin typeface="+mj-lt"/>
              </a:rPr>
              <a:t>The Executive Report Out is a critical part of any Kaizen Event, for three reasons:</a:t>
            </a:r>
          </a:p>
          <a:p>
            <a:pPr marL="342900" indent="-342900">
              <a:spcBef>
                <a:spcPts val="1200"/>
              </a:spcBef>
              <a:buFont typeface="+mj-lt"/>
              <a:buAutoNum type="arabicPeriod"/>
            </a:pPr>
            <a:r>
              <a:rPr lang="en-US" sz="1400" dirty="0" smtClean="0">
                <a:latin typeface="+mj-lt"/>
              </a:rPr>
              <a:t>Provides </a:t>
            </a:r>
            <a:r>
              <a:rPr lang="en-US" sz="1400" dirty="0">
                <a:latin typeface="+mj-lt"/>
              </a:rPr>
              <a:t>an opportunity to organize the analysis findings and the process revisions for quick, intuitive </a:t>
            </a:r>
            <a:r>
              <a:rPr lang="en-US" sz="1400" dirty="0" smtClean="0">
                <a:latin typeface="+mj-lt"/>
              </a:rPr>
              <a:t>understanding and critical insights</a:t>
            </a:r>
            <a:endParaRPr lang="en-US" sz="1400" dirty="0">
              <a:latin typeface="+mj-lt"/>
            </a:endParaRPr>
          </a:p>
          <a:p>
            <a:pPr marL="342900" indent="-342900">
              <a:spcBef>
                <a:spcPts val="1200"/>
              </a:spcBef>
              <a:buFont typeface="+mj-lt"/>
              <a:buAutoNum type="arabicPeriod"/>
            </a:pPr>
            <a:r>
              <a:rPr lang="en-US" sz="1400" dirty="0" smtClean="0">
                <a:latin typeface="+mj-lt"/>
              </a:rPr>
              <a:t>Provides an </a:t>
            </a:r>
            <a:r>
              <a:rPr lang="en-US" sz="1400" dirty="0">
                <a:latin typeface="+mj-lt"/>
              </a:rPr>
              <a:t>opportunity to address and possibly resolve any implementation barriers identified during the event.</a:t>
            </a:r>
          </a:p>
          <a:p>
            <a:pPr marL="342900" indent="-342900">
              <a:spcBef>
                <a:spcPts val="1200"/>
              </a:spcBef>
              <a:buFont typeface="+mj-lt"/>
              <a:buAutoNum type="arabicPeriod"/>
            </a:pPr>
            <a:r>
              <a:rPr lang="en-US" sz="1400" dirty="0" smtClean="0">
                <a:latin typeface="+mj-lt"/>
              </a:rPr>
              <a:t>Presented </a:t>
            </a:r>
            <a:r>
              <a:rPr lang="en-US" sz="1400" dirty="0">
                <a:latin typeface="+mj-lt"/>
              </a:rPr>
              <a:t>by the full kaizen team, </a:t>
            </a:r>
            <a:r>
              <a:rPr lang="en-US" sz="1400" dirty="0" smtClean="0">
                <a:latin typeface="+mj-lt"/>
              </a:rPr>
              <a:t>gives </a:t>
            </a:r>
            <a:r>
              <a:rPr lang="en-US" sz="1400" dirty="0">
                <a:latin typeface="+mj-lt"/>
              </a:rPr>
              <a:t>executives </a:t>
            </a:r>
            <a:r>
              <a:rPr lang="en-US" sz="1400" dirty="0" smtClean="0">
                <a:latin typeface="+mj-lt"/>
              </a:rPr>
              <a:t>first </a:t>
            </a:r>
            <a:r>
              <a:rPr lang="en-US" sz="1400" dirty="0">
                <a:latin typeface="+mj-lt"/>
              </a:rPr>
              <a:t>hand insights and </a:t>
            </a:r>
            <a:r>
              <a:rPr lang="en-US" sz="1400" dirty="0" smtClean="0">
                <a:latin typeface="+mj-lt"/>
              </a:rPr>
              <a:t>gives participants career exposure</a:t>
            </a:r>
            <a:endParaRPr lang="en-US" sz="1400" dirty="0">
              <a:latin typeface="+mj-lt"/>
            </a:endParaRPr>
          </a:p>
        </p:txBody>
      </p:sp>
      <p:grpSp>
        <p:nvGrpSpPr>
          <p:cNvPr id="3" name="Group 2"/>
          <p:cNvGrpSpPr/>
          <p:nvPr/>
        </p:nvGrpSpPr>
        <p:grpSpPr>
          <a:xfrm>
            <a:off x="4191000" y="2227668"/>
            <a:ext cx="4668651" cy="3769547"/>
            <a:chOff x="1984375" y="1433830"/>
            <a:chExt cx="5175250" cy="3990340"/>
          </a:xfrm>
        </p:grpSpPr>
        <p:sp>
          <p:nvSpPr>
            <p:cNvPr id="24" name="Rectangle 23"/>
            <p:cNvSpPr>
              <a:spLocks noChangeArrowheads="1"/>
            </p:cNvSpPr>
            <p:nvPr/>
          </p:nvSpPr>
          <p:spPr bwMode="auto">
            <a:xfrm>
              <a:off x="2287905" y="1740535"/>
              <a:ext cx="4871720" cy="3683635"/>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lstStyle/>
            <a:p>
              <a:endParaRPr lang="en-US" sz="1600"/>
            </a:p>
          </p:txBody>
        </p:sp>
        <p:sp>
          <p:nvSpPr>
            <p:cNvPr id="25" name="Rectangle 24"/>
            <p:cNvSpPr>
              <a:spLocks noChangeArrowheads="1"/>
            </p:cNvSpPr>
            <p:nvPr/>
          </p:nvSpPr>
          <p:spPr bwMode="auto">
            <a:xfrm>
              <a:off x="2135505" y="1588135"/>
              <a:ext cx="4871720" cy="3683635"/>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lstStyle/>
            <a:p>
              <a:endParaRPr lang="en-US" sz="1600"/>
            </a:p>
          </p:txBody>
        </p:sp>
        <p:sp>
          <p:nvSpPr>
            <p:cNvPr id="26" name="Rectangle 25"/>
            <p:cNvSpPr>
              <a:spLocks noChangeArrowheads="1"/>
            </p:cNvSpPr>
            <p:nvPr/>
          </p:nvSpPr>
          <p:spPr bwMode="auto">
            <a:xfrm>
              <a:off x="1984375" y="1433830"/>
              <a:ext cx="4865370" cy="3683635"/>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lstStyle/>
            <a:p>
              <a:endParaRPr lang="en-US" sz="1600"/>
            </a:p>
          </p:txBody>
        </p:sp>
        <p:sp>
          <p:nvSpPr>
            <p:cNvPr id="27" name="Rectangle 26"/>
            <p:cNvSpPr>
              <a:spLocks noChangeArrowheads="1"/>
            </p:cNvSpPr>
            <p:nvPr/>
          </p:nvSpPr>
          <p:spPr bwMode="auto">
            <a:xfrm>
              <a:off x="5930265" y="1509395"/>
              <a:ext cx="852805" cy="347345"/>
            </a:xfrm>
            <a:prstGeom prst="rect">
              <a:avLst/>
            </a:prstGeom>
            <a:solidFill>
              <a:schemeClr val="tx2"/>
            </a:solidFill>
            <a:ln w="9525">
              <a:solidFill>
                <a:srgbClr val="0066FF"/>
              </a:solidFill>
              <a:miter lim="800000"/>
              <a:headEnd/>
              <a:tailEnd/>
            </a:ln>
          </p:spPr>
          <p:txBody>
            <a:bodyPr/>
            <a:lstStyle/>
            <a:p>
              <a:endParaRPr lang="en-US" sz="1600"/>
            </a:p>
          </p:txBody>
        </p:sp>
        <p:sp>
          <p:nvSpPr>
            <p:cNvPr id="28" name="Text Box 35"/>
            <p:cNvSpPr txBox="1">
              <a:spLocks noChangeArrowheads="1"/>
            </p:cNvSpPr>
            <p:nvPr/>
          </p:nvSpPr>
          <p:spPr bwMode="auto">
            <a:xfrm>
              <a:off x="2192655" y="4769485"/>
              <a:ext cx="4533265" cy="230505"/>
            </a:xfrm>
            <a:prstGeom prst="rect">
              <a:avLst/>
            </a:prstGeom>
            <a:noFill/>
            <a:ln w="9525">
              <a:noFill/>
              <a:miter lim="800000"/>
              <a:headEnd/>
              <a:tailEnd/>
            </a:ln>
          </p:spPr>
          <p:txBody>
            <a:bodyPr wrap="square" lIns="27432" tIns="18288" rIns="0" bIns="0" anchor="t" upright="1"/>
            <a:lstStyle/>
            <a:p>
              <a:pPr marL="0" marR="0">
                <a:spcBef>
                  <a:spcPts val="0"/>
                </a:spcBef>
                <a:spcAft>
                  <a:spcPts val="0"/>
                </a:spcAft>
              </a:pPr>
              <a:r>
                <a:rPr lang="en-US" sz="900">
                  <a:solidFill>
                    <a:srgbClr val="000000"/>
                  </a:solidFill>
                  <a:effectLst/>
                  <a:latin typeface="Arial"/>
                  <a:ea typeface="Calibri"/>
                  <a:cs typeface="Arial"/>
                </a:rPr>
                <a:t>Executive Working Session                                                                                            April 6, 2007</a:t>
              </a:r>
              <a:endParaRPr lang="en-US" sz="1100">
                <a:effectLst/>
                <a:latin typeface="Arial"/>
                <a:ea typeface="Calibri"/>
                <a:cs typeface="Times New Roman"/>
              </a:endParaRPr>
            </a:p>
          </p:txBody>
        </p:sp>
        <p:cxnSp>
          <p:nvCxnSpPr>
            <p:cNvPr id="29" name="Line 29"/>
            <p:cNvCxnSpPr/>
            <p:nvPr/>
          </p:nvCxnSpPr>
          <p:spPr bwMode="auto">
            <a:xfrm>
              <a:off x="2211705" y="2031365"/>
              <a:ext cx="4342765" cy="0"/>
            </a:xfrm>
            <a:prstGeom prst="line">
              <a:avLst/>
            </a:prstGeom>
            <a:noFill/>
            <a:ln w="9525">
              <a:solidFill>
                <a:srgbClr val="000000"/>
              </a:solidFill>
              <a:round/>
              <a:headEnd/>
              <a:tailEnd/>
            </a:ln>
          </p:spPr>
        </p:cxnSp>
        <p:sp>
          <p:nvSpPr>
            <p:cNvPr id="30" name="Text Box 30"/>
            <p:cNvSpPr txBox="1">
              <a:spLocks noChangeArrowheads="1"/>
            </p:cNvSpPr>
            <p:nvPr/>
          </p:nvSpPr>
          <p:spPr bwMode="auto">
            <a:xfrm>
              <a:off x="2326005" y="2117090"/>
              <a:ext cx="4209415" cy="2054860"/>
            </a:xfrm>
            <a:prstGeom prst="rect">
              <a:avLst/>
            </a:prstGeom>
            <a:noFill/>
            <a:ln w="9525">
              <a:noFill/>
              <a:miter lim="800000"/>
              <a:headEnd/>
              <a:tailEnd/>
            </a:ln>
          </p:spPr>
          <p:txBody>
            <a:bodyPr wrap="square" lIns="27432" tIns="18288" rIns="0" bIns="0" anchor="t" upright="1"/>
            <a:lstStyle/>
            <a:p>
              <a:pPr marL="0" marR="0">
                <a:spcBef>
                  <a:spcPts val="0"/>
                </a:spcBef>
                <a:spcAft>
                  <a:spcPts val="0"/>
                </a:spcAft>
              </a:pPr>
              <a:r>
                <a:rPr lang="en-US" sz="900" dirty="0">
                  <a:solidFill>
                    <a:srgbClr val="000000"/>
                  </a:solidFill>
                  <a:effectLst/>
                  <a:latin typeface="Arial"/>
                  <a:ea typeface="Calibri"/>
                  <a:cs typeface="Arial"/>
                </a:rPr>
                <a:t>Objective:  Reduce the development cycle time, establish clear decision points,  and incorporate the voice of the customer into the process</a:t>
              </a:r>
              <a:endParaRPr lang="en-US" sz="1100" dirty="0">
                <a:effectLst/>
                <a:latin typeface="Arial"/>
                <a:ea typeface="Calibri"/>
                <a:cs typeface="Times New Roman"/>
              </a:endParaRPr>
            </a:p>
            <a:p>
              <a:pPr marL="0" marR="0">
                <a:spcBef>
                  <a:spcPts val="0"/>
                </a:spcBef>
                <a:spcAft>
                  <a:spcPts val="0"/>
                </a:spcAft>
              </a:pPr>
              <a:endParaRPr lang="en-US" sz="900" dirty="0" smtClean="0">
                <a:solidFill>
                  <a:srgbClr val="000000"/>
                </a:solidFill>
                <a:effectLst/>
                <a:latin typeface="Arial"/>
                <a:ea typeface="Calibri"/>
                <a:cs typeface="Arial"/>
              </a:endParaRPr>
            </a:p>
            <a:p>
              <a:pPr marL="0" marR="0">
                <a:spcBef>
                  <a:spcPts val="0"/>
                </a:spcBef>
                <a:spcAft>
                  <a:spcPts val="0"/>
                </a:spcAft>
              </a:pPr>
              <a:r>
                <a:rPr lang="en-US" sz="900" dirty="0" smtClean="0">
                  <a:solidFill>
                    <a:srgbClr val="000000"/>
                  </a:solidFill>
                  <a:effectLst/>
                  <a:latin typeface="Arial"/>
                  <a:ea typeface="Calibri"/>
                  <a:cs typeface="Arial"/>
                </a:rPr>
                <a:t>Event </a:t>
              </a:r>
              <a:r>
                <a:rPr lang="en-US" sz="900" dirty="0">
                  <a:solidFill>
                    <a:srgbClr val="000000"/>
                  </a:solidFill>
                  <a:effectLst/>
                  <a:latin typeface="Arial"/>
                  <a:ea typeface="Calibri"/>
                  <a:cs typeface="Arial"/>
                </a:rPr>
                <a:t>Dates: April 3 - April 6, 2007</a:t>
              </a:r>
              <a:endParaRPr lang="en-US" sz="1100" dirty="0">
                <a:effectLst/>
                <a:latin typeface="Arial"/>
                <a:ea typeface="Calibri"/>
                <a:cs typeface="Times New Roman"/>
              </a:endParaRPr>
            </a:p>
            <a:p>
              <a:pPr marL="0" marR="0">
                <a:spcBef>
                  <a:spcPts val="0"/>
                </a:spcBef>
                <a:spcAft>
                  <a:spcPts val="0"/>
                </a:spcAft>
              </a:pPr>
              <a:endParaRPr lang="en-US" sz="900" dirty="0" smtClean="0">
                <a:solidFill>
                  <a:srgbClr val="000000"/>
                </a:solidFill>
                <a:effectLst/>
                <a:latin typeface="Arial"/>
                <a:ea typeface="Calibri"/>
                <a:cs typeface="Arial"/>
              </a:endParaRPr>
            </a:p>
            <a:p>
              <a:pPr marL="0" marR="0">
                <a:spcBef>
                  <a:spcPts val="0"/>
                </a:spcBef>
                <a:spcAft>
                  <a:spcPts val="0"/>
                </a:spcAft>
              </a:pPr>
              <a:r>
                <a:rPr lang="en-US" sz="900" dirty="0" smtClean="0">
                  <a:solidFill>
                    <a:srgbClr val="000000"/>
                  </a:solidFill>
                  <a:effectLst/>
                  <a:latin typeface="Arial"/>
                  <a:ea typeface="Calibri"/>
                  <a:cs typeface="Arial"/>
                </a:rPr>
                <a:t>Team </a:t>
              </a:r>
              <a:r>
                <a:rPr lang="en-US" sz="900" dirty="0">
                  <a:solidFill>
                    <a:srgbClr val="000000"/>
                  </a:solidFill>
                  <a:effectLst/>
                  <a:latin typeface="Arial"/>
                  <a:ea typeface="Calibri"/>
                  <a:cs typeface="Arial"/>
                </a:rPr>
                <a:t>Members:</a:t>
              </a:r>
              <a:endParaRPr lang="en-US" sz="1100" dirty="0">
                <a:effectLst/>
                <a:latin typeface="Arial"/>
                <a:ea typeface="Calibri"/>
                <a:cs typeface="Times New Roman"/>
              </a:endParaRPr>
            </a:p>
            <a:p>
              <a:pPr marL="0" marR="0">
                <a:spcBef>
                  <a:spcPts val="0"/>
                </a:spcBef>
                <a:spcAft>
                  <a:spcPts val="0"/>
                </a:spcAft>
              </a:pPr>
              <a:r>
                <a:rPr lang="en-US" sz="900" dirty="0">
                  <a:solidFill>
                    <a:srgbClr val="000000"/>
                  </a:solidFill>
                  <a:effectLst/>
                  <a:latin typeface="Arial"/>
                  <a:ea typeface="Calibri"/>
                  <a:cs typeface="Arial"/>
                </a:rPr>
                <a:t>     William Avery</a:t>
              </a:r>
              <a:endParaRPr lang="en-US" sz="1100" dirty="0">
                <a:effectLst/>
                <a:latin typeface="Arial"/>
                <a:ea typeface="Calibri"/>
                <a:cs typeface="Times New Roman"/>
              </a:endParaRPr>
            </a:p>
            <a:p>
              <a:pPr marL="0" marR="0">
                <a:spcBef>
                  <a:spcPts val="0"/>
                </a:spcBef>
                <a:spcAft>
                  <a:spcPts val="0"/>
                </a:spcAft>
              </a:pPr>
              <a:r>
                <a:rPr lang="en-US" sz="900" dirty="0">
                  <a:solidFill>
                    <a:srgbClr val="000000"/>
                  </a:solidFill>
                  <a:effectLst/>
                  <a:latin typeface="Arial"/>
                  <a:ea typeface="Calibri"/>
                  <a:cs typeface="Arial"/>
                </a:rPr>
                <a:t>     Jim Benson</a:t>
              </a:r>
              <a:endParaRPr lang="en-US" sz="1100" dirty="0">
                <a:effectLst/>
                <a:latin typeface="Arial"/>
                <a:ea typeface="Calibri"/>
                <a:cs typeface="Times New Roman"/>
              </a:endParaRPr>
            </a:p>
            <a:p>
              <a:pPr marL="0" marR="0">
                <a:spcBef>
                  <a:spcPts val="0"/>
                </a:spcBef>
                <a:spcAft>
                  <a:spcPts val="0"/>
                </a:spcAft>
              </a:pPr>
              <a:r>
                <a:rPr lang="en-US" sz="900" dirty="0">
                  <a:solidFill>
                    <a:srgbClr val="000000"/>
                  </a:solidFill>
                  <a:effectLst/>
                  <a:latin typeface="Arial"/>
                  <a:ea typeface="Calibri"/>
                  <a:cs typeface="Arial"/>
                </a:rPr>
                <a:t>     Julie Cavanaugh - Team Lead</a:t>
              </a:r>
              <a:endParaRPr lang="en-US" sz="1100" dirty="0">
                <a:effectLst/>
                <a:latin typeface="Arial"/>
                <a:ea typeface="Calibri"/>
                <a:cs typeface="Times New Roman"/>
              </a:endParaRPr>
            </a:p>
            <a:p>
              <a:pPr marL="0" marR="0">
                <a:spcBef>
                  <a:spcPts val="0"/>
                </a:spcBef>
                <a:spcAft>
                  <a:spcPts val="0"/>
                </a:spcAft>
              </a:pPr>
              <a:r>
                <a:rPr lang="en-US" sz="900" dirty="0">
                  <a:solidFill>
                    <a:srgbClr val="000000"/>
                  </a:solidFill>
                  <a:effectLst/>
                  <a:latin typeface="Arial"/>
                  <a:ea typeface="Calibri"/>
                  <a:cs typeface="Arial"/>
                </a:rPr>
                <a:t>     Marcia  Norton</a:t>
              </a:r>
              <a:endParaRPr lang="en-US" sz="1100" dirty="0">
                <a:effectLst/>
                <a:latin typeface="Arial"/>
                <a:ea typeface="Calibri"/>
                <a:cs typeface="Times New Roman"/>
              </a:endParaRPr>
            </a:p>
            <a:p>
              <a:pPr marL="0" marR="0">
                <a:spcBef>
                  <a:spcPts val="0"/>
                </a:spcBef>
                <a:spcAft>
                  <a:spcPts val="0"/>
                </a:spcAft>
              </a:pPr>
              <a:r>
                <a:rPr lang="en-US" sz="900" dirty="0">
                  <a:solidFill>
                    <a:srgbClr val="000000"/>
                  </a:solidFill>
                  <a:effectLst/>
                  <a:latin typeface="Arial"/>
                  <a:ea typeface="Calibri"/>
                  <a:cs typeface="Arial"/>
                </a:rPr>
                <a:t>     Frank </a:t>
              </a:r>
              <a:r>
                <a:rPr lang="en-US" sz="900" dirty="0" err="1">
                  <a:solidFill>
                    <a:srgbClr val="000000"/>
                  </a:solidFill>
                  <a:effectLst/>
                  <a:latin typeface="Arial"/>
                  <a:ea typeface="Calibri"/>
                  <a:cs typeface="Arial"/>
                </a:rPr>
                <a:t>Nellis</a:t>
              </a:r>
              <a:endParaRPr lang="en-US" sz="1100" dirty="0">
                <a:effectLst/>
                <a:latin typeface="Arial"/>
                <a:ea typeface="Calibri"/>
                <a:cs typeface="Times New Roman"/>
              </a:endParaRPr>
            </a:p>
            <a:p>
              <a:pPr marL="0" marR="0">
                <a:spcBef>
                  <a:spcPts val="0"/>
                </a:spcBef>
                <a:spcAft>
                  <a:spcPts val="0"/>
                </a:spcAft>
              </a:pPr>
              <a:r>
                <a:rPr lang="en-US" sz="900" dirty="0">
                  <a:solidFill>
                    <a:srgbClr val="000000"/>
                  </a:solidFill>
                  <a:effectLst/>
                  <a:latin typeface="Arial"/>
                  <a:ea typeface="Calibri"/>
                  <a:cs typeface="Arial"/>
                </a:rPr>
                <a:t>     Andy Simpson - Facilitator</a:t>
              </a:r>
              <a:endParaRPr lang="en-US" sz="1100" dirty="0">
                <a:effectLst/>
                <a:latin typeface="Arial"/>
                <a:ea typeface="Calibri"/>
                <a:cs typeface="Times New Roman"/>
              </a:endParaRPr>
            </a:p>
            <a:p>
              <a:pPr marL="0" marR="0">
                <a:spcBef>
                  <a:spcPts val="0"/>
                </a:spcBef>
                <a:spcAft>
                  <a:spcPts val="0"/>
                </a:spcAft>
              </a:pPr>
              <a:r>
                <a:rPr lang="en-US" sz="900" dirty="0">
                  <a:solidFill>
                    <a:srgbClr val="000000"/>
                  </a:solidFill>
                  <a:effectLst/>
                  <a:latin typeface="Arial"/>
                  <a:ea typeface="Calibri"/>
                  <a:cs typeface="Arial"/>
                </a:rPr>
                <a:t>     George Wilson</a:t>
              </a:r>
              <a:endParaRPr lang="en-US" sz="1100" dirty="0">
                <a:effectLst/>
                <a:latin typeface="Arial"/>
                <a:ea typeface="Calibri"/>
                <a:cs typeface="Times New Roman"/>
              </a:endParaRPr>
            </a:p>
            <a:p>
              <a:pPr marL="0" marR="0">
                <a:spcBef>
                  <a:spcPts val="0"/>
                </a:spcBef>
                <a:spcAft>
                  <a:spcPts val="0"/>
                </a:spcAft>
              </a:pPr>
              <a:r>
                <a:rPr lang="en-US" sz="900" dirty="0">
                  <a:solidFill>
                    <a:srgbClr val="000000"/>
                  </a:solidFill>
                  <a:effectLst/>
                  <a:latin typeface="Arial"/>
                  <a:ea typeface="Calibri"/>
                  <a:cs typeface="Arial"/>
                </a:rPr>
                <a:t>     Grant Wentz</a:t>
              </a:r>
              <a:endParaRPr lang="en-US" sz="1100" dirty="0">
                <a:effectLst/>
                <a:latin typeface="Arial"/>
                <a:ea typeface="Calibri"/>
                <a:cs typeface="Times New Roman"/>
              </a:endParaRPr>
            </a:p>
          </p:txBody>
        </p:sp>
        <p:sp>
          <p:nvSpPr>
            <p:cNvPr id="31" name="Text Box 28"/>
            <p:cNvSpPr txBox="1">
              <a:spLocks noChangeArrowheads="1"/>
            </p:cNvSpPr>
            <p:nvPr/>
          </p:nvSpPr>
          <p:spPr bwMode="auto">
            <a:xfrm>
              <a:off x="2287905" y="1607185"/>
              <a:ext cx="2807970" cy="385445"/>
            </a:xfrm>
            <a:prstGeom prst="rect">
              <a:avLst/>
            </a:prstGeom>
            <a:noFill/>
            <a:ln w="9525">
              <a:noFill/>
              <a:miter lim="800000"/>
              <a:headEnd/>
              <a:tailEnd/>
            </a:ln>
          </p:spPr>
          <p:txBody>
            <a:bodyPr wrap="square" lIns="36576" tIns="22860" rIns="0" bIns="0" anchor="t" upright="1"/>
            <a:lstStyle/>
            <a:p>
              <a:pPr marL="0" marR="0">
                <a:spcBef>
                  <a:spcPts val="0"/>
                </a:spcBef>
                <a:spcAft>
                  <a:spcPts val="0"/>
                </a:spcAft>
              </a:pPr>
              <a:r>
                <a:rPr lang="en-US" sz="1100" b="1" i="1" dirty="0">
                  <a:solidFill>
                    <a:srgbClr val="000000"/>
                  </a:solidFill>
                  <a:effectLst/>
                  <a:latin typeface="Arial"/>
                  <a:ea typeface="Calibri"/>
                  <a:cs typeface="Arial"/>
                </a:rPr>
                <a:t>Report Out: Improving the Product Development Process</a:t>
              </a:r>
              <a:endParaRPr lang="en-US" sz="1100" dirty="0">
                <a:effectLst/>
                <a:latin typeface="Arial"/>
                <a:ea typeface="Calibri"/>
                <a:cs typeface="Times New Roman"/>
              </a:endParaRPr>
            </a:p>
          </p:txBody>
        </p:sp>
        <p:cxnSp>
          <p:nvCxnSpPr>
            <p:cNvPr id="32" name="Line 34"/>
            <p:cNvCxnSpPr/>
            <p:nvPr/>
          </p:nvCxnSpPr>
          <p:spPr bwMode="auto">
            <a:xfrm>
              <a:off x="2211705" y="4769485"/>
              <a:ext cx="4342765" cy="0"/>
            </a:xfrm>
            <a:prstGeom prst="line">
              <a:avLst/>
            </a:prstGeom>
            <a:noFill/>
            <a:ln w="9525">
              <a:solidFill>
                <a:srgbClr val="000000"/>
              </a:solidFill>
              <a:round/>
              <a:headEnd/>
              <a:tailEnd/>
            </a:ln>
          </p:spPr>
        </p:cxnSp>
        <p:sp>
          <p:nvSpPr>
            <p:cNvPr id="33" name="Text Box 33"/>
            <p:cNvSpPr txBox="1">
              <a:spLocks noChangeArrowheads="1"/>
            </p:cNvSpPr>
            <p:nvPr/>
          </p:nvSpPr>
          <p:spPr bwMode="auto">
            <a:xfrm>
              <a:off x="5967095" y="1530984"/>
              <a:ext cx="758825" cy="304165"/>
            </a:xfrm>
            <a:prstGeom prst="rect">
              <a:avLst/>
            </a:prstGeom>
            <a:noFill/>
            <a:ln w="9525">
              <a:noFill/>
              <a:miter lim="800000"/>
              <a:headEnd/>
              <a:tailEnd/>
            </a:ln>
          </p:spPr>
          <p:txBody>
            <a:bodyPr wrap="none" lIns="18288" tIns="18288" rIns="0" bIns="0" anchor="ctr" upright="1">
              <a:noAutofit/>
            </a:bodyPr>
            <a:lstStyle/>
            <a:p>
              <a:pPr marL="0" marR="0" algn="ctr">
                <a:spcBef>
                  <a:spcPts val="0"/>
                </a:spcBef>
                <a:spcAft>
                  <a:spcPts val="0"/>
                </a:spcAft>
              </a:pPr>
              <a:r>
                <a:rPr lang="en-US" sz="1200">
                  <a:ln w="18415" cap="flat" cmpd="sng" algn="ctr">
                    <a:solidFill>
                      <a:srgbClr val="FFFFFF"/>
                    </a:solidFill>
                    <a:prstDash val="solid"/>
                    <a:round/>
                  </a:ln>
                  <a:solidFill>
                    <a:srgbClr val="FFFFFF"/>
                  </a:solidFill>
                  <a:effectLst>
                    <a:outerShdw blurRad="63500" dir="3600000" algn="tl">
                      <a:srgbClr val="000000">
                        <a:alpha val="70000"/>
                      </a:srgbClr>
                    </a:outerShdw>
                  </a:effectLst>
                  <a:latin typeface="Arial"/>
                  <a:ea typeface="Calibri"/>
                  <a:cs typeface="Arial"/>
                </a:rPr>
                <a:t>XYZ, Inc.</a:t>
              </a:r>
              <a:endParaRPr lang="en-US" sz="1100">
                <a:effectLst/>
                <a:latin typeface="Arial"/>
                <a:ea typeface="Calibri"/>
                <a:cs typeface="Times New Roman"/>
              </a:endParaRPr>
            </a:p>
          </p:txBody>
        </p:sp>
      </p:grpSp>
      <p:sp>
        <p:nvSpPr>
          <p:cNvPr id="15" name="TextBox 1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Get It Done Fast with Kaizen</a:t>
            </a:r>
            <a:endParaRPr lang="en-US" sz="1400" b="1" dirty="0">
              <a:latin typeface="+mj-lt"/>
            </a:endParaRPr>
          </a:p>
        </p:txBody>
      </p:sp>
    </p:spTree>
    <p:extLst>
      <p:ext uri="{BB962C8B-B14F-4D97-AF65-F5344CB8AC3E}">
        <p14:creationId xmlns:p14="http://schemas.microsoft.com/office/powerpoint/2010/main" val="3473247846"/>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b="1" i="1" dirty="0"/>
              <a:t>Roles &amp; Responsibilities</a:t>
            </a:r>
          </a:p>
        </p:txBody>
      </p:sp>
      <p:sp>
        <p:nvSpPr>
          <p:cNvPr id="4" name="TextBox 3"/>
          <p:cNvSpPr txBox="1"/>
          <p:nvPr/>
        </p:nvSpPr>
        <p:spPr>
          <a:xfrm>
            <a:off x="152400" y="1371600"/>
            <a:ext cx="4800600" cy="4862870"/>
          </a:xfrm>
          <a:prstGeom prst="rect">
            <a:avLst/>
          </a:prstGeom>
          <a:noFill/>
        </p:spPr>
        <p:txBody>
          <a:bodyPr wrap="square" rtlCol="0">
            <a:spAutoFit/>
          </a:bodyPr>
          <a:lstStyle/>
          <a:p>
            <a:pPr>
              <a:spcBef>
                <a:spcPts val="1200"/>
              </a:spcBef>
            </a:pPr>
            <a:r>
              <a:rPr lang="en-US" sz="1600" dirty="0">
                <a:latin typeface="+mj-lt"/>
              </a:rPr>
              <a:t>The right team, with the right sponsor, can do </a:t>
            </a:r>
            <a:r>
              <a:rPr lang="en-US" sz="1600" dirty="0" smtClean="0">
                <a:latin typeface="+mj-lt"/>
              </a:rPr>
              <a:t>anything</a:t>
            </a:r>
          </a:p>
          <a:p>
            <a:pPr marL="285750" indent="-285750">
              <a:spcBef>
                <a:spcPts val="1200"/>
              </a:spcBef>
              <a:buFont typeface="Arial" pitchFamily="34" charset="0"/>
              <a:buChar char="•"/>
            </a:pPr>
            <a:r>
              <a:rPr lang="en-US" sz="1400" dirty="0" smtClean="0">
                <a:latin typeface="+mj-lt"/>
              </a:rPr>
              <a:t>Executive team: </a:t>
            </a:r>
            <a:r>
              <a:rPr lang="en-US" sz="1400" dirty="0">
                <a:latin typeface="+mj-lt"/>
              </a:rPr>
              <a:t>must </a:t>
            </a:r>
            <a:r>
              <a:rPr lang="en-US" sz="1400" dirty="0" smtClean="0">
                <a:latin typeface="+mj-lt"/>
              </a:rPr>
              <a:t>understand </a:t>
            </a:r>
            <a:r>
              <a:rPr lang="en-US" sz="1400" dirty="0">
                <a:latin typeface="+mj-lt"/>
              </a:rPr>
              <a:t>area opportunities, </a:t>
            </a:r>
            <a:r>
              <a:rPr lang="en-US" sz="1400" dirty="0" smtClean="0">
                <a:latin typeface="+mj-lt"/>
              </a:rPr>
              <a:t>define </a:t>
            </a:r>
            <a:r>
              <a:rPr lang="en-US" sz="1400" dirty="0">
                <a:latin typeface="+mj-lt"/>
              </a:rPr>
              <a:t>and communicate workshop objectives, identify and provide full time team leaders </a:t>
            </a:r>
            <a:r>
              <a:rPr lang="en-US" sz="1400" dirty="0" smtClean="0">
                <a:latin typeface="+mj-lt"/>
              </a:rPr>
              <a:t>and members</a:t>
            </a:r>
            <a:r>
              <a:rPr lang="en-US" sz="1400" dirty="0">
                <a:latin typeface="+mj-lt"/>
              </a:rPr>
              <a:t>, remove barriers to </a:t>
            </a:r>
            <a:r>
              <a:rPr lang="en-US" sz="1400" dirty="0" smtClean="0">
                <a:latin typeface="+mj-lt"/>
              </a:rPr>
              <a:t>change, </a:t>
            </a:r>
            <a:r>
              <a:rPr lang="en-US" sz="1400" dirty="0">
                <a:latin typeface="+mj-lt"/>
              </a:rPr>
              <a:t>celebrate and congratulate teams on success, and follow up to ensure </a:t>
            </a:r>
            <a:r>
              <a:rPr lang="en-US" sz="1400" dirty="0" smtClean="0">
                <a:latin typeface="+mj-lt"/>
              </a:rPr>
              <a:t>completion and sustainability</a:t>
            </a:r>
          </a:p>
          <a:p>
            <a:pPr marL="285750" indent="-285750">
              <a:spcBef>
                <a:spcPts val="1200"/>
              </a:spcBef>
              <a:buFont typeface="Arial" pitchFamily="34" charset="0"/>
              <a:buChar char="•"/>
            </a:pPr>
            <a:r>
              <a:rPr lang="en-US" sz="1400" dirty="0" smtClean="0">
                <a:latin typeface="+mj-lt"/>
              </a:rPr>
              <a:t>Facilitator: plans </a:t>
            </a:r>
            <a:r>
              <a:rPr lang="en-US" sz="1400" dirty="0">
                <a:latin typeface="+mj-lt"/>
              </a:rPr>
              <a:t>and directs the event, ensuring that goals and objectives are set and that the agenda is consistent with the </a:t>
            </a:r>
            <a:r>
              <a:rPr lang="en-US" sz="1400" dirty="0" smtClean="0">
                <a:latin typeface="+mj-lt"/>
              </a:rPr>
              <a:t>goals</a:t>
            </a:r>
          </a:p>
          <a:p>
            <a:pPr marL="285750" indent="-285750">
              <a:spcBef>
                <a:spcPts val="1200"/>
              </a:spcBef>
              <a:buFont typeface="Arial" pitchFamily="34" charset="0"/>
              <a:buChar char="•"/>
            </a:pPr>
            <a:r>
              <a:rPr lang="en-US" sz="1400" dirty="0">
                <a:latin typeface="+mj-lt"/>
              </a:rPr>
              <a:t>Team </a:t>
            </a:r>
            <a:r>
              <a:rPr lang="en-US" sz="1400" dirty="0" smtClean="0">
                <a:latin typeface="+mj-lt"/>
              </a:rPr>
              <a:t>Leaders: people </a:t>
            </a:r>
            <a:r>
              <a:rPr lang="en-US" sz="1400" dirty="0">
                <a:latin typeface="+mj-lt"/>
              </a:rPr>
              <a:t>who have recognized leadership qualities in the organization </a:t>
            </a:r>
            <a:r>
              <a:rPr lang="en-US" sz="1400" dirty="0" smtClean="0">
                <a:latin typeface="+mj-lt"/>
              </a:rPr>
              <a:t>and can help </a:t>
            </a:r>
            <a:r>
              <a:rPr lang="en-US" sz="1400" dirty="0">
                <a:latin typeface="+mj-lt"/>
              </a:rPr>
              <a:t>get things </a:t>
            </a:r>
            <a:r>
              <a:rPr lang="en-US" sz="1400" dirty="0" smtClean="0">
                <a:latin typeface="+mj-lt"/>
              </a:rPr>
              <a:t>done</a:t>
            </a:r>
          </a:p>
          <a:p>
            <a:pPr marL="285750" indent="-285750">
              <a:spcBef>
                <a:spcPts val="1200"/>
              </a:spcBef>
              <a:buFont typeface="Arial" pitchFamily="34" charset="0"/>
              <a:buChar char="•"/>
            </a:pPr>
            <a:r>
              <a:rPr lang="en-US" sz="1400" dirty="0">
                <a:latin typeface="+mj-lt"/>
              </a:rPr>
              <a:t>Team </a:t>
            </a:r>
            <a:r>
              <a:rPr lang="en-US" sz="1400" dirty="0" smtClean="0">
                <a:latin typeface="+mj-lt"/>
              </a:rPr>
              <a:t>members: study </a:t>
            </a:r>
            <a:r>
              <a:rPr lang="en-US" sz="1400" dirty="0">
                <a:latin typeface="+mj-lt"/>
              </a:rPr>
              <a:t>the kaizen event subject processes and prepare and implement plans. Most </a:t>
            </a:r>
            <a:r>
              <a:rPr lang="en-US" sz="1400" dirty="0" smtClean="0">
                <a:latin typeface="+mj-lt"/>
              </a:rPr>
              <a:t>should </a:t>
            </a:r>
            <a:r>
              <a:rPr lang="en-US" sz="1400" dirty="0">
                <a:latin typeface="+mj-lt"/>
              </a:rPr>
              <a:t>be from the study area but the members from outside the area provide fresh ideas or perspective and support </a:t>
            </a:r>
            <a:r>
              <a:rPr lang="en-US" sz="1400" dirty="0" smtClean="0">
                <a:latin typeface="+mj-lt"/>
              </a:rPr>
              <a:t>resources</a:t>
            </a:r>
            <a:endParaRPr lang="en-US" sz="1400" dirty="0">
              <a:latin typeface="+mj-lt"/>
            </a:endParaRPr>
          </a:p>
        </p:txBody>
      </p:sp>
      <p:pic>
        <p:nvPicPr>
          <p:cNvPr id="15" name="Picture 14"/>
          <p:cNvPicPr/>
          <p:nvPr/>
        </p:nvPicPr>
        <p:blipFill>
          <a:blip r:embed="rId3" cstate="print">
            <a:extLst>
              <a:ext uri="{28A0092B-C50C-407E-A947-70E740481C1C}">
                <a14:useLocalDpi xmlns:a14="http://schemas.microsoft.com/office/drawing/2010/main" val="0"/>
              </a:ext>
            </a:extLst>
          </a:blip>
          <a:stretch>
            <a:fillRect/>
          </a:stretch>
        </p:blipFill>
        <p:spPr>
          <a:xfrm>
            <a:off x="5105400" y="1524000"/>
            <a:ext cx="3773170" cy="3962400"/>
          </a:xfrm>
          <a:prstGeom prst="rect">
            <a:avLst/>
          </a:prstGeom>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Get It Done Fast with Kaizen</a:t>
            </a:r>
            <a:endParaRPr lang="en-US" sz="1400" b="1" dirty="0">
              <a:latin typeface="+mj-lt"/>
            </a:endParaRPr>
          </a:p>
        </p:txBody>
      </p:sp>
    </p:spTree>
    <p:extLst>
      <p:ext uri="{BB962C8B-B14F-4D97-AF65-F5344CB8AC3E}">
        <p14:creationId xmlns:p14="http://schemas.microsoft.com/office/powerpoint/2010/main" val="375929224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a:bodyPr>
          <a:lstStyle/>
          <a:p>
            <a:r>
              <a:rPr lang="en-US" dirty="0" smtClean="0"/>
              <a:t>Hyperlinks to </a:t>
            </a:r>
            <a:r>
              <a:rPr lang="en-US" dirty="0" smtClean="0"/>
              <a:t>Book Chapters</a:t>
            </a:r>
            <a:br>
              <a:rPr lang="en-US" dirty="0" smtClean="0"/>
            </a:br>
            <a:r>
              <a:rPr lang="en-US" sz="1800" dirty="0" smtClean="0"/>
              <a:t>(Must Be in Slideshow Mode)</a:t>
            </a:r>
            <a:endParaRPr lang="en-US" dirty="0"/>
          </a:p>
        </p:txBody>
      </p:sp>
      <p:sp>
        <p:nvSpPr>
          <p:cNvPr id="2" name="TextBox 1"/>
          <p:cNvSpPr txBox="1"/>
          <p:nvPr/>
        </p:nvSpPr>
        <p:spPr>
          <a:xfrm>
            <a:off x="685800" y="1597378"/>
            <a:ext cx="7772400" cy="4893647"/>
          </a:xfrm>
          <a:prstGeom prst="rect">
            <a:avLst/>
          </a:prstGeom>
          <a:noFill/>
        </p:spPr>
        <p:txBody>
          <a:bodyPr wrap="square" numCol="2" rtlCol="0">
            <a:spAutoFit/>
          </a:bodyPr>
          <a:lstStyle/>
          <a:p>
            <a:pPr marL="342900" indent="-342900">
              <a:lnSpc>
                <a:spcPct val="150000"/>
              </a:lnSpc>
              <a:buFont typeface="+mj-lt"/>
              <a:buAutoNum type="arabicPeriod"/>
              <a:defRPr/>
            </a:pPr>
            <a:r>
              <a:rPr lang="en-US" sz="1600" dirty="0">
                <a:latin typeface="+mj-lt"/>
                <a:hlinkClick r:id="rId3" action="ppaction://hlinksldjump"/>
              </a:rPr>
              <a:t>Create an Operating </a:t>
            </a:r>
            <a:r>
              <a:rPr lang="en-US" sz="1600" dirty="0" smtClean="0">
                <a:latin typeface="+mj-lt"/>
                <a:hlinkClick r:id="rId3" action="ppaction://hlinksldjump"/>
              </a:rPr>
              <a:t>Vision</a:t>
            </a:r>
            <a:endParaRPr lang="en-US" sz="1600" dirty="0" smtClean="0">
              <a:latin typeface="+mj-lt"/>
            </a:endParaRPr>
          </a:p>
          <a:p>
            <a:pPr marL="342900" indent="-342900">
              <a:lnSpc>
                <a:spcPct val="150000"/>
              </a:lnSpc>
              <a:buFont typeface="+mj-lt"/>
              <a:buAutoNum type="arabicPeriod"/>
              <a:defRPr/>
            </a:pPr>
            <a:r>
              <a:rPr lang="en-US" sz="1600" dirty="0">
                <a:latin typeface="+mj-lt"/>
                <a:hlinkClick r:id="rId4" action="ppaction://hlinksldjump"/>
              </a:rPr>
              <a:t>Lean toward Lean</a:t>
            </a:r>
            <a:endParaRPr lang="en-US" sz="1600" dirty="0">
              <a:latin typeface="+mj-lt"/>
            </a:endParaRPr>
          </a:p>
          <a:p>
            <a:pPr marL="342900" indent="-342900">
              <a:lnSpc>
                <a:spcPct val="150000"/>
              </a:lnSpc>
              <a:buFont typeface="+mj-lt"/>
              <a:buAutoNum type="arabicPeriod"/>
              <a:defRPr/>
            </a:pPr>
            <a:r>
              <a:rPr lang="en-US" sz="1600" dirty="0">
                <a:latin typeface="+mj-lt"/>
                <a:hlinkClick r:id="rId5" action="ppaction://hlinksldjump"/>
              </a:rPr>
              <a:t>Achieve Quality with Six Sigma</a:t>
            </a:r>
            <a:endParaRPr lang="en-US" sz="1600" dirty="0">
              <a:latin typeface="+mj-lt"/>
            </a:endParaRPr>
          </a:p>
          <a:p>
            <a:pPr marL="342900" indent="-342900">
              <a:lnSpc>
                <a:spcPct val="150000"/>
              </a:lnSpc>
              <a:buFont typeface="+mj-lt"/>
              <a:buAutoNum type="arabicPeriod"/>
              <a:defRPr/>
            </a:pPr>
            <a:r>
              <a:rPr lang="en-US" sz="1600" dirty="0">
                <a:latin typeface="+mj-lt"/>
                <a:hlinkClick r:id="rId6" action="ppaction://hlinksldjump"/>
              </a:rPr>
              <a:t>Apply the Tools to Get It Done</a:t>
            </a:r>
            <a:endParaRPr lang="en-US" sz="1600" dirty="0">
              <a:latin typeface="+mj-lt"/>
            </a:endParaRPr>
          </a:p>
          <a:p>
            <a:pPr marL="342900" indent="-342900">
              <a:lnSpc>
                <a:spcPct val="150000"/>
              </a:lnSpc>
              <a:buFont typeface="+mj-lt"/>
              <a:buAutoNum type="arabicPeriod"/>
              <a:defRPr/>
            </a:pPr>
            <a:r>
              <a:rPr lang="en-US" sz="1600" dirty="0">
                <a:latin typeface="+mj-lt"/>
                <a:hlinkClick r:id="rId7" action="ppaction://hlinksldjump"/>
              </a:rPr>
              <a:t>Get It Done Fast with Kaizen</a:t>
            </a:r>
            <a:endParaRPr lang="en-US" sz="1600" dirty="0">
              <a:latin typeface="+mj-lt"/>
            </a:endParaRPr>
          </a:p>
          <a:p>
            <a:pPr marL="342900" indent="-342900">
              <a:lnSpc>
                <a:spcPct val="150000"/>
              </a:lnSpc>
              <a:buFont typeface="+mj-lt"/>
              <a:buAutoNum type="arabicPeriod"/>
              <a:defRPr/>
            </a:pPr>
            <a:r>
              <a:rPr lang="en-US" sz="1600" dirty="0">
                <a:latin typeface="+mj-lt"/>
                <a:hlinkClick r:id="rId8" action="ppaction://hlinksldjump"/>
              </a:rPr>
              <a:t>Organize a </a:t>
            </a:r>
            <a:r>
              <a:rPr lang="en-US" sz="1600" dirty="0" smtClean="0">
                <a:latin typeface="+mj-lt"/>
                <a:hlinkClick r:id="rId8" action="ppaction://hlinksldjump"/>
              </a:rPr>
              <a:t>Project</a:t>
            </a:r>
            <a:endParaRPr lang="en-US" sz="1600" dirty="0">
              <a:latin typeface="+mj-lt"/>
            </a:endParaRPr>
          </a:p>
          <a:p>
            <a:pPr marL="342900" indent="-342900">
              <a:lnSpc>
                <a:spcPct val="150000"/>
              </a:lnSpc>
              <a:buFont typeface="+mj-lt"/>
              <a:buAutoNum type="arabicPeriod"/>
              <a:defRPr/>
            </a:pPr>
            <a:r>
              <a:rPr lang="en-US" sz="1600" dirty="0">
                <a:latin typeface="+mj-lt"/>
                <a:hlinkClick r:id="rId9" action="ppaction://hlinksldjump"/>
              </a:rPr>
              <a:t>Map It and Understand It</a:t>
            </a:r>
            <a:endParaRPr lang="en-US" sz="1600" dirty="0">
              <a:latin typeface="+mj-lt"/>
            </a:endParaRPr>
          </a:p>
          <a:p>
            <a:pPr marL="342900" indent="-342900">
              <a:lnSpc>
                <a:spcPct val="150000"/>
              </a:lnSpc>
              <a:buFont typeface="+mj-lt"/>
              <a:buAutoNum type="arabicPeriod"/>
              <a:defRPr/>
            </a:pPr>
            <a:r>
              <a:rPr lang="en-US" sz="1600" dirty="0">
                <a:latin typeface="+mj-lt"/>
                <a:hlinkClick r:id="rId10" action="ppaction://hlinksldjump"/>
              </a:rPr>
              <a:t>Be Financially Literate</a:t>
            </a:r>
            <a:endParaRPr lang="en-US" sz="1600" dirty="0">
              <a:latin typeface="+mj-lt"/>
            </a:endParaRPr>
          </a:p>
          <a:p>
            <a:pPr marL="342900" indent="-342900">
              <a:lnSpc>
                <a:spcPct val="150000"/>
              </a:lnSpc>
              <a:buFont typeface="+mj-lt"/>
              <a:buAutoNum type="arabicPeriod"/>
              <a:defRPr/>
            </a:pPr>
            <a:r>
              <a:rPr lang="en-US" sz="1600" dirty="0">
                <a:latin typeface="+mj-lt"/>
                <a:hlinkClick r:id="rId11" action="ppaction://hlinksldjump"/>
              </a:rPr>
              <a:t>Put Finance to Work</a:t>
            </a:r>
            <a:endParaRPr lang="en-US" sz="1600" dirty="0">
              <a:latin typeface="+mj-lt"/>
            </a:endParaRPr>
          </a:p>
          <a:p>
            <a:pPr marL="342900" indent="-342900">
              <a:lnSpc>
                <a:spcPct val="150000"/>
              </a:lnSpc>
              <a:buFont typeface="+mj-lt"/>
              <a:buAutoNum type="arabicPeriod"/>
              <a:defRPr/>
            </a:pPr>
            <a:endParaRPr lang="en-US" sz="1600" dirty="0" smtClean="0">
              <a:latin typeface="+mj-lt"/>
            </a:endParaRPr>
          </a:p>
          <a:p>
            <a:pPr marL="342900" indent="-342900">
              <a:lnSpc>
                <a:spcPct val="150000"/>
              </a:lnSpc>
              <a:buFont typeface="+mj-lt"/>
              <a:buAutoNum type="arabicPeriod"/>
              <a:defRPr/>
            </a:pPr>
            <a:endParaRPr lang="en-US" sz="1600" dirty="0" smtClean="0">
              <a:latin typeface="+mj-lt"/>
            </a:endParaRPr>
          </a:p>
          <a:p>
            <a:pPr marL="342900" indent="-342900">
              <a:lnSpc>
                <a:spcPct val="150000"/>
              </a:lnSpc>
              <a:buFont typeface="+mj-lt"/>
              <a:buAutoNum type="arabicPeriod"/>
              <a:defRPr/>
            </a:pPr>
            <a:endParaRPr lang="en-US" sz="1600" dirty="0">
              <a:latin typeface="+mj-lt"/>
            </a:endParaRPr>
          </a:p>
          <a:p>
            <a:pPr marL="342900" indent="-342900">
              <a:lnSpc>
                <a:spcPct val="150000"/>
              </a:lnSpc>
              <a:buFont typeface="+mj-lt"/>
              <a:buAutoNum type="arabicPeriod"/>
              <a:defRPr/>
            </a:pPr>
            <a:endParaRPr lang="en-US" sz="1600" dirty="0" smtClean="0">
              <a:latin typeface="+mj-lt"/>
            </a:endParaRPr>
          </a:p>
          <a:p>
            <a:pPr marL="342900" indent="-342900">
              <a:lnSpc>
                <a:spcPct val="150000"/>
              </a:lnSpc>
              <a:buFont typeface="+mj-lt"/>
              <a:buAutoNum type="arabicPeriod"/>
              <a:defRPr/>
            </a:pPr>
            <a:r>
              <a:rPr lang="en-US" sz="1600" dirty="0" smtClean="0">
                <a:latin typeface="+mj-lt"/>
                <a:hlinkClick r:id="rId12" action="ppaction://hlinksldjump"/>
              </a:rPr>
              <a:t>Make </a:t>
            </a:r>
            <a:r>
              <a:rPr lang="en-US" sz="1600" dirty="0">
                <a:latin typeface="+mj-lt"/>
                <a:hlinkClick r:id="rId12" action="ppaction://hlinksldjump"/>
              </a:rPr>
              <a:t>the Business Case for Change</a:t>
            </a:r>
            <a:endParaRPr lang="en-US" sz="1600" dirty="0">
              <a:latin typeface="+mj-lt"/>
            </a:endParaRPr>
          </a:p>
          <a:p>
            <a:pPr marL="342900" indent="-342900">
              <a:lnSpc>
                <a:spcPct val="150000"/>
              </a:lnSpc>
              <a:buFont typeface="+mj-lt"/>
              <a:buAutoNum type="arabicPeriod"/>
              <a:defRPr/>
            </a:pPr>
            <a:r>
              <a:rPr lang="en-US" sz="1600" dirty="0">
                <a:latin typeface="+mj-lt"/>
                <a:hlinkClick r:id="rId13" action="ppaction://hlinksldjump"/>
              </a:rPr>
              <a:t>Make Them Care with Metrics</a:t>
            </a:r>
            <a:endParaRPr lang="en-US" sz="1600" dirty="0">
              <a:latin typeface="+mj-lt"/>
            </a:endParaRPr>
          </a:p>
          <a:p>
            <a:pPr marL="342900" indent="-342900">
              <a:lnSpc>
                <a:spcPct val="150000"/>
              </a:lnSpc>
              <a:buFont typeface="+mj-lt"/>
              <a:buAutoNum type="arabicPeriod"/>
              <a:defRPr/>
            </a:pPr>
            <a:r>
              <a:rPr lang="en-US" sz="1600" dirty="0">
                <a:latin typeface="+mj-lt"/>
                <a:hlinkClick r:id="rId14" action="ppaction://hlinksldjump"/>
              </a:rPr>
              <a:t>Stop Boiling the Ocean</a:t>
            </a:r>
            <a:endParaRPr lang="en-US" sz="1600" dirty="0">
              <a:latin typeface="+mj-lt"/>
            </a:endParaRPr>
          </a:p>
          <a:p>
            <a:pPr marL="342900" indent="-342900">
              <a:lnSpc>
                <a:spcPct val="150000"/>
              </a:lnSpc>
              <a:buFont typeface="+mj-lt"/>
              <a:buAutoNum type="arabicPeriod"/>
              <a:defRPr/>
            </a:pPr>
            <a:r>
              <a:rPr lang="en-US" sz="1600" dirty="0">
                <a:latin typeface="+mj-lt"/>
                <a:hlinkClick r:id="rId15" action="ppaction://hlinksldjump"/>
              </a:rPr>
              <a:t>Make Up Your Mind</a:t>
            </a:r>
            <a:endParaRPr lang="en-US" sz="1600" dirty="0">
              <a:latin typeface="+mj-lt"/>
            </a:endParaRPr>
          </a:p>
          <a:p>
            <a:pPr marL="342900" indent="-342900">
              <a:lnSpc>
                <a:spcPct val="150000"/>
              </a:lnSpc>
              <a:buFont typeface="+mj-lt"/>
              <a:buAutoNum type="arabicPeriod"/>
              <a:defRPr/>
            </a:pPr>
            <a:r>
              <a:rPr lang="en-US" sz="1600" dirty="0">
                <a:latin typeface="+mj-lt"/>
                <a:hlinkClick r:id="rId16" action="ppaction://hlinksldjump"/>
              </a:rPr>
              <a:t>Just Enough Math</a:t>
            </a:r>
            <a:endParaRPr lang="en-US" sz="1600" dirty="0">
              <a:latin typeface="+mj-lt"/>
            </a:endParaRPr>
          </a:p>
          <a:p>
            <a:pPr marL="342900" indent="-342900">
              <a:lnSpc>
                <a:spcPct val="150000"/>
              </a:lnSpc>
              <a:buFont typeface="+mj-lt"/>
              <a:buAutoNum type="arabicPeriod"/>
              <a:defRPr/>
            </a:pPr>
            <a:r>
              <a:rPr lang="en-US" sz="1600" dirty="0">
                <a:latin typeface="+mj-lt"/>
                <a:hlinkClick r:id="rId17" action="ppaction://hlinksldjump"/>
              </a:rPr>
              <a:t>Get Some Really Big Brains</a:t>
            </a:r>
            <a:endParaRPr lang="en-US" sz="1600" dirty="0">
              <a:latin typeface="+mj-lt"/>
            </a:endParaRPr>
          </a:p>
          <a:p>
            <a:pPr marL="342900" indent="-342900">
              <a:lnSpc>
                <a:spcPct val="150000"/>
              </a:lnSpc>
              <a:buFont typeface="+mj-lt"/>
              <a:buAutoNum type="arabicPeriod"/>
              <a:defRPr/>
            </a:pPr>
            <a:r>
              <a:rPr lang="en-US" sz="1600" dirty="0">
                <a:latin typeface="+mj-lt"/>
                <a:hlinkClick r:id="rId18" action="ppaction://hlinksldjump"/>
              </a:rPr>
              <a:t>Get the Team on Board</a:t>
            </a:r>
            <a:endParaRPr lang="en-US" sz="1600" dirty="0">
              <a:latin typeface="+mj-lt"/>
            </a:endParaRPr>
          </a:p>
          <a:p>
            <a:pPr marL="342900" indent="-342900">
              <a:lnSpc>
                <a:spcPct val="150000"/>
              </a:lnSpc>
              <a:buFont typeface="+mj-lt"/>
              <a:buAutoNum type="arabicPeriod"/>
              <a:defRPr/>
            </a:pPr>
            <a:r>
              <a:rPr lang="en-US" sz="1600" dirty="0">
                <a:latin typeface="+mj-lt"/>
                <a:hlinkClick r:id="rId19" action="ppaction://hlinksldjump"/>
              </a:rPr>
              <a:t>Strategy </a:t>
            </a:r>
            <a:r>
              <a:rPr lang="en-US" sz="1600" dirty="0" smtClean="0">
                <a:latin typeface="+mj-lt"/>
                <a:hlinkClick r:id="rId19" action="ppaction://hlinksldjump"/>
              </a:rPr>
              <a:t>Considerations</a:t>
            </a:r>
            <a:endParaRPr lang="en-US" sz="1600" dirty="0">
              <a:latin typeface="+mj-lt"/>
            </a:endParaRPr>
          </a:p>
        </p:txBody>
      </p:sp>
      <p:sp>
        <p:nvSpPr>
          <p:cNvPr id="4" name="TextBox 3"/>
          <p:cNvSpPr txBox="1"/>
          <p:nvPr/>
        </p:nvSpPr>
        <p:spPr>
          <a:xfrm>
            <a:off x="7086600" y="911423"/>
            <a:ext cx="1885245" cy="307777"/>
          </a:xfrm>
          <a:prstGeom prst="rect">
            <a:avLst/>
          </a:prstGeom>
          <a:noFill/>
        </p:spPr>
        <p:txBody>
          <a:bodyPr wrap="square" rtlCol="0">
            <a:spAutoFit/>
          </a:bodyPr>
          <a:lstStyle/>
          <a:p>
            <a:pPr algn="r"/>
            <a:r>
              <a:rPr lang="en-US" sz="1400" b="1" dirty="0" smtClean="0">
                <a:latin typeface="+mj-lt"/>
              </a:rPr>
              <a:t>Introduction</a:t>
            </a:r>
            <a:endParaRPr lang="en-US" sz="1400" b="1" dirty="0">
              <a:latin typeface="+mj-lt"/>
            </a:endParaRPr>
          </a:p>
        </p:txBody>
      </p:sp>
    </p:spTree>
    <p:extLst>
      <p:ext uri="{BB962C8B-B14F-4D97-AF65-F5344CB8AC3E}">
        <p14:creationId xmlns:p14="http://schemas.microsoft.com/office/powerpoint/2010/main" val="3693102179"/>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a:bodyPr>
          <a:lstStyle/>
          <a:p>
            <a:r>
              <a:rPr lang="en-US" dirty="0"/>
              <a:t>Rules of the Road</a:t>
            </a:r>
            <a:endParaRPr lang="en-US" b="1" i="1" dirty="0"/>
          </a:p>
        </p:txBody>
      </p:sp>
      <p:sp>
        <p:nvSpPr>
          <p:cNvPr id="4" name="TextBox 3"/>
          <p:cNvSpPr txBox="1"/>
          <p:nvPr/>
        </p:nvSpPr>
        <p:spPr>
          <a:xfrm>
            <a:off x="152400" y="1371600"/>
            <a:ext cx="8458200" cy="3754874"/>
          </a:xfrm>
          <a:prstGeom prst="rect">
            <a:avLst/>
          </a:prstGeom>
          <a:noFill/>
        </p:spPr>
        <p:txBody>
          <a:bodyPr wrap="square" rtlCol="0">
            <a:spAutoFit/>
          </a:bodyPr>
          <a:lstStyle/>
          <a:p>
            <a:pPr>
              <a:spcBef>
                <a:spcPts val="1200"/>
              </a:spcBef>
            </a:pPr>
            <a:r>
              <a:rPr lang="en-US" sz="1600" dirty="0">
                <a:latin typeface="+mj-lt"/>
              </a:rPr>
              <a:t>Assume at the start that the team needs rules to interact effectively and efficiently, and deal with the rules as a first order of </a:t>
            </a:r>
            <a:r>
              <a:rPr lang="en-US" sz="1600" dirty="0" smtClean="0">
                <a:latin typeface="+mj-lt"/>
              </a:rPr>
              <a:t>business. For example:</a:t>
            </a:r>
          </a:p>
          <a:p>
            <a:pPr marL="285750" indent="-285750">
              <a:spcBef>
                <a:spcPts val="1200"/>
              </a:spcBef>
              <a:buFont typeface="Arial" pitchFamily="34" charset="0"/>
              <a:buChar char="•"/>
            </a:pPr>
            <a:r>
              <a:rPr lang="en-US" sz="1400" dirty="0" smtClean="0">
                <a:latin typeface="+mj-lt"/>
              </a:rPr>
              <a:t>Listen </a:t>
            </a:r>
            <a:r>
              <a:rPr lang="en-US" sz="1400" dirty="0">
                <a:latin typeface="+mj-lt"/>
              </a:rPr>
              <a:t>for understanding</a:t>
            </a:r>
          </a:p>
          <a:p>
            <a:pPr marL="285750" indent="-285750">
              <a:spcBef>
                <a:spcPts val="1200"/>
              </a:spcBef>
              <a:buFont typeface="Arial" pitchFamily="34" charset="0"/>
              <a:buChar char="•"/>
            </a:pPr>
            <a:r>
              <a:rPr lang="en-US" sz="1400" dirty="0" smtClean="0">
                <a:latin typeface="+mj-lt"/>
              </a:rPr>
              <a:t>Ask </a:t>
            </a:r>
            <a:r>
              <a:rPr lang="en-US" sz="1400" dirty="0">
                <a:latin typeface="+mj-lt"/>
              </a:rPr>
              <a:t>‘why, why, why, why, why?’</a:t>
            </a:r>
          </a:p>
          <a:p>
            <a:pPr marL="285750" indent="-285750">
              <a:spcBef>
                <a:spcPts val="1200"/>
              </a:spcBef>
              <a:buFont typeface="Arial" pitchFamily="34" charset="0"/>
              <a:buChar char="•"/>
            </a:pPr>
            <a:r>
              <a:rPr lang="en-US" sz="1400" dirty="0" smtClean="0">
                <a:latin typeface="+mj-lt"/>
              </a:rPr>
              <a:t>Be </a:t>
            </a:r>
            <a:r>
              <a:rPr lang="en-US" sz="1400" dirty="0">
                <a:latin typeface="+mj-lt"/>
              </a:rPr>
              <a:t>open to new ideas; focus on how to make ideas work, not why they won’t work</a:t>
            </a:r>
          </a:p>
          <a:p>
            <a:pPr marL="285750" indent="-285750">
              <a:spcBef>
                <a:spcPts val="1200"/>
              </a:spcBef>
              <a:buFont typeface="Arial" pitchFamily="34" charset="0"/>
              <a:buChar char="•"/>
            </a:pPr>
            <a:r>
              <a:rPr lang="en-US" sz="1400" dirty="0" smtClean="0">
                <a:latin typeface="+mj-lt"/>
              </a:rPr>
              <a:t>Everyone </a:t>
            </a:r>
            <a:r>
              <a:rPr lang="en-US" sz="1400" dirty="0">
                <a:latin typeface="+mj-lt"/>
              </a:rPr>
              <a:t>participates; don’t pull rank</a:t>
            </a:r>
          </a:p>
          <a:p>
            <a:pPr marL="285750" indent="-285750">
              <a:spcBef>
                <a:spcPts val="1200"/>
              </a:spcBef>
              <a:buFont typeface="Arial" pitchFamily="34" charset="0"/>
              <a:buChar char="•"/>
            </a:pPr>
            <a:r>
              <a:rPr lang="en-US" sz="1400" dirty="0" smtClean="0">
                <a:latin typeface="+mj-lt"/>
              </a:rPr>
              <a:t>Be </a:t>
            </a:r>
            <a:r>
              <a:rPr lang="en-US" sz="1400" dirty="0">
                <a:latin typeface="+mj-lt"/>
              </a:rPr>
              <a:t>on time and stay focused</a:t>
            </a:r>
          </a:p>
          <a:p>
            <a:pPr marL="285750" indent="-285750">
              <a:spcBef>
                <a:spcPts val="1200"/>
              </a:spcBef>
              <a:buFont typeface="Arial" pitchFamily="34" charset="0"/>
              <a:buChar char="•"/>
            </a:pPr>
            <a:r>
              <a:rPr lang="en-US" sz="1400" dirty="0" smtClean="0">
                <a:latin typeface="+mj-lt"/>
              </a:rPr>
              <a:t>One </a:t>
            </a:r>
            <a:r>
              <a:rPr lang="en-US" sz="1400" dirty="0">
                <a:latin typeface="+mj-lt"/>
              </a:rPr>
              <a:t>conversation at a time</a:t>
            </a:r>
          </a:p>
          <a:p>
            <a:pPr marL="285750" indent="-285750">
              <a:spcBef>
                <a:spcPts val="1200"/>
              </a:spcBef>
              <a:buFont typeface="Arial" pitchFamily="34" charset="0"/>
              <a:buChar char="•"/>
            </a:pPr>
            <a:r>
              <a:rPr lang="en-US" sz="1400" dirty="0" smtClean="0">
                <a:latin typeface="+mj-lt"/>
              </a:rPr>
              <a:t>Communicate </a:t>
            </a:r>
            <a:r>
              <a:rPr lang="en-US" sz="1400" dirty="0">
                <a:latin typeface="+mj-lt"/>
              </a:rPr>
              <a:t>with ‘stake holders’ - final decisions are made by ‘registered voters’ working in the area, whether or not on team</a:t>
            </a:r>
          </a:p>
          <a:p>
            <a:pPr marL="285750" indent="-285750">
              <a:spcBef>
                <a:spcPts val="1200"/>
              </a:spcBef>
              <a:buFont typeface="Arial" pitchFamily="34" charset="0"/>
              <a:buChar char="•"/>
            </a:pPr>
            <a:r>
              <a:rPr lang="en-US" sz="1400" dirty="0" smtClean="0">
                <a:latin typeface="+mj-lt"/>
              </a:rPr>
              <a:t>Have </a:t>
            </a:r>
            <a:r>
              <a:rPr lang="en-US" sz="1400" dirty="0">
                <a:latin typeface="+mj-lt"/>
              </a:rPr>
              <a:t>fun!</a:t>
            </a: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Get It Done Fast with Kaizen</a:t>
            </a:r>
            <a:endParaRPr lang="en-US" sz="1400" b="1" dirty="0">
              <a:latin typeface="+mj-lt"/>
            </a:endParaRPr>
          </a:p>
        </p:txBody>
      </p:sp>
    </p:spTree>
    <p:extLst>
      <p:ext uri="{BB962C8B-B14F-4D97-AF65-F5344CB8AC3E}">
        <p14:creationId xmlns:p14="http://schemas.microsoft.com/office/powerpoint/2010/main" val="3850494019"/>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a:bodyPr>
          <a:lstStyle/>
          <a:p>
            <a:r>
              <a:rPr lang="en-US" dirty="0"/>
              <a:t>Critical Success Factors</a:t>
            </a:r>
            <a:endParaRPr lang="en-US" b="1" i="1" dirty="0"/>
          </a:p>
        </p:txBody>
      </p:sp>
      <p:sp>
        <p:nvSpPr>
          <p:cNvPr id="4" name="TextBox 3"/>
          <p:cNvSpPr txBox="1"/>
          <p:nvPr/>
        </p:nvSpPr>
        <p:spPr>
          <a:xfrm>
            <a:off x="152400" y="1371600"/>
            <a:ext cx="8458200" cy="4770537"/>
          </a:xfrm>
          <a:prstGeom prst="rect">
            <a:avLst/>
          </a:prstGeom>
          <a:noFill/>
        </p:spPr>
        <p:txBody>
          <a:bodyPr wrap="square" rtlCol="0">
            <a:spAutoFit/>
          </a:bodyPr>
          <a:lstStyle/>
          <a:p>
            <a:pPr>
              <a:spcBef>
                <a:spcPts val="1200"/>
              </a:spcBef>
            </a:pPr>
            <a:r>
              <a:rPr lang="en-US" sz="1600" dirty="0">
                <a:latin typeface="+mj-lt"/>
              </a:rPr>
              <a:t>A Kaizen Event is a significant investment of resources - typically 5 to 10 person weeks - and more importantly carries a heavy weight of expectations. It is very important that each event be planned and supported well enough to succeed impressively. If the following minimum requirements are not in place, do not do the event</a:t>
            </a:r>
            <a:r>
              <a:rPr lang="en-US" sz="1600" dirty="0" smtClean="0">
                <a:latin typeface="+mj-lt"/>
              </a:rPr>
              <a:t>:</a:t>
            </a:r>
          </a:p>
          <a:p>
            <a:pPr>
              <a:spcBef>
                <a:spcPts val="1200"/>
              </a:spcBef>
            </a:pPr>
            <a:r>
              <a:rPr lang="en-US" sz="1400" b="1" u="sng" dirty="0">
                <a:latin typeface="+mj-lt"/>
              </a:rPr>
              <a:t>Commitment from the </a:t>
            </a:r>
            <a:r>
              <a:rPr lang="en-US" sz="1400" b="1" u="sng" dirty="0" smtClean="0">
                <a:latin typeface="+mj-lt"/>
              </a:rPr>
              <a:t>top</a:t>
            </a:r>
            <a:endParaRPr lang="en-US" sz="1400" b="1" u="sng" dirty="0">
              <a:latin typeface="+mj-lt"/>
            </a:endParaRPr>
          </a:p>
          <a:p>
            <a:r>
              <a:rPr lang="en-US" sz="1400" dirty="0" smtClean="0">
                <a:latin typeface="+mj-lt"/>
              </a:rPr>
              <a:t>Give </a:t>
            </a:r>
            <a:r>
              <a:rPr lang="en-US" sz="1400" dirty="0">
                <a:latin typeface="+mj-lt"/>
              </a:rPr>
              <a:t>teams what they need to succeed, within well understood </a:t>
            </a:r>
            <a:r>
              <a:rPr lang="en-US" sz="1400" dirty="0" smtClean="0">
                <a:latin typeface="+mj-lt"/>
              </a:rPr>
              <a:t>boundaries; Ensure </a:t>
            </a:r>
            <a:r>
              <a:rPr lang="en-US" sz="1400" dirty="0">
                <a:latin typeface="+mj-lt"/>
              </a:rPr>
              <a:t>support organization timely response - maintenance, engineering, purchasing, MIS, etc</a:t>
            </a:r>
            <a:r>
              <a:rPr lang="en-US" sz="1400" dirty="0" smtClean="0">
                <a:latin typeface="+mj-lt"/>
              </a:rPr>
              <a:t>.; Make </a:t>
            </a:r>
            <a:r>
              <a:rPr lang="en-US" sz="1400" dirty="0">
                <a:latin typeface="+mj-lt"/>
              </a:rPr>
              <a:t>sure management is available for team out </a:t>
            </a:r>
            <a:r>
              <a:rPr lang="en-US" sz="1400" dirty="0" smtClean="0">
                <a:latin typeface="+mj-lt"/>
              </a:rPr>
              <a:t>briefs; Recognize </a:t>
            </a:r>
            <a:r>
              <a:rPr lang="en-US" sz="1400" dirty="0">
                <a:latin typeface="+mj-lt"/>
              </a:rPr>
              <a:t>improvement efforts and </a:t>
            </a:r>
            <a:r>
              <a:rPr lang="en-US" sz="1400" dirty="0" smtClean="0">
                <a:latin typeface="+mj-lt"/>
              </a:rPr>
              <a:t>results; Have </a:t>
            </a:r>
            <a:r>
              <a:rPr lang="en-US" sz="1400" dirty="0">
                <a:latin typeface="+mj-lt"/>
              </a:rPr>
              <a:t>some money to </a:t>
            </a:r>
            <a:r>
              <a:rPr lang="en-US" sz="1400" dirty="0" smtClean="0">
                <a:latin typeface="+mj-lt"/>
              </a:rPr>
              <a:t>spend; Follow </a:t>
            </a:r>
            <a:r>
              <a:rPr lang="en-US" sz="1400" dirty="0">
                <a:latin typeface="+mj-lt"/>
              </a:rPr>
              <a:t>up to make improvements stick</a:t>
            </a:r>
          </a:p>
          <a:p>
            <a:pPr>
              <a:spcBef>
                <a:spcPts val="1200"/>
              </a:spcBef>
            </a:pPr>
            <a:r>
              <a:rPr lang="en-US" sz="1400" b="1" u="sng" dirty="0" smtClean="0">
                <a:latin typeface="+mj-lt"/>
              </a:rPr>
              <a:t>Effective </a:t>
            </a:r>
            <a:r>
              <a:rPr lang="en-US" sz="1400" b="1" u="sng" dirty="0">
                <a:latin typeface="+mj-lt"/>
              </a:rPr>
              <a:t>planning</a:t>
            </a:r>
          </a:p>
          <a:p>
            <a:r>
              <a:rPr lang="en-US" sz="1400" dirty="0">
                <a:latin typeface="+mj-lt"/>
              </a:rPr>
              <a:t>Daily </a:t>
            </a:r>
            <a:r>
              <a:rPr lang="en-US" sz="1400" dirty="0" smtClean="0">
                <a:latin typeface="+mj-lt"/>
              </a:rPr>
              <a:t>agenda; Prepare </a:t>
            </a:r>
            <a:r>
              <a:rPr lang="en-US" sz="1400" dirty="0">
                <a:latin typeface="+mj-lt"/>
              </a:rPr>
              <a:t>panels, worksheets, assignments and articles that will help the team understand and </a:t>
            </a:r>
            <a:r>
              <a:rPr lang="en-US" sz="1400" dirty="0" smtClean="0">
                <a:latin typeface="+mj-lt"/>
              </a:rPr>
              <a:t>focus; Specific</a:t>
            </a:r>
            <a:r>
              <a:rPr lang="en-US" sz="1400" dirty="0">
                <a:latin typeface="+mj-lt"/>
              </a:rPr>
              <a:t>, measurable performance improvement </a:t>
            </a:r>
            <a:r>
              <a:rPr lang="en-US" sz="1400" dirty="0" smtClean="0">
                <a:latin typeface="+mj-lt"/>
              </a:rPr>
              <a:t>goals; Focus </a:t>
            </a:r>
            <a:r>
              <a:rPr lang="en-US" sz="1400" dirty="0">
                <a:latin typeface="+mj-lt"/>
              </a:rPr>
              <a:t>specifically on ‘how to achieve and hold the </a:t>
            </a:r>
            <a:r>
              <a:rPr lang="en-US" sz="1400" dirty="0" smtClean="0">
                <a:latin typeface="+mj-lt"/>
              </a:rPr>
              <a:t>gains</a:t>
            </a:r>
            <a:endParaRPr lang="en-US" sz="1400" dirty="0">
              <a:latin typeface="+mj-lt"/>
            </a:endParaRPr>
          </a:p>
          <a:p>
            <a:pPr>
              <a:spcBef>
                <a:spcPts val="1200"/>
              </a:spcBef>
            </a:pPr>
            <a:r>
              <a:rPr lang="en-US" sz="1400" b="1" u="sng" dirty="0">
                <a:latin typeface="+mj-lt"/>
              </a:rPr>
              <a:t>Team construction</a:t>
            </a:r>
          </a:p>
          <a:p>
            <a:r>
              <a:rPr lang="en-US" sz="1400" dirty="0" smtClean="0">
                <a:latin typeface="+mj-lt"/>
              </a:rPr>
              <a:t>Full-time </a:t>
            </a:r>
            <a:r>
              <a:rPr lang="en-US" sz="1400" dirty="0">
                <a:latin typeface="+mj-lt"/>
              </a:rPr>
              <a:t>team members </a:t>
            </a:r>
            <a:r>
              <a:rPr lang="en-US" sz="1400" dirty="0" smtClean="0">
                <a:latin typeface="+mj-lt"/>
              </a:rPr>
              <a:t>only; Involve people </a:t>
            </a:r>
            <a:r>
              <a:rPr lang="en-US" sz="1400" dirty="0">
                <a:latin typeface="+mj-lt"/>
              </a:rPr>
              <a:t>throughout the organization and from outside the organization (other plants, customers, suppliers</a:t>
            </a:r>
            <a:r>
              <a:rPr lang="en-US" sz="1400" dirty="0" smtClean="0">
                <a:latin typeface="+mj-lt"/>
              </a:rPr>
              <a:t>); Balance </a:t>
            </a:r>
            <a:r>
              <a:rPr lang="en-US" sz="1400" dirty="0">
                <a:latin typeface="+mj-lt"/>
              </a:rPr>
              <a:t>organizational levels, functional and departmental perspectives on </a:t>
            </a:r>
            <a:r>
              <a:rPr lang="en-US" sz="1400" dirty="0" smtClean="0">
                <a:latin typeface="+mj-lt"/>
              </a:rPr>
              <a:t>teams; Multiple </a:t>
            </a:r>
            <a:r>
              <a:rPr lang="en-US" sz="1400" dirty="0">
                <a:latin typeface="+mj-lt"/>
              </a:rPr>
              <a:t>teams, operating concurrently build healthy </a:t>
            </a:r>
            <a:r>
              <a:rPr lang="en-US" sz="1400" dirty="0" smtClean="0">
                <a:latin typeface="+mj-lt"/>
              </a:rPr>
              <a:t>competition; Make </a:t>
            </a:r>
            <a:r>
              <a:rPr lang="en-US" sz="1400" dirty="0">
                <a:latin typeface="+mj-lt"/>
              </a:rPr>
              <a:t>reporting </a:t>
            </a:r>
            <a:r>
              <a:rPr lang="en-US" sz="1400" dirty="0" smtClean="0">
                <a:latin typeface="+mj-lt"/>
              </a:rPr>
              <a:t>informal; Establish</a:t>
            </a:r>
            <a:r>
              <a:rPr lang="en-US" sz="1400" dirty="0">
                <a:latin typeface="+mj-lt"/>
              </a:rPr>
              <a:t>, post in the meeting area, and enforce clear meeting guidelines - Rules of the </a:t>
            </a:r>
            <a:r>
              <a:rPr lang="en-US" sz="1400" dirty="0" smtClean="0">
                <a:latin typeface="+mj-lt"/>
              </a:rPr>
              <a:t>Road</a:t>
            </a:r>
            <a:endParaRPr lang="en-US" sz="1600" dirty="0">
              <a:latin typeface="+mj-lt"/>
            </a:endParaRP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Get It Done Fast with Kaizen</a:t>
            </a:r>
            <a:endParaRPr lang="en-US" sz="1400" b="1" dirty="0">
              <a:latin typeface="+mj-lt"/>
            </a:endParaRPr>
          </a:p>
        </p:txBody>
      </p:sp>
    </p:spTree>
    <p:extLst>
      <p:ext uri="{BB962C8B-B14F-4D97-AF65-F5344CB8AC3E}">
        <p14:creationId xmlns:p14="http://schemas.microsoft.com/office/powerpoint/2010/main" val="3383989013"/>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normAutofit/>
          </a:bodyPr>
          <a:lstStyle/>
          <a:p>
            <a:r>
              <a:rPr lang="en-US" dirty="0"/>
              <a:t>Mistakes Teams Make</a:t>
            </a:r>
            <a:endParaRPr lang="en-US" b="1" i="1" dirty="0"/>
          </a:p>
        </p:txBody>
      </p:sp>
      <p:sp>
        <p:nvSpPr>
          <p:cNvPr id="4" name="TextBox 3"/>
          <p:cNvSpPr txBox="1"/>
          <p:nvPr/>
        </p:nvSpPr>
        <p:spPr>
          <a:xfrm>
            <a:off x="152400" y="1371600"/>
            <a:ext cx="8458200" cy="2985433"/>
          </a:xfrm>
          <a:prstGeom prst="rect">
            <a:avLst/>
          </a:prstGeom>
          <a:noFill/>
        </p:spPr>
        <p:txBody>
          <a:bodyPr wrap="square" rtlCol="0">
            <a:spAutoFit/>
          </a:bodyPr>
          <a:lstStyle/>
          <a:p>
            <a:pPr>
              <a:spcBef>
                <a:spcPts val="1200"/>
              </a:spcBef>
            </a:pPr>
            <a:r>
              <a:rPr lang="en-US" sz="1600" dirty="0">
                <a:latin typeface="+mj-lt"/>
              </a:rPr>
              <a:t>Some Kaizen Events fail to deliver full value. The most common barriers to success are preventable. Watch out for situations where the executives or the team</a:t>
            </a:r>
            <a:r>
              <a:rPr lang="en-US" sz="1600" dirty="0" smtClean="0">
                <a:latin typeface="+mj-lt"/>
              </a:rPr>
              <a:t>...</a:t>
            </a:r>
          </a:p>
          <a:p>
            <a:pPr marL="285750" indent="-285750">
              <a:spcBef>
                <a:spcPts val="1200"/>
              </a:spcBef>
              <a:buFont typeface="Arial" pitchFamily="34" charset="0"/>
              <a:buChar char="•"/>
            </a:pPr>
            <a:r>
              <a:rPr lang="en-US" sz="1600" dirty="0" smtClean="0">
                <a:latin typeface="+mj-lt"/>
              </a:rPr>
              <a:t>Pick </a:t>
            </a:r>
            <a:r>
              <a:rPr lang="en-US" sz="1600" dirty="0">
                <a:latin typeface="+mj-lt"/>
              </a:rPr>
              <a:t>the wrong area or the wrong boundaries (too broad or narrow)</a:t>
            </a:r>
          </a:p>
          <a:p>
            <a:pPr marL="285750" indent="-285750">
              <a:spcBef>
                <a:spcPts val="1200"/>
              </a:spcBef>
              <a:buFont typeface="Arial" pitchFamily="34" charset="0"/>
              <a:buChar char="•"/>
            </a:pPr>
            <a:r>
              <a:rPr lang="en-US" sz="1600" dirty="0" smtClean="0">
                <a:latin typeface="+mj-lt"/>
              </a:rPr>
              <a:t>Never </a:t>
            </a:r>
            <a:r>
              <a:rPr lang="en-US" sz="1600" dirty="0">
                <a:latin typeface="+mj-lt"/>
              </a:rPr>
              <a:t>develop a real plan</a:t>
            </a:r>
          </a:p>
          <a:p>
            <a:pPr marL="285750" indent="-285750">
              <a:spcBef>
                <a:spcPts val="1200"/>
              </a:spcBef>
              <a:buFont typeface="Arial" pitchFamily="34" charset="0"/>
              <a:buChar char="•"/>
            </a:pPr>
            <a:r>
              <a:rPr lang="en-US" sz="1600" dirty="0" smtClean="0">
                <a:latin typeface="+mj-lt"/>
              </a:rPr>
              <a:t>Communicate </a:t>
            </a:r>
            <a:r>
              <a:rPr lang="en-US" sz="1600" dirty="0">
                <a:latin typeface="+mj-lt"/>
              </a:rPr>
              <a:t>poorly (before, during and after)</a:t>
            </a:r>
          </a:p>
          <a:p>
            <a:pPr marL="285750" indent="-285750">
              <a:spcBef>
                <a:spcPts val="1200"/>
              </a:spcBef>
              <a:buFont typeface="Arial" pitchFamily="34" charset="0"/>
              <a:buChar char="•"/>
            </a:pPr>
            <a:r>
              <a:rPr lang="en-US" sz="1600" dirty="0" smtClean="0">
                <a:latin typeface="+mj-lt"/>
              </a:rPr>
              <a:t>Think </a:t>
            </a:r>
            <a:r>
              <a:rPr lang="en-US" sz="1600" dirty="0">
                <a:latin typeface="+mj-lt"/>
              </a:rPr>
              <a:t>they're done before they've worked the solution adequately</a:t>
            </a:r>
          </a:p>
          <a:p>
            <a:pPr marL="285750" indent="-285750">
              <a:spcBef>
                <a:spcPts val="1200"/>
              </a:spcBef>
              <a:buFont typeface="Arial" pitchFamily="34" charset="0"/>
              <a:buChar char="•"/>
            </a:pPr>
            <a:r>
              <a:rPr lang="en-US" sz="1600" dirty="0" smtClean="0">
                <a:latin typeface="+mj-lt"/>
              </a:rPr>
              <a:t>Change </a:t>
            </a:r>
            <a:r>
              <a:rPr lang="en-US" sz="1600" dirty="0">
                <a:latin typeface="+mj-lt"/>
              </a:rPr>
              <a:t>the plan assumptions</a:t>
            </a:r>
          </a:p>
          <a:p>
            <a:pPr marL="285750" indent="-285750">
              <a:spcBef>
                <a:spcPts val="1200"/>
              </a:spcBef>
              <a:buFont typeface="Arial" pitchFamily="34" charset="0"/>
              <a:buChar char="•"/>
            </a:pPr>
            <a:r>
              <a:rPr lang="en-US" sz="1600" dirty="0" smtClean="0">
                <a:latin typeface="+mj-lt"/>
              </a:rPr>
              <a:t>Fail </a:t>
            </a:r>
            <a:r>
              <a:rPr lang="en-US" sz="1600" dirty="0">
                <a:latin typeface="+mj-lt"/>
              </a:rPr>
              <a:t>to follow up (and lose the gains</a:t>
            </a:r>
            <a:r>
              <a:rPr lang="en-US" sz="1600" dirty="0" smtClean="0">
                <a:latin typeface="+mj-lt"/>
              </a:rPr>
              <a:t>)</a:t>
            </a:r>
            <a:endParaRPr lang="en-US" sz="1600" dirty="0">
              <a:latin typeface="+mj-lt"/>
            </a:endParaRP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Get It Done Fast with Kaizen</a:t>
            </a:r>
            <a:endParaRPr lang="en-US" sz="1400" b="1" dirty="0">
              <a:latin typeface="+mj-lt"/>
            </a:endParaRPr>
          </a:p>
        </p:txBody>
      </p:sp>
    </p:spTree>
    <p:extLst>
      <p:ext uri="{BB962C8B-B14F-4D97-AF65-F5344CB8AC3E}">
        <p14:creationId xmlns:p14="http://schemas.microsoft.com/office/powerpoint/2010/main" val="1920541067"/>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52187" y="2667000"/>
            <a:ext cx="6591301" cy="1295400"/>
          </a:xfrm>
        </p:spPr>
        <p:txBody>
          <a:bodyPr vert="horz" lIns="91440" tIns="45720" rIns="91440" bIns="45720" rtlCol="0">
            <a:noAutofit/>
          </a:bodyPr>
          <a:lstStyle/>
          <a:p>
            <a:pPr>
              <a:spcBef>
                <a:spcPts val="0"/>
              </a:spcBef>
            </a:pPr>
            <a:r>
              <a:rPr lang="en-US" sz="1800" b="1" dirty="0">
                <a:solidFill>
                  <a:schemeClr val="tx1"/>
                </a:solidFill>
                <a:latin typeface="Arial" pitchFamily="34" charset="0"/>
                <a:cs typeface="Arial" pitchFamily="34" charset="0"/>
              </a:rPr>
              <a:t>Following best practices in project management doesn’t guarantee success, but ignoring them greatly increases the probability of failure </a:t>
            </a:r>
          </a:p>
        </p:txBody>
      </p:sp>
      <p:sp>
        <p:nvSpPr>
          <p:cNvPr id="17" name="Rectangle 16"/>
          <p:cNvSpPr/>
          <p:nvPr/>
        </p:nvSpPr>
        <p:spPr>
          <a:xfrm>
            <a:off x="0" y="5867400"/>
            <a:ext cx="9144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76350" y="1587253"/>
            <a:ext cx="6591300" cy="622548"/>
          </a:xfrm>
        </p:spPr>
        <p:txBody>
          <a:bodyPr>
            <a:normAutofit/>
          </a:bodyPr>
          <a:lstStyle/>
          <a:p>
            <a:pPr algn="ctr"/>
            <a:r>
              <a:rPr lang="en-US" b="1" dirty="0" smtClean="0"/>
              <a:t>Organize a Project</a:t>
            </a:r>
            <a:endParaRPr lang="en-US" b="1" dirty="0"/>
          </a:p>
        </p:txBody>
      </p:sp>
      <p:sp>
        <p:nvSpPr>
          <p:cNvPr id="7" name="Title 1"/>
          <p:cNvSpPr txBox="1">
            <a:spLocks/>
          </p:cNvSpPr>
          <p:nvPr/>
        </p:nvSpPr>
        <p:spPr>
          <a:xfrm>
            <a:off x="1276349" y="2057400"/>
            <a:ext cx="6591300" cy="457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Arial" pitchFamily="34" charset="0"/>
                <a:ea typeface="+mj-ea"/>
                <a:cs typeface="Arial" pitchFamily="34" charset="0"/>
              </a:defRPr>
            </a:lvl1pPr>
          </a:lstStyle>
          <a:p>
            <a:pPr algn="ctr"/>
            <a:r>
              <a:rPr lang="en-US" sz="1800" b="1" dirty="0" smtClean="0"/>
              <a:t>Chapter 6</a:t>
            </a:r>
            <a:endParaRPr lang="en-US" sz="1800" b="1" dirty="0"/>
          </a:p>
        </p:txBody>
      </p:sp>
      <p:grpSp>
        <p:nvGrpSpPr>
          <p:cNvPr id="9" name="Group 8"/>
          <p:cNvGrpSpPr/>
          <p:nvPr/>
        </p:nvGrpSpPr>
        <p:grpSpPr>
          <a:xfrm>
            <a:off x="1276350" y="457200"/>
            <a:ext cx="6591300" cy="1130052"/>
            <a:chOff x="1276350" y="457200"/>
            <a:chExt cx="6591300" cy="1130052"/>
          </a:xfrm>
        </p:grpSpPr>
        <p:sp>
          <p:nvSpPr>
            <p:cNvPr id="10" name="WordArt 6"/>
            <p:cNvSpPr>
              <a:spLocks noChangeArrowheads="1" noChangeShapeType="1" noTextEdit="1"/>
            </p:cNvSpPr>
            <p:nvPr/>
          </p:nvSpPr>
          <p:spPr bwMode="auto">
            <a:xfrm>
              <a:off x="3405187" y="457200"/>
              <a:ext cx="2333625" cy="402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It </a:t>
              </a:r>
              <a:r>
                <a:rPr lang="en-US" sz="3600" i="1" kern="10" spc="0" dirty="0" smtClean="0">
                  <a:ln w="9525">
                    <a:solidFill>
                      <a:srgbClr val="000000"/>
                    </a:solidFill>
                    <a:round/>
                    <a:headEnd/>
                    <a:tailEnd/>
                  </a:ln>
                  <a:solidFill>
                    <a:srgbClr val="548DD4"/>
                  </a:solidFill>
                  <a:effectLst/>
                  <a:latin typeface="Arial Black"/>
                </a:rPr>
                <a:t>IS</a:t>
              </a:r>
              <a:r>
                <a:rPr lang="en-US" sz="3600" kern="10" spc="0" dirty="0" smtClean="0">
                  <a:ln w="9525">
                    <a:solidFill>
                      <a:srgbClr val="000000"/>
                    </a:solidFill>
                    <a:round/>
                    <a:headEnd/>
                    <a:tailEnd/>
                  </a:ln>
                  <a:solidFill>
                    <a:srgbClr val="548DD4"/>
                  </a:solidFill>
                  <a:effectLst/>
                  <a:latin typeface="Arial Black"/>
                </a:rPr>
                <a:t> Broke</a:t>
              </a:r>
              <a:r>
                <a:rPr lang="en-US" sz="3600" kern="10" dirty="0">
                  <a:ln w="9525">
                    <a:solidFill>
                      <a:srgbClr val="000000"/>
                    </a:solidFill>
                    <a:round/>
                    <a:headEnd/>
                    <a:tailEnd/>
                  </a:ln>
                  <a:solidFill>
                    <a:srgbClr val="548DD4"/>
                  </a:solidFill>
                  <a:latin typeface="Arial Black"/>
                </a:rPr>
                <a:t>. Fix It</a:t>
              </a:r>
              <a:r>
                <a:rPr lang="en-US" sz="3600" kern="10" dirty="0" smtClean="0">
                  <a:ln w="9525">
                    <a:solidFill>
                      <a:srgbClr val="000000"/>
                    </a:solidFill>
                    <a:round/>
                    <a:headEnd/>
                    <a:tailEnd/>
                  </a:ln>
                  <a:solidFill>
                    <a:srgbClr val="548DD4"/>
                  </a:solidFill>
                  <a:latin typeface="Arial Black"/>
                </a:rPr>
                <a:t>!</a:t>
              </a:r>
              <a:endParaRPr lang="en-US" sz="3600" kern="10" dirty="0">
                <a:ln w="9525">
                  <a:solidFill>
                    <a:srgbClr val="000000"/>
                  </a:solidFill>
                  <a:round/>
                  <a:headEnd/>
                  <a:tailEnd/>
                </a:ln>
                <a:solidFill>
                  <a:srgbClr val="548DD4"/>
                </a:solidFill>
                <a:latin typeface="Arial Black"/>
              </a:endParaRPr>
            </a:p>
          </p:txBody>
        </p:sp>
        <p:sp>
          <p:nvSpPr>
            <p:cNvPr id="11" name="WordArt 6"/>
            <p:cNvSpPr>
              <a:spLocks noChangeArrowheads="1" noChangeShapeType="1" noTextEdit="1"/>
            </p:cNvSpPr>
            <p:nvPr/>
          </p:nvSpPr>
          <p:spPr bwMode="auto">
            <a:xfrm>
              <a:off x="1666874" y="975732"/>
              <a:ext cx="5810250" cy="48358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spc="0" dirty="0" smtClean="0">
                  <a:ln w="9525">
                    <a:solidFill>
                      <a:srgbClr val="000000"/>
                    </a:solidFill>
                    <a:round/>
                    <a:headEnd/>
                    <a:tailEnd/>
                  </a:ln>
                  <a:solidFill>
                    <a:srgbClr val="548DD4"/>
                  </a:solidFill>
                  <a:effectLst/>
                  <a:latin typeface="Arial Black"/>
                </a:rPr>
                <a:t>The Comprehensive </a:t>
              </a:r>
              <a:r>
                <a:rPr lang="en-US" sz="3600" kern="10" dirty="0" smtClean="0">
                  <a:ln w="9525">
                    <a:solidFill>
                      <a:srgbClr val="000000"/>
                    </a:solidFill>
                    <a:round/>
                    <a:headEnd/>
                    <a:tailEnd/>
                  </a:ln>
                  <a:solidFill>
                    <a:srgbClr val="548DD4"/>
                  </a:solidFill>
                  <a:latin typeface="Arial Black"/>
                </a:rPr>
                <a:t>Business Improvement Toolkit</a:t>
              </a:r>
              <a:endParaRPr lang="en-US" sz="3600" kern="10" dirty="0">
                <a:ln w="9525">
                  <a:solidFill>
                    <a:srgbClr val="000000"/>
                  </a:solidFill>
                  <a:round/>
                  <a:headEnd/>
                  <a:tailEnd/>
                </a:ln>
                <a:solidFill>
                  <a:srgbClr val="548DD4"/>
                </a:solidFill>
                <a:latin typeface="Arial Black"/>
              </a:endParaRPr>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1524000"/>
              <a:ext cx="6591300" cy="6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5599176"/>
            <a:ext cx="2401824" cy="1030224"/>
          </a:xfrm>
          <a:prstGeom prst="rect">
            <a:avLst/>
          </a:prstGeom>
        </p:spPr>
      </p:pic>
    </p:spTree>
    <p:extLst>
      <p:ext uri="{BB962C8B-B14F-4D97-AF65-F5344CB8AC3E}">
        <p14:creationId xmlns:p14="http://schemas.microsoft.com/office/powerpoint/2010/main" val="3273867945"/>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Steps to a Successful Project</a:t>
            </a:r>
            <a:endParaRPr lang="en-US" dirty="0"/>
          </a:p>
        </p:txBody>
      </p:sp>
      <p:sp>
        <p:nvSpPr>
          <p:cNvPr id="2" name="TextBox 1"/>
          <p:cNvSpPr txBox="1"/>
          <p:nvPr/>
        </p:nvSpPr>
        <p:spPr>
          <a:xfrm>
            <a:off x="228600" y="1447800"/>
            <a:ext cx="8715022" cy="984885"/>
          </a:xfrm>
          <a:prstGeom prst="rect">
            <a:avLst/>
          </a:prstGeom>
          <a:noFill/>
        </p:spPr>
        <p:txBody>
          <a:bodyPr wrap="square" rtlCol="0">
            <a:spAutoFit/>
          </a:bodyPr>
          <a:lstStyle/>
          <a:p>
            <a:pPr>
              <a:spcBef>
                <a:spcPts val="1200"/>
              </a:spcBef>
            </a:pPr>
            <a:r>
              <a:rPr lang="en-US" sz="1600" dirty="0">
                <a:latin typeface="+mj-lt"/>
              </a:rPr>
              <a:t>Successful large projects generally follow the steps suggested in the following </a:t>
            </a:r>
            <a:r>
              <a:rPr lang="en-US" sz="1600" dirty="0" smtClean="0">
                <a:latin typeface="+mj-lt"/>
              </a:rPr>
              <a:t>schematic</a:t>
            </a:r>
          </a:p>
          <a:p>
            <a:pPr>
              <a:spcBef>
                <a:spcPts val="1200"/>
              </a:spcBef>
            </a:pPr>
            <a:r>
              <a:rPr lang="en-US" sz="1600" dirty="0" smtClean="0">
                <a:latin typeface="+mj-lt"/>
              </a:rPr>
              <a:t>Small </a:t>
            </a:r>
            <a:r>
              <a:rPr lang="en-US" sz="1600" dirty="0">
                <a:latin typeface="+mj-lt"/>
              </a:rPr>
              <a:t>projects can often be accomplished with less formality, though the basic principles apply regardless of size and complexity</a:t>
            </a:r>
          </a:p>
        </p:txBody>
      </p:sp>
      <p:grpSp>
        <p:nvGrpSpPr>
          <p:cNvPr id="298" name="Group 297"/>
          <p:cNvGrpSpPr/>
          <p:nvPr/>
        </p:nvGrpSpPr>
        <p:grpSpPr>
          <a:xfrm>
            <a:off x="312338" y="2590800"/>
            <a:ext cx="8519324" cy="3431977"/>
            <a:chOff x="130882" y="2590800"/>
            <a:chExt cx="8519324" cy="3431977"/>
          </a:xfrm>
        </p:grpSpPr>
        <p:sp>
          <p:nvSpPr>
            <p:cNvPr id="121" name="TextBox 120"/>
            <p:cNvSpPr txBox="1"/>
            <p:nvPr/>
          </p:nvSpPr>
          <p:spPr>
            <a:xfrm>
              <a:off x="320998" y="2590800"/>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lgn="ctr">
                <a:defRPr sz="1400">
                  <a:latin typeface="Arial" pitchFamily="34" charset="0"/>
                  <a:cs typeface="Arial" pitchFamily="34" charset="0"/>
                </a:defRPr>
              </a:lvl1pPr>
            </a:lstStyle>
            <a:p>
              <a:r>
                <a:rPr lang="en-US" dirty="0" smtClean="0"/>
                <a:t>Launch Analysis</a:t>
              </a:r>
              <a:endParaRPr lang="en-US" dirty="0"/>
            </a:p>
          </p:txBody>
        </p:sp>
        <p:sp>
          <p:nvSpPr>
            <p:cNvPr id="122" name="TextBox 121"/>
            <p:cNvSpPr txBox="1"/>
            <p:nvPr/>
          </p:nvSpPr>
          <p:spPr>
            <a:xfrm>
              <a:off x="320998" y="3178990"/>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lgn="ctr">
                <a:defRPr sz="1400">
                  <a:latin typeface="Arial" pitchFamily="34" charset="0"/>
                  <a:cs typeface="Arial" pitchFamily="34" charset="0"/>
                </a:defRPr>
              </a:lvl1pPr>
            </a:lstStyle>
            <a:p>
              <a:r>
                <a:rPr lang="en-US" dirty="0"/>
                <a:t>Interviews</a:t>
              </a:r>
            </a:p>
          </p:txBody>
        </p:sp>
        <p:sp>
          <p:nvSpPr>
            <p:cNvPr id="123" name="TextBox 122"/>
            <p:cNvSpPr txBox="1"/>
            <p:nvPr/>
          </p:nvSpPr>
          <p:spPr>
            <a:xfrm>
              <a:off x="320998" y="5043165"/>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400" dirty="0" smtClean="0">
                  <a:latin typeface="Arial" pitchFamily="34" charset="0"/>
                  <a:cs typeface="Arial" pitchFamily="34" charset="0"/>
                </a:rPr>
                <a:t>Findings</a:t>
              </a:r>
              <a:endParaRPr lang="en-US" sz="1400" dirty="0">
                <a:latin typeface="Arial" pitchFamily="34" charset="0"/>
                <a:cs typeface="Arial" pitchFamily="34" charset="0"/>
              </a:endParaRPr>
            </a:p>
          </p:txBody>
        </p:sp>
        <p:sp>
          <p:nvSpPr>
            <p:cNvPr id="124" name="TextBox 123"/>
            <p:cNvSpPr txBox="1"/>
            <p:nvPr/>
          </p:nvSpPr>
          <p:spPr>
            <a:xfrm>
              <a:off x="320998" y="3783180"/>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lgn="ctr">
                <a:defRPr sz="1400">
                  <a:latin typeface="Arial" pitchFamily="34" charset="0"/>
                  <a:cs typeface="Arial" pitchFamily="34" charset="0"/>
                </a:defRPr>
              </a:lvl1pPr>
            </a:lstStyle>
            <a:p>
              <a:r>
                <a:rPr lang="en-US" dirty="0" smtClean="0"/>
                <a:t>Diagnostic Plan</a:t>
              </a:r>
              <a:endParaRPr lang="en-US" dirty="0"/>
            </a:p>
          </p:txBody>
        </p:sp>
        <p:sp>
          <p:nvSpPr>
            <p:cNvPr id="125" name="TextBox 124"/>
            <p:cNvSpPr txBox="1"/>
            <p:nvPr/>
          </p:nvSpPr>
          <p:spPr>
            <a:xfrm>
              <a:off x="2435640" y="4372825"/>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400" dirty="0" smtClean="0">
                  <a:latin typeface="Arial" pitchFamily="34" charset="0"/>
                  <a:cs typeface="Arial" pitchFamily="34" charset="0"/>
                </a:rPr>
                <a:t>Project Plan</a:t>
              </a:r>
              <a:endParaRPr lang="en-US" sz="1400" dirty="0">
                <a:latin typeface="Arial" pitchFamily="34" charset="0"/>
                <a:cs typeface="Arial" pitchFamily="34" charset="0"/>
              </a:endParaRPr>
            </a:p>
          </p:txBody>
        </p:sp>
        <p:sp>
          <p:nvSpPr>
            <p:cNvPr id="126" name="TextBox 125"/>
            <p:cNvSpPr txBox="1"/>
            <p:nvPr/>
          </p:nvSpPr>
          <p:spPr>
            <a:xfrm>
              <a:off x="2435640" y="3811403"/>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sz="1400" dirty="0" smtClean="0">
                  <a:latin typeface="Arial" pitchFamily="34" charset="0"/>
                  <a:cs typeface="Arial" pitchFamily="34" charset="0"/>
                </a:rPr>
                <a:t>Business Case</a:t>
              </a:r>
              <a:endParaRPr lang="en-US" sz="1400" dirty="0">
                <a:latin typeface="Arial" pitchFamily="34" charset="0"/>
                <a:cs typeface="Arial" pitchFamily="34" charset="0"/>
              </a:endParaRPr>
            </a:p>
          </p:txBody>
        </p:sp>
        <p:sp>
          <p:nvSpPr>
            <p:cNvPr id="127" name="Diamond 126"/>
            <p:cNvSpPr/>
            <p:nvPr/>
          </p:nvSpPr>
          <p:spPr>
            <a:xfrm>
              <a:off x="320998" y="4307133"/>
              <a:ext cx="1670755" cy="474133"/>
            </a:xfrm>
            <a:prstGeom prst="diamond">
              <a:avLst/>
            </a:prstGeom>
            <a:solidFill>
              <a:schemeClr val="bg1"/>
            </a:solidFill>
            <a:ln w="63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latin typeface="Arial" pitchFamily="34" charset="0"/>
                  <a:cs typeface="Arial" pitchFamily="34" charset="0"/>
                </a:rPr>
                <a:t>Agreed?</a:t>
              </a:r>
              <a:endParaRPr lang="en-US" sz="1000" dirty="0">
                <a:solidFill>
                  <a:schemeClr val="tx1"/>
                </a:solidFill>
                <a:latin typeface="Arial" pitchFamily="34" charset="0"/>
                <a:cs typeface="Arial" pitchFamily="34" charset="0"/>
              </a:endParaRPr>
            </a:p>
          </p:txBody>
        </p:sp>
        <p:sp>
          <p:nvSpPr>
            <p:cNvPr id="128" name="Diamond 127"/>
            <p:cNvSpPr/>
            <p:nvPr/>
          </p:nvSpPr>
          <p:spPr>
            <a:xfrm>
              <a:off x="2435640" y="4953000"/>
              <a:ext cx="1670755" cy="474133"/>
            </a:xfrm>
            <a:prstGeom prst="diamond">
              <a:avLst/>
            </a:prstGeom>
            <a:solidFill>
              <a:schemeClr val="bg1"/>
            </a:solidFill>
            <a:ln w="63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latin typeface="Arial" pitchFamily="34" charset="0"/>
                  <a:cs typeface="Arial" pitchFamily="34" charset="0"/>
                </a:rPr>
                <a:t>Agreed?</a:t>
              </a:r>
              <a:endParaRPr lang="en-US" sz="1000" dirty="0">
                <a:solidFill>
                  <a:schemeClr val="tx1"/>
                </a:solidFill>
                <a:latin typeface="Arial" pitchFamily="34" charset="0"/>
                <a:cs typeface="Arial" pitchFamily="34" charset="0"/>
              </a:endParaRPr>
            </a:p>
          </p:txBody>
        </p:sp>
        <p:sp>
          <p:nvSpPr>
            <p:cNvPr id="129" name="Diamond 128"/>
            <p:cNvSpPr/>
            <p:nvPr/>
          </p:nvSpPr>
          <p:spPr>
            <a:xfrm>
              <a:off x="2364763" y="3105767"/>
              <a:ext cx="1812508" cy="474133"/>
            </a:xfrm>
            <a:prstGeom prst="diamond">
              <a:avLst/>
            </a:prstGeom>
            <a:solidFill>
              <a:schemeClr val="bg1"/>
            </a:solidFill>
            <a:ln w="63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latin typeface="Arial" pitchFamily="34" charset="0"/>
                  <a:cs typeface="Arial" pitchFamily="34" charset="0"/>
                </a:rPr>
                <a:t>Affordable?</a:t>
              </a:r>
              <a:endParaRPr lang="en-US" sz="1000" dirty="0">
                <a:solidFill>
                  <a:schemeClr val="tx1"/>
                </a:solidFill>
                <a:latin typeface="Arial" pitchFamily="34" charset="0"/>
                <a:cs typeface="Arial" pitchFamily="34" charset="0"/>
              </a:endParaRPr>
            </a:p>
          </p:txBody>
        </p:sp>
        <p:sp>
          <p:nvSpPr>
            <p:cNvPr id="130" name="TextBox 129"/>
            <p:cNvSpPr txBox="1"/>
            <p:nvPr/>
          </p:nvSpPr>
          <p:spPr>
            <a:xfrm>
              <a:off x="2435640" y="2590800"/>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lgn="ctr">
                <a:defRPr sz="1400">
                  <a:latin typeface="Arial" pitchFamily="34" charset="0"/>
                  <a:cs typeface="Arial" pitchFamily="34" charset="0"/>
                </a:defRPr>
              </a:lvl1pPr>
            </a:lstStyle>
            <a:p>
              <a:r>
                <a:rPr lang="en-US" dirty="0" smtClean="0"/>
                <a:t>Build Team</a:t>
              </a:r>
              <a:endParaRPr lang="en-US" dirty="0"/>
            </a:p>
          </p:txBody>
        </p:sp>
        <p:cxnSp>
          <p:nvCxnSpPr>
            <p:cNvPr id="131" name="Straight Arrow Connector 130"/>
            <p:cNvCxnSpPr/>
            <p:nvPr/>
          </p:nvCxnSpPr>
          <p:spPr>
            <a:xfrm>
              <a:off x="1156375" y="2898577"/>
              <a:ext cx="0" cy="2988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a:stCxn id="122" idx="2"/>
              <a:endCxn id="124" idx="0"/>
            </p:cNvCxnSpPr>
            <p:nvPr/>
          </p:nvCxnSpPr>
          <p:spPr>
            <a:xfrm>
              <a:off x="1156376" y="3486767"/>
              <a:ext cx="0" cy="2964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a:stCxn id="124" idx="2"/>
              <a:endCxn id="127" idx="0"/>
            </p:cNvCxnSpPr>
            <p:nvPr/>
          </p:nvCxnSpPr>
          <p:spPr>
            <a:xfrm>
              <a:off x="1156376" y="4090957"/>
              <a:ext cx="0" cy="2161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4" name="Straight Arrow Connector 133"/>
            <p:cNvCxnSpPr>
              <a:stCxn id="127" idx="2"/>
              <a:endCxn id="123" idx="0"/>
            </p:cNvCxnSpPr>
            <p:nvPr/>
          </p:nvCxnSpPr>
          <p:spPr>
            <a:xfrm>
              <a:off x="1156376" y="4781266"/>
              <a:ext cx="0" cy="26189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5" name="Elbow Connector 134"/>
            <p:cNvCxnSpPr>
              <a:stCxn id="127" idx="1"/>
              <a:endCxn id="124" idx="1"/>
            </p:cNvCxnSpPr>
            <p:nvPr/>
          </p:nvCxnSpPr>
          <p:spPr>
            <a:xfrm rot="10800000">
              <a:off x="320998" y="3937070"/>
              <a:ext cx="12700" cy="607131"/>
            </a:xfrm>
            <a:prstGeom prst="bentConnector3">
              <a:avLst>
                <a:gd name="adj1" fmla="val 198228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7" name="Elbow Connector 136"/>
            <p:cNvCxnSpPr>
              <a:stCxn id="128" idx="2"/>
              <a:endCxn id="124" idx="1"/>
            </p:cNvCxnSpPr>
            <p:nvPr/>
          </p:nvCxnSpPr>
          <p:spPr>
            <a:xfrm rot="5400000" flipH="1">
              <a:off x="1050976" y="3207091"/>
              <a:ext cx="1490064" cy="2950020"/>
            </a:xfrm>
            <a:prstGeom prst="bentConnector4">
              <a:avLst>
                <a:gd name="adj1" fmla="val -15342"/>
                <a:gd name="adj2" fmla="val 10774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a:stCxn id="128" idx="0"/>
              <a:endCxn id="125" idx="2"/>
            </p:cNvCxnSpPr>
            <p:nvPr/>
          </p:nvCxnSpPr>
          <p:spPr>
            <a:xfrm flipV="1">
              <a:off x="3271018" y="4680602"/>
              <a:ext cx="0" cy="2723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a:stCxn id="125" idx="0"/>
              <a:endCxn id="126" idx="2"/>
            </p:cNvCxnSpPr>
            <p:nvPr/>
          </p:nvCxnSpPr>
          <p:spPr>
            <a:xfrm flipV="1">
              <a:off x="3271018" y="4119180"/>
              <a:ext cx="0" cy="2536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a:stCxn id="126" idx="0"/>
              <a:endCxn id="129" idx="2"/>
            </p:cNvCxnSpPr>
            <p:nvPr/>
          </p:nvCxnSpPr>
          <p:spPr>
            <a:xfrm flipH="1" flipV="1">
              <a:off x="3271017" y="3579900"/>
              <a:ext cx="1" cy="23150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2" name="TextBox 141"/>
            <p:cNvSpPr txBox="1"/>
            <p:nvPr/>
          </p:nvSpPr>
          <p:spPr>
            <a:xfrm>
              <a:off x="4572001" y="3783179"/>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lgn="ctr">
                <a:defRPr sz="1400">
                  <a:latin typeface="Arial" pitchFamily="34" charset="0"/>
                  <a:cs typeface="Arial" pitchFamily="34" charset="0"/>
                </a:defRPr>
              </a:lvl1pPr>
            </a:lstStyle>
            <a:p>
              <a:r>
                <a:rPr lang="en-US" dirty="0" smtClean="0"/>
                <a:t>Execute</a:t>
              </a:r>
              <a:endParaRPr lang="en-US" dirty="0"/>
            </a:p>
          </p:txBody>
        </p:sp>
        <p:sp>
          <p:nvSpPr>
            <p:cNvPr id="143" name="TextBox 142"/>
            <p:cNvSpPr txBox="1"/>
            <p:nvPr/>
          </p:nvSpPr>
          <p:spPr>
            <a:xfrm>
              <a:off x="4572001" y="4372824"/>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lgn="ctr">
                <a:defRPr sz="1400">
                  <a:latin typeface="Arial" pitchFamily="34" charset="0"/>
                  <a:cs typeface="Arial" pitchFamily="34" charset="0"/>
                </a:defRPr>
              </a:lvl1pPr>
            </a:lstStyle>
            <a:p>
              <a:r>
                <a:rPr lang="en-US" dirty="0" smtClean="0"/>
                <a:t>Executive Update</a:t>
              </a:r>
              <a:endParaRPr lang="en-US" dirty="0"/>
            </a:p>
          </p:txBody>
        </p:sp>
        <p:sp>
          <p:nvSpPr>
            <p:cNvPr id="144" name="Diamond 143"/>
            <p:cNvSpPr/>
            <p:nvPr/>
          </p:nvSpPr>
          <p:spPr>
            <a:xfrm>
              <a:off x="4572001" y="4970087"/>
              <a:ext cx="1670755" cy="474133"/>
            </a:xfrm>
            <a:prstGeom prst="diamond">
              <a:avLst/>
            </a:prstGeom>
            <a:solidFill>
              <a:schemeClr val="bg1"/>
            </a:solidFill>
            <a:ln w="63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latin typeface="Arial" pitchFamily="34" charset="0"/>
                  <a:cs typeface="Arial" pitchFamily="34" charset="0"/>
                </a:rPr>
                <a:t>On Track?</a:t>
              </a:r>
              <a:endParaRPr lang="en-US" sz="1000" dirty="0">
                <a:solidFill>
                  <a:schemeClr val="tx1"/>
                </a:solidFill>
                <a:latin typeface="Arial" pitchFamily="34" charset="0"/>
                <a:cs typeface="Arial" pitchFamily="34" charset="0"/>
              </a:endParaRPr>
            </a:p>
          </p:txBody>
        </p:sp>
        <p:sp>
          <p:nvSpPr>
            <p:cNvPr id="145" name="TextBox 144"/>
            <p:cNvSpPr txBox="1"/>
            <p:nvPr/>
          </p:nvSpPr>
          <p:spPr>
            <a:xfrm>
              <a:off x="6705600" y="2590800"/>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lgn="ctr">
                <a:defRPr sz="1400">
                  <a:latin typeface="Arial" pitchFamily="34" charset="0"/>
                  <a:cs typeface="Arial" pitchFamily="34" charset="0"/>
                </a:defRPr>
              </a:lvl1pPr>
            </a:lstStyle>
            <a:p>
              <a:r>
                <a:rPr lang="en-US" dirty="0" smtClean="0"/>
                <a:t>Execute</a:t>
              </a:r>
              <a:endParaRPr lang="en-US" dirty="0"/>
            </a:p>
          </p:txBody>
        </p:sp>
        <p:sp>
          <p:nvSpPr>
            <p:cNvPr id="146" name="TextBox 145"/>
            <p:cNvSpPr txBox="1"/>
            <p:nvPr/>
          </p:nvSpPr>
          <p:spPr>
            <a:xfrm>
              <a:off x="4572001" y="5715000"/>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lgn="ctr">
                <a:defRPr sz="1400">
                  <a:latin typeface="Arial" pitchFamily="34" charset="0"/>
                  <a:cs typeface="Arial" pitchFamily="34" charset="0"/>
                </a:defRPr>
              </a:lvl1pPr>
            </a:lstStyle>
            <a:p>
              <a:r>
                <a:rPr lang="en-US" dirty="0" smtClean="0"/>
                <a:t>Revise</a:t>
              </a:r>
              <a:endParaRPr lang="en-US" dirty="0"/>
            </a:p>
          </p:txBody>
        </p:sp>
        <p:cxnSp>
          <p:nvCxnSpPr>
            <p:cNvPr id="147" name="Straight Arrow Connector 146"/>
            <p:cNvCxnSpPr>
              <a:stCxn id="142" idx="2"/>
              <a:endCxn id="143" idx="0"/>
            </p:cNvCxnSpPr>
            <p:nvPr/>
          </p:nvCxnSpPr>
          <p:spPr>
            <a:xfrm>
              <a:off x="5407379" y="4090956"/>
              <a:ext cx="0" cy="2818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a:stCxn id="143" idx="2"/>
              <a:endCxn id="144" idx="0"/>
            </p:cNvCxnSpPr>
            <p:nvPr/>
          </p:nvCxnSpPr>
          <p:spPr>
            <a:xfrm>
              <a:off x="5407379" y="4680601"/>
              <a:ext cx="0" cy="2894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a:stCxn id="144" idx="2"/>
              <a:endCxn id="146" idx="0"/>
            </p:cNvCxnSpPr>
            <p:nvPr/>
          </p:nvCxnSpPr>
          <p:spPr>
            <a:xfrm>
              <a:off x="5407379" y="5444220"/>
              <a:ext cx="0" cy="2707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1" name="Elbow Connector 150"/>
            <p:cNvCxnSpPr>
              <a:stCxn id="146" idx="1"/>
              <a:endCxn id="143" idx="1"/>
            </p:cNvCxnSpPr>
            <p:nvPr/>
          </p:nvCxnSpPr>
          <p:spPr>
            <a:xfrm rot="10800000">
              <a:off x="4572001" y="4526713"/>
              <a:ext cx="12700" cy="1342176"/>
            </a:xfrm>
            <a:prstGeom prst="bentConnector3">
              <a:avLst>
                <a:gd name="adj1" fmla="val 1800000"/>
              </a:avLst>
            </a:prstGeom>
            <a:ln>
              <a:tailEnd type="arrow"/>
            </a:ln>
          </p:spPr>
          <p:style>
            <a:lnRef idx="1">
              <a:schemeClr val="accent1"/>
            </a:lnRef>
            <a:fillRef idx="0">
              <a:schemeClr val="accent1"/>
            </a:fillRef>
            <a:effectRef idx="0">
              <a:schemeClr val="accent1"/>
            </a:effectRef>
            <a:fontRef idx="minor">
              <a:schemeClr val="tx1"/>
            </a:fontRef>
          </p:style>
        </p:cxnSp>
        <p:sp>
          <p:nvSpPr>
            <p:cNvPr id="152" name="Diamond 151"/>
            <p:cNvSpPr/>
            <p:nvPr/>
          </p:nvSpPr>
          <p:spPr>
            <a:xfrm>
              <a:off x="6705600" y="3105767"/>
              <a:ext cx="1670755" cy="474133"/>
            </a:xfrm>
            <a:prstGeom prst="diamond">
              <a:avLst/>
            </a:prstGeom>
            <a:solidFill>
              <a:schemeClr val="bg1"/>
            </a:solidFill>
            <a:ln w="63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latin typeface="Arial" pitchFamily="34" charset="0"/>
                  <a:cs typeface="Arial" pitchFamily="34" charset="0"/>
                </a:rPr>
                <a:t>Complete?</a:t>
              </a:r>
              <a:endParaRPr lang="en-US" sz="1000" dirty="0">
                <a:solidFill>
                  <a:schemeClr val="tx1"/>
                </a:solidFill>
                <a:latin typeface="Arial" pitchFamily="34" charset="0"/>
                <a:cs typeface="Arial" pitchFamily="34" charset="0"/>
              </a:endParaRPr>
            </a:p>
          </p:txBody>
        </p:sp>
        <p:sp>
          <p:nvSpPr>
            <p:cNvPr id="153" name="TextBox 152"/>
            <p:cNvSpPr txBox="1"/>
            <p:nvPr/>
          </p:nvSpPr>
          <p:spPr>
            <a:xfrm>
              <a:off x="6705600" y="3871920"/>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lgn="ctr">
                <a:defRPr sz="1400">
                  <a:latin typeface="Arial" pitchFamily="34" charset="0"/>
                  <a:cs typeface="Arial" pitchFamily="34" charset="0"/>
                </a:defRPr>
              </a:lvl1pPr>
            </a:lstStyle>
            <a:p>
              <a:r>
                <a:rPr lang="en-US" dirty="0" smtClean="0"/>
                <a:t>Celebrate!</a:t>
              </a:r>
              <a:endParaRPr lang="en-US" dirty="0"/>
            </a:p>
          </p:txBody>
        </p:sp>
        <p:cxnSp>
          <p:nvCxnSpPr>
            <p:cNvPr id="154" name="Straight Arrow Connector 153"/>
            <p:cNvCxnSpPr/>
            <p:nvPr/>
          </p:nvCxnSpPr>
          <p:spPr>
            <a:xfrm>
              <a:off x="7540977" y="2898577"/>
              <a:ext cx="0" cy="20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a:off x="7540977" y="3579900"/>
              <a:ext cx="0" cy="2920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6" name="Elbow Connector 155"/>
            <p:cNvCxnSpPr>
              <a:stCxn id="144" idx="3"/>
              <a:endCxn id="145" idx="1"/>
            </p:cNvCxnSpPr>
            <p:nvPr/>
          </p:nvCxnSpPr>
          <p:spPr>
            <a:xfrm flipV="1">
              <a:off x="6242756" y="2744689"/>
              <a:ext cx="462844" cy="2462465"/>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57" name="TextBox 156"/>
            <p:cNvSpPr txBox="1"/>
            <p:nvPr/>
          </p:nvSpPr>
          <p:spPr>
            <a:xfrm>
              <a:off x="130882" y="4267200"/>
              <a:ext cx="380232" cy="276999"/>
            </a:xfrm>
            <a:prstGeom prst="rect">
              <a:avLst/>
            </a:prstGeom>
            <a:noFill/>
          </p:spPr>
          <p:txBody>
            <a:bodyPr wrap="none" rtlCol="0">
              <a:spAutoFit/>
            </a:bodyPr>
            <a:lstStyle/>
            <a:p>
              <a:r>
                <a:rPr lang="en-US" sz="1200" dirty="0" smtClean="0">
                  <a:latin typeface="Arial" pitchFamily="34" charset="0"/>
                  <a:cs typeface="Arial" pitchFamily="34" charset="0"/>
                </a:rPr>
                <a:t>No</a:t>
              </a:r>
              <a:endParaRPr lang="en-US" sz="1200" dirty="0">
                <a:latin typeface="Arial" pitchFamily="34" charset="0"/>
                <a:cs typeface="Arial" pitchFamily="34" charset="0"/>
              </a:endParaRPr>
            </a:p>
          </p:txBody>
        </p:sp>
        <p:sp>
          <p:nvSpPr>
            <p:cNvPr id="158" name="TextBox 157"/>
            <p:cNvSpPr txBox="1"/>
            <p:nvPr/>
          </p:nvSpPr>
          <p:spPr>
            <a:xfrm>
              <a:off x="3338562" y="5419677"/>
              <a:ext cx="380232" cy="276999"/>
            </a:xfrm>
            <a:prstGeom prst="rect">
              <a:avLst/>
            </a:prstGeom>
            <a:noFill/>
          </p:spPr>
          <p:txBody>
            <a:bodyPr wrap="none" rtlCol="0">
              <a:spAutoFit/>
            </a:bodyPr>
            <a:lstStyle/>
            <a:p>
              <a:r>
                <a:rPr lang="en-US" sz="1200" dirty="0" smtClean="0">
                  <a:latin typeface="Arial" pitchFamily="34" charset="0"/>
                  <a:cs typeface="Arial" pitchFamily="34" charset="0"/>
                </a:rPr>
                <a:t>No</a:t>
              </a:r>
              <a:endParaRPr lang="en-US" sz="1200" dirty="0">
                <a:latin typeface="Arial" pitchFamily="34" charset="0"/>
                <a:cs typeface="Arial" pitchFamily="34" charset="0"/>
              </a:endParaRPr>
            </a:p>
          </p:txBody>
        </p:sp>
        <p:sp>
          <p:nvSpPr>
            <p:cNvPr id="159" name="TextBox 158"/>
            <p:cNvSpPr txBox="1"/>
            <p:nvPr/>
          </p:nvSpPr>
          <p:spPr>
            <a:xfrm>
              <a:off x="2134708" y="3055879"/>
              <a:ext cx="380232" cy="276999"/>
            </a:xfrm>
            <a:prstGeom prst="rect">
              <a:avLst/>
            </a:prstGeom>
            <a:noFill/>
          </p:spPr>
          <p:txBody>
            <a:bodyPr wrap="none" rtlCol="0">
              <a:spAutoFit/>
            </a:bodyPr>
            <a:lstStyle/>
            <a:p>
              <a:r>
                <a:rPr lang="en-US" sz="1200" dirty="0" smtClean="0">
                  <a:latin typeface="Arial" pitchFamily="34" charset="0"/>
                  <a:cs typeface="Arial" pitchFamily="34" charset="0"/>
                </a:rPr>
                <a:t>No</a:t>
              </a:r>
              <a:endParaRPr lang="en-US" sz="1200" dirty="0">
                <a:latin typeface="Arial" pitchFamily="34" charset="0"/>
                <a:cs typeface="Arial" pitchFamily="34" charset="0"/>
              </a:endParaRPr>
            </a:p>
          </p:txBody>
        </p:sp>
        <p:sp>
          <p:nvSpPr>
            <p:cNvPr id="160" name="TextBox 159"/>
            <p:cNvSpPr txBox="1"/>
            <p:nvPr/>
          </p:nvSpPr>
          <p:spPr>
            <a:xfrm>
              <a:off x="5420079" y="5419677"/>
              <a:ext cx="380232" cy="276999"/>
            </a:xfrm>
            <a:prstGeom prst="rect">
              <a:avLst/>
            </a:prstGeom>
            <a:noFill/>
          </p:spPr>
          <p:txBody>
            <a:bodyPr wrap="none" rtlCol="0">
              <a:spAutoFit/>
            </a:bodyPr>
            <a:lstStyle/>
            <a:p>
              <a:r>
                <a:rPr lang="en-US" sz="1200" dirty="0" smtClean="0">
                  <a:latin typeface="Arial" pitchFamily="34" charset="0"/>
                  <a:cs typeface="Arial" pitchFamily="34" charset="0"/>
                </a:rPr>
                <a:t>No</a:t>
              </a:r>
              <a:endParaRPr lang="en-US" sz="1200" dirty="0">
                <a:latin typeface="Arial" pitchFamily="34" charset="0"/>
                <a:cs typeface="Arial" pitchFamily="34" charset="0"/>
              </a:endParaRPr>
            </a:p>
          </p:txBody>
        </p:sp>
        <p:sp>
          <p:nvSpPr>
            <p:cNvPr id="161" name="TextBox 160"/>
            <p:cNvSpPr txBox="1"/>
            <p:nvPr/>
          </p:nvSpPr>
          <p:spPr>
            <a:xfrm>
              <a:off x="8269974" y="3075801"/>
              <a:ext cx="380232" cy="276999"/>
            </a:xfrm>
            <a:prstGeom prst="rect">
              <a:avLst/>
            </a:prstGeom>
            <a:noFill/>
          </p:spPr>
          <p:txBody>
            <a:bodyPr wrap="none" rtlCol="0">
              <a:spAutoFit/>
            </a:bodyPr>
            <a:lstStyle/>
            <a:p>
              <a:r>
                <a:rPr lang="en-US" sz="1200" dirty="0" smtClean="0">
                  <a:latin typeface="Arial" pitchFamily="34" charset="0"/>
                  <a:cs typeface="Arial" pitchFamily="34" charset="0"/>
                </a:rPr>
                <a:t>No</a:t>
              </a:r>
              <a:endParaRPr lang="en-US" sz="1200" dirty="0">
                <a:latin typeface="Arial" pitchFamily="34" charset="0"/>
                <a:cs typeface="Arial" pitchFamily="34" charset="0"/>
              </a:endParaRPr>
            </a:p>
          </p:txBody>
        </p:sp>
        <p:sp>
          <p:nvSpPr>
            <p:cNvPr id="162" name="TextBox 161"/>
            <p:cNvSpPr txBox="1"/>
            <p:nvPr/>
          </p:nvSpPr>
          <p:spPr>
            <a:xfrm>
              <a:off x="4572001" y="2590800"/>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lgn="ctr">
                <a:defRPr sz="1400">
                  <a:latin typeface="Arial" pitchFamily="34" charset="0"/>
                  <a:cs typeface="Arial" pitchFamily="34" charset="0"/>
                </a:defRPr>
              </a:lvl1pPr>
            </a:lstStyle>
            <a:p>
              <a:r>
                <a:rPr lang="en-US" dirty="0" smtClean="0"/>
                <a:t>Get Tools &amp; Space</a:t>
              </a:r>
              <a:endParaRPr lang="en-US" dirty="0"/>
            </a:p>
          </p:txBody>
        </p:sp>
        <p:sp>
          <p:nvSpPr>
            <p:cNvPr id="163" name="TextBox 162"/>
            <p:cNvSpPr txBox="1"/>
            <p:nvPr/>
          </p:nvSpPr>
          <p:spPr>
            <a:xfrm>
              <a:off x="4584701" y="3178990"/>
              <a:ext cx="1670755" cy="3077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lgn="ctr">
                <a:defRPr sz="1400">
                  <a:latin typeface="Arial" pitchFamily="34" charset="0"/>
                  <a:cs typeface="Arial" pitchFamily="34" charset="0"/>
                </a:defRPr>
              </a:lvl1pPr>
            </a:lstStyle>
            <a:p>
              <a:r>
                <a:rPr lang="en-US" dirty="0" smtClean="0"/>
                <a:t>Launch Project</a:t>
              </a:r>
              <a:endParaRPr lang="en-US" dirty="0"/>
            </a:p>
          </p:txBody>
        </p:sp>
        <p:cxnSp>
          <p:nvCxnSpPr>
            <p:cNvPr id="164" name="Straight Arrow Connector 163"/>
            <p:cNvCxnSpPr>
              <a:stCxn id="162" idx="2"/>
              <a:endCxn id="163" idx="0"/>
            </p:cNvCxnSpPr>
            <p:nvPr/>
          </p:nvCxnSpPr>
          <p:spPr>
            <a:xfrm>
              <a:off x="5407379" y="2898577"/>
              <a:ext cx="12700" cy="2804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5" name="Straight Arrow Connector 164"/>
            <p:cNvCxnSpPr>
              <a:stCxn id="163" idx="2"/>
              <a:endCxn id="142" idx="0"/>
            </p:cNvCxnSpPr>
            <p:nvPr/>
          </p:nvCxnSpPr>
          <p:spPr>
            <a:xfrm flipH="1">
              <a:off x="5407379" y="3486767"/>
              <a:ext cx="12700" cy="2964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7" name="Elbow Connector 166"/>
            <p:cNvCxnSpPr>
              <a:stCxn id="129" idx="1"/>
              <a:endCxn id="125" idx="1"/>
            </p:cNvCxnSpPr>
            <p:nvPr/>
          </p:nvCxnSpPr>
          <p:spPr>
            <a:xfrm rot="10800000" flipH="1" flipV="1">
              <a:off x="2364762" y="3342834"/>
              <a:ext cx="70877" cy="1183880"/>
            </a:xfrm>
            <a:prstGeom prst="bentConnector3">
              <a:avLst>
                <a:gd name="adj1" fmla="val -322531"/>
              </a:avLst>
            </a:prstGeom>
            <a:ln>
              <a:tailEnd type="arrow"/>
            </a:ln>
          </p:spPr>
          <p:style>
            <a:lnRef idx="1">
              <a:schemeClr val="accent1"/>
            </a:lnRef>
            <a:fillRef idx="0">
              <a:schemeClr val="accent1"/>
            </a:fillRef>
            <a:effectRef idx="0">
              <a:schemeClr val="accent1"/>
            </a:effectRef>
            <a:fontRef idx="minor">
              <a:schemeClr val="tx1"/>
            </a:fontRef>
          </p:style>
        </p:cxnSp>
        <p:sp>
          <p:nvSpPr>
            <p:cNvPr id="168" name="TextBox 167"/>
            <p:cNvSpPr txBox="1"/>
            <p:nvPr/>
          </p:nvSpPr>
          <p:spPr>
            <a:xfrm>
              <a:off x="3306456" y="4691410"/>
              <a:ext cx="435056" cy="276999"/>
            </a:xfrm>
            <a:prstGeom prst="rect">
              <a:avLst/>
            </a:prstGeom>
            <a:noFill/>
          </p:spPr>
          <p:txBody>
            <a:bodyPr wrap="none" rtlCol="0">
              <a:spAutoFit/>
            </a:bodyPr>
            <a:lstStyle/>
            <a:p>
              <a:r>
                <a:rPr lang="en-US" sz="1200" dirty="0" smtClean="0">
                  <a:latin typeface="Arial" pitchFamily="34" charset="0"/>
                  <a:cs typeface="Arial" pitchFamily="34" charset="0"/>
                </a:rPr>
                <a:t>Yes</a:t>
              </a:r>
              <a:endParaRPr lang="en-US" sz="1200" dirty="0">
                <a:latin typeface="Arial" pitchFamily="34" charset="0"/>
                <a:cs typeface="Arial" pitchFamily="34" charset="0"/>
              </a:endParaRPr>
            </a:p>
          </p:txBody>
        </p:sp>
        <p:sp>
          <p:nvSpPr>
            <p:cNvPr id="169" name="TextBox 168"/>
            <p:cNvSpPr txBox="1"/>
            <p:nvPr/>
          </p:nvSpPr>
          <p:spPr>
            <a:xfrm>
              <a:off x="3276600" y="3505200"/>
              <a:ext cx="435056" cy="276999"/>
            </a:xfrm>
            <a:prstGeom prst="rect">
              <a:avLst/>
            </a:prstGeom>
            <a:noFill/>
          </p:spPr>
          <p:txBody>
            <a:bodyPr wrap="none" rtlCol="0">
              <a:spAutoFit/>
            </a:bodyPr>
            <a:lstStyle/>
            <a:p>
              <a:r>
                <a:rPr lang="en-US" sz="1200" dirty="0" smtClean="0">
                  <a:latin typeface="Arial" pitchFamily="34" charset="0"/>
                  <a:cs typeface="Arial" pitchFamily="34" charset="0"/>
                </a:rPr>
                <a:t>Yes</a:t>
              </a:r>
              <a:endParaRPr lang="en-US" sz="1200" dirty="0">
                <a:latin typeface="Arial" pitchFamily="34" charset="0"/>
                <a:cs typeface="Arial" pitchFamily="34" charset="0"/>
              </a:endParaRPr>
            </a:p>
          </p:txBody>
        </p:sp>
        <p:sp>
          <p:nvSpPr>
            <p:cNvPr id="170" name="TextBox 169"/>
            <p:cNvSpPr txBox="1"/>
            <p:nvPr/>
          </p:nvSpPr>
          <p:spPr>
            <a:xfrm>
              <a:off x="6157871" y="4970087"/>
              <a:ext cx="435056" cy="276999"/>
            </a:xfrm>
            <a:prstGeom prst="rect">
              <a:avLst/>
            </a:prstGeom>
            <a:noFill/>
          </p:spPr>
          <p:txBody>
            <a:bodyPr wrap="none" rtlCol="0">
              <a:spAutoFit/>
            </a:bodyPr>
            <a:lstStyle/>
            <a:p>
              <a:r>
                <a:rPr lang="en-US" sz="1200" dirty="0" smtClean="0">
                  <a:latin typeface="Arial" pitchFamily="34" charset="0"/>
                  <a:cs typeface="Arial" pitchFamily="34" charset="0"/>
                </a:rPr>
                <a:t>Yes</a:t>
              </a:r>
              <a:endParaRPr lang="en-US" sz="1200" dirty="0">
                <a:latin typeface="Arial" pitchFamily="34" charset="0"/>
                <a:cs typeface="Arial" pitchFamily="34" charset="0"/>
              </a:endParaRPr>
            </a:p>
          </p:txBody>
        </p:sp>
        <p:sp>
          <p:nvSpPr>
            <p:cNvPr id="171" name="TextBox 170"/>
            <p:cNvSpPr txBox="1"/>
            <p:nvPr/>
          </p:nvSpPr>
          <p:spPr>
            <a:xfrm>
              <a:off x="7551587" y="3579900"/>
              <a:ext cx="435056" cy="276999"/>
            </a:xfrm>
            <a:prstGeom prst="rect">
              <a:avLst/>
            </a:prstGeom>
            <a:noFill/>
          </p:spPr>
          <p:txBody>
            <a:bodyPr wrap="none" rtlCol="0">
              <a:spAutoFit/>
            </a:bodyPr>
            <a:lstStyle/>
            <a:p>
              <a:r>
                <a:rPr lang="en-US" sz="1200" dirty="0" smtClean="0">
                  <a:latin typeface="Arial" pitchFamily="34" charset="0"/>
                  <a:cs typeface="Arial" pitchFamily="34" charset="0"/>
                </a:rPr>
                <a:t>Yes</a:t>
              </a:r>
              <a:endParaRPr lang="en-US" sz="1200" dirty="0">
                <a:latin typeface="Arial" pitchFamily="34" charset="0"/>
                <a:cs typeface="Arial" pitchFamily="34" charset="0"/>
              </a:endParaRPr>
            </a:p>
          </p:txBody>
        </p:sp>
        <p:sp>
          <p:nvSpPr>
            <p:cNvPr id="172" name="TextBox 171"/>
            <p:cNvSpPr txBox="1"/>
            <p:nvPr/>
          </p:nvSpPr>
          <p:spPr>
            <a:xfrm>
              <a:off x="1162726" y="4773486"/>
              <a:ext cx="435056" cy="276999"/>
            </a:xfrm>
            <a:prstGeom prst="rect">
              <a:avLst/>
            </a:prstGeom>
            <a:noFill/>
          </p:spPr>
          <p:txBody>
            <a:bodyPr wrap="none" rtlCol="0">
              <a:spAutoFit/>
            </a:bodyPr>
            <a:lstStyle/>
            <a:p>
              <a:r>
                <a:rPr lang="en-US" sz="1200" dirty="0" smtClean="0">
                  <a:latin typeface="Arial" pitchFamily="34" charset="0"/>
                  <a:cs typeface="Arial" pitchFamily="34" charset="0"/>
                </a:rPr>
                <a:t>Yes</a:t>
              </a:r>
              <a:endParaRPr lang="en-US" sz="1200" dirty="0">
                <a:latin typeface="Arial" pitchFamily="34" charset="0"/>
                <a:cs typeface="Arial" pitchFamily="34" charset="0"/>
              </a:endParaRPr>
            </a:p>
          </p:txBody>
        </p:sp>
        <p:cxnSp>
          <p:nvCxnSpPr>
            <p:cNvPr id="206" name="Straight Arrow Connector 205"/>
            <p:cNvCxnSpPr>
              <a:stCxn id="129" idx="0"/>
              <a:endCxn id="130" idx="2"/>
            </p:cNvCxnSpPr>
            <p:nvPr/>
          </p:nvCxnSpPr>
          <p:spPr>
            <a:xfrm flipV="1">
              <a:off x="3271017" y="2898577"/>
              <a:ext cx="1" cy="20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9" name="Straight Arrow Connector 238"/>
            <p:cNvCxnSpPr>
              <a:stCxn id="130" idx="3"/>
              <a:endCxn id="162" idx="1"/>
            </p:cNvCxnSpPr>
            <p:nvPr/>
          </p:nvCxnSpPr>
          <p:spPr>
            <a:xfrm>
              <a:off x="4106395" y="2744689"/>
              <a:ext cx="46560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2" name="Straight Arrow Connector 291"/>
            <p:cNvCxnSpPr>
              <a:stCxn id="123" idx="3"/>
              <a:endCxn id="128" idx="1"/>
            </p:cNvCxnSpPr>
            <p:nvPr/>
          </p:nvCxnSpPr>
          <p:spPr>
            <a:xfrm flipV="1">
              <a:off x="1991753" y="5190067"/>
              <a:ext cx="443887" cy="69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5" name="Elbow Connector 294"/>
            <p:cNvCxnSpPr>
              <a:stCxn id="152" idx="3"/>
              <a:endCxn id="145" idx="3"/>
            </p:cNvCxnSpPr>
            <p:nvPr/>
          </p:nvCxnSpPr>
          <p:spPr>
            <a:xfrm flipV="1">
              <a:off x="8376355" y="2744689"/>
              <a:ext cx="12700" cy="598145"/>
            </a:xfrm>
            <a:prstGeom prst="bentConnector3">
              <a:avLst>
                <a:gd name="adj1" fmla="val 1800000"/>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57" name="TextBox 56"/>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Organize a Project</a:t>
            </a:r>
            <a:endParaRPr lang="en-US" sz="1400" b="1" dirty="0">
              <a:latin typeface="+mj-lt"/>
            </a:endParaRPr>
          </a:p>
        </p:txBody>
      </p:sp>
    </p:spTree>
    <p:extLst>
      <p:ext uri="{BB962C8B-B14F-4D97-AF65-F5344CB8AC3E}">
        <p14:creationId xmlns:p14="http://schemas.microsoft.com/office/powerpoint/2010/main" val="1432810481"/>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Due Diligence</a:t>
            </a:r>
            <a:endParaRPr lang="en-US" dirty="0"/>
          </a:p>
        </p:txBody>
      </p:sp>
      <p:sp>
        <p:nvSpPr>
          <p:cNvPr id="4" name="TextBox 3"/>
          <p:cNvSpPr txBox="1"/>
          <p:nvPr/>
        </p:nvSpPr>
        <p:spPr>
          <a:xfrm>
            <a:off x="152400" y="1371600"/>
            <a:ext cx="8610600" cy="4739759"/>
          </a:xfrm>
          <a:prstGeom prst="rect">
            <a:avLst/>
          </a:prstGeom>
          <a:noFill/>
        </p:spPr>
        <p:txBody>
          <a:bodyPr wrap="square" rtlCol="0">
            <a:spAutoFit/>
          </a:bodyPr>
          <a:lstStyle/>
          <a:p>
            <a:r>
              <a:rPr lang="en-US" sz="1600" dirty="0">
                <a:latin typeface="+mj-lt"/>
              </a:rPr>
              <a:t>Ask due diligence questions </a:t>
            </a:r>
            <a:r>
              <a:rPr lang="en-US" sz="1600" dirty="0" smtClean="0">
                <a:latin typeface="+mj-lt"/>
              </a:rPr>
              <a:t>up </a:t>
            </a:r>
            <a:r>
              <a:rPr lang="en-US" sz="1600" dirty="0">
                <a:latin typeface="+mj-lt"/>
              </a:rPr>
              <a:t>front, and resolve any issues raised before attempting ANY project. Always stack the deck for </a:t>
            </a:r>
            <a:r>
              <a:rPr lang="en-US" sz="1600" dirty="0" smtClean="0">
                <a:latin typeface="+mj-lt"/>
              </a:rPr>
              <a:t>success</a:t>
            </a:r>
          </a:p>
          <a:p>
            <a:pPr marL="463550" indent="-225425"/>
            <a:endParaRPr lang="en-US" sz="1000" dirty="0" smtClean="0">
              <a:latin typeface="+mj-lt"/>
            </a:endParaRPr>
          </a:p>
          <a:p>
            <a:pPr marL="463550" indent="-349250">
              <a:buFont typeface="Wingdings" pitchFamily="2" charset="2"/>
              <a:buChar char="q"/>
            </a:pPr>
            <a:r>
              <a:rPr lang="en-US" sz="1400" dirty="0" smtClean="0">
                <a:latin typeface="+mj-lt"/>
              </a:rPr>
              <a:t>What </a:t>
            </a:r>
            <a:r>
              <a:rPr lang="en-US" sz="1400" dirty="0">
                <a:latin typeface="+mj-lt"/>
              </a:rPr>
              <a:t>is the rationale for the action? </a:t>
            </a:r>
          </a:p>
          <a:p>
            <a:pPr marL="463550" indent="-349250">
              <a:buFont typeface="Wingdings" pitchFamily="2" charset="2"/>
              <a:buChar char="q"/>
            </a:pPr>
            <a:r>
              <a:rPr lang="en-US" sz="1400" dirty="0" smtClean="0">
                <a:latin typeface="+mj-lt"/>
              </a:rPr>
              <a:t>Who </a:t>
            </a:r>
            <a:r>
              <a:rPr lang="en-US" sz="1400" dirty="0">
                <a:latin typeface="+mj-lt"/>
              </a:rPr>
              <a:t>will be responsible for getting the work done?</a:t>
            </a:r>
          </a:p>
          <a:p>
            <a:pPr marL="463550" indent="-349250">
              <a:buFont typeface="Wingdings" pitchFamily="2" charset="2"/>
              <a:buChar char="q"/>
            </a:pPr>
            <a:r>
              <a:rPr lang="en-US" sz="1400" dirty="0" smtClean="0">
                <a:latin typeface="+mj-lt"/>
              </a:rPr>
              <a:t>Who </a:t>
            </a:r>
            <a:r>
              <a:rPr lang="en-US" sz="1400" dirty="0">
                <a:latin typeface="+mj-lt"/>
              </a:rPr>
              <a:t>must be consulted before deciding or launching major changes?</a:t>
            </a:r>
          </a:p>
          <a:p>
            <a:pPr marL="463550" indent="-349250">
              <a:buFont typeface="Wingdings" pitchFamily="2" charset="2"/>
              <a:buChar char="q"/>
            </a:pPr>
            <a:r>
              <a:rPr lang="en-US" sz="1400" dirty="0" smtClean="0">
                <a:latin typeface="+mj-lt"/>
              </a:rPr>
              <a:t>Who </a:t>
            </a:r>
            <a:r>
              <a:rPr lang="en-US" sz="1400" dirty="0">
                <a:latin typeface="+mj-lt"/>
              </a:rPr>
              <a:t>must be informed to make it work?</a:t>
            </a:r>
          </a:p>
          <a:p>
            <a:pPr marL="463550" indent="-349250">
              <a:buFont typeface="Wingdings" pitchFamily="2" charset="2"/>
              <a:buChar char="q"/>
            </a:pPr>
            <a:r>
              <a:rPr lang="en-US" sz="1400" dirty="0" smtClean="0">
                <a:latin typeface="+mj-lt"/>
              </a:rPr>
              <a:t>What </a:t>
            </a:r>
            <a:r>
              <a:rPr lang="en-US" sz="1400" dirty="0">
                <a:latin typeface="+mj-lt"/>
              </a:rPr>
              <a:t>kind of information does your organization share in making decisions and coordinating its teams? How much openness is appropriate? How will you ensure confidentiality of critical information?</a:t>
            </a:r>
          </a:p>
          <a:p>
            <a:pPr marL="463550" indent="-349250">
              <a:buFont typeface="Wingdings" pitchFamily="2" charset="2"/>
              <a:buChar char="q"/>
            </a:pPr>
            <a:r>
              <a:rPr lang="en-US" sz="1400" dirty="0" smtClean="0">
                <a:latin typeface="+mj-lt"/>
              </a:rPr>
              <a:t>For </a:t>
            </a:r>
            <a:r>
              <a:rPr lang="en-US" sz="1400" dirty="0">
                <a:latin typeface="+mj-lt"/>
              </a:rPr>
              <a:t>new products, can you demonstrate convincingly that there are customers willing to pay the prices you’ve assumed, in the volumes you’ve assumed?</a:t>
            </a:r>
          </a:p>
          <a:p>
            <a:pPr marL="463550" indent="-349250">
              <a:buFont typeface="Wingdings" pitchFamily="2" charset="2"/>
              <a:buChar char="q"/>
            </a:pPr>
            <a:r>
              <a:rPr lang="en-US" sz="1400" dirty="0" smtClean="0">
                <a:latin typeface="+mj-lt"/>
              </a:rPr>
              <a:t>Do </a:t>
            </a:r>
            <a:r>
              <a:rPr lang="en-US" sz="1400" dirty="0">
                <a:latin typeface="+mj-lt"/>
              </a:rPr>
              <a:t>you have hard evidence - i.e., direct experience or solid industry data - that your cost and asset structures are reasonable?</a:t>
            </a:r>
          </a:p>
          <a:p>
            <a:pPr marL="463550" indent="-349250">
              <a:buFont typeface="Wingdings" pitchFamily="2" charset="2"/>
              <a:buChar char="q"/>
            </a:pPr>
            <a:r>
              <a:rPr lang="en-US" sz="1400" dirty="0" smtClean="0">
                <a:latin typeface="+mj-lt"/>
              </a:rPr>
              <a:t>What </a:t>
            </a:r>
            <a:r>
              <a:rPr lang="en-US" sz="1400" dirty="0">
                <a:latin typeface="+mj-lt"/>
              </a:rPr>
              <a:t>are the risks of being wrong on any element? Have you quantified and mitigated those risks adequately?</a:t>
            </a:r>
          </a:p>
          <a:p>
            <a:pPr marL="463550" indent="-349250">
              <a:buFont typeface="Wingdings" pitchFamily="2" charset="2"/>
              <a:buChar char="q"/>
            </a:pPr>
            <a:r>
              <a:rPr lang="en-US" sz="1400" dirty="0" smtClean="0">
                <a:latin typeface="+mj-lt"/>
              </a:rPr>
              <a:t>For </a:t>
            </a:r>
            <a:r>
              <a:rPr lang="en-US" sz="1400" dirty="0">
                <a:latin typeface="+mj-lt"/>
              </a:rPr>
              <a:t>consolidations, have you eliminated all internal sales and loans? Are all such sales and loans legitimate?</a:t>
            </a:r>
          </a:p>
          <a:p>
            <a:pPr marL="463550" indent="-349250">
              <a:buFont typeface="Wingdings" pitchFamily="2" charset="2"/>
              <a:buChar char="q"/>
            </a:pPr>
            <a:r>
              <a:rPr lang="en-US" sz="1400" dirty="0" smtClean="0">
                <a:latin typeface="+mj-lt"/>
              </a:rPr>
              <a:t>Do </a:t>
            </a:r>
            <a:r>
              <a:rPr lang="en-US" sz="1400" dirty="0">
                <a:latin typeface="+mj-lt"/>
              </a:rPr>
              <a:t>your cash plans have any unusual assumptions about debt or equity markets? Are you absolutely certain cash will be available as needed? Are banks and stock markets receptive to funding companies like yours, and activities such as your scenario represents</a:t>
            </a:r>
            <a:r>
              <a:rPr lang="en-US" sz="1400" dirty="0" smtClean="0">
                <a:latin typeface="+mj-lt"/>
              </a:rPr>
              <a:t>?</a:t>
            </a:r>
          </a:p>
        </p:txBody>
      </p:sp>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Organize a Project</a:t>
            </a:r>
            <a:endParaRPr lang="en-US" sz="1400" b="1" dirty="0">
              <a:latin typeface="+mj-lt"/>
            </a:endParaRPr>
          </a:p>
        </p:txBody>
      </p:sp>
    </p:spTree>
    <p:extLst>
      <p:ext uri="{BB962C8B-B14F-4D97-AF65-F5344CB8AC3E}">
        <p14:creationId xmlns:p14="http://schemas.microsoft.com/office/powerpoint/2010/main" val="944642915"/>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Project Charter</a:t>
            </a:r>
            <a:endParaRPr lang="en-US" dirty="0"/>
          </a:p>
        </p:txBody>
      </p:sp>
      <p:sp>
        <p:nvSpPr>
          <p:cNvPr id="17" name="TextBox 16"/>
          <p:cNvSpPr txBox="1"/>
          <p:nvPr/>
        </p:nvSpPr>
        <p:spPr>
          <a:xfrm>
            <a:off x="228600" y="1433689"/>
            <a:ext cx="8715022" cy="984885"/>
          </a:xfrm>
          <a:prstGeom prst="rect">
            <a:avLst/>
          </a:prstGeom>
          <a:noFill/>
        </p:spPr>
        <p:txBody>
          <a:bodyPr wrap="square" rtlCol="0">
            <a:spAutoFit/>
          </a:bodyPr>
          <a:lstStyle/>
          <a:p>
            <a:pPr>
              <a:spcBef>
                <a:spcPts val="1200"/>
              </a:spcBef>
            </a:pPr>
            <a:r>
              <a:rPr lang="en-US" sz="1600" dirty="0">
                <a:latin typeface="+mj-lt"/>
              </a:rPr>
              <a:t>Every project of substance needs a charter, to fix accountabilities and set measurable </a:t>
            </a:r>
            <a:r>
              <a:rPr lang="en-US" sz="1600" dirty="0" smtClean="0">
                <a:latin typeface="+mj-lt"/>
              </a:rPr>
              <a:t>expectations</a:t>
            </a:r>
          </a:p>
          <a:p>
            <a:pPr>
              <a:spcBef>
                <a:spcPts val="1200"/>
              </a:spcBef>
            </a:pPr>
            <a:r>
              <a:rPr lang="en-US" sz="1600" dirty="0" smtClean="0">
                <a:latin typeface="+mj-lt"/>
              </a:rPr>
              <a:t>In complex projects, each charter entry can warrant its own charter and documentation</a:t>
            </a:r>
            <a:endParaRPr lang="en-US" sz="1600" dirty="0">
              <a:latin typeface="+mj-lt"/>
            </a:endParaRPr>
          </a:p>
        </p:txBody>
      </p:sp>
      <p:grpSp>
        <p:nvGrpSpPr>
          <p:cNvPr id="6" name="Group 5"/>
          <p:cNvGrpSpPr/>
          <p:nvPr/>
        </p:nvGrpSpPr>
        <p:grpSpPr>
          <a:xfrm>
            <a:off x="2057400" y="2514600"/>
            <a:ext cx="5533416" cy="3431205"/>
            <a:chOff x="2057400" y="2514600"/>
            <a:chExt cx="5533416" cy="3431205"/>
          </a:xfrm>
        </p:grpSpPr>
        <p:sp>
          <p:nvSpPr>
            <p:cNvPr id="25" name="Rectangle 24"/>
            <p:cNvSpPr/>
            <p:nvPr/>
          </p:nvSpPr>
          <p:spPr>
            <a:xfrm>
              <a:off x="2057400" y="2514600"/>
              <a:ext cx="5533416" cy="3431205"/>
            </a:xfrm>
            <a:prstGeom prst="rect">
              <a:avLst/>
            </a:prstGeom>
            <a:solidFill>
              <a:schemeClr val="bg1"/>
            </a:solidFill>
            <a:ln w="9525">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p:cNvPicPr>
              <a:picLocks noChangeAspect="1"/>
            </p:cNvPicPr>
            <p:nvPr/>
          </p:nvPicPr>
          <p:blipFill rotWithShape="1">
            <a:blip r:embed="rId3">
              <a:extLst>
                <a:ext uri="{28A0092B-C50C-407E-A947-70E740481C1C}">
                  <a14:useLocalDpi xmlns:a14="http://schemas.microsoft.com/office/drawing/2010/main" val="0"/>
                </a:ext>
              </a:extLst>
            </a:blip>
            <a:srcRect b="41097"/>
            <a:stretch/>
          </p:blipFill>
          <p:spPr bwMode="auto">
            <a:xfrm>
              <a:off x="2057400" y="2574348"/>
              <a:ext cx="5533416" cy="3031689"/>
            </a:xfrm>
            <a:prstGeom prst="rect">
              <a:avLst/>
            </a:prstGeom>
            <a:noFill/>
            <a:ln>
              <a:noFill/>
            </a:ln>
          </p:spPr>
        </p:pic>
        <p:sp>
          <p:nvSpPr>
            <p:cNvPr id="4" name="Freeform 3"/>
            <p:cNvSpPr/>
            <p:nvPr/>
          </p:nvSpPr>
          <p:spPr>
            <a:xfrm>
              <a:off x="3207735" y="5601517"/>
              <a:ext cx="3933732" cy="261852"/>
            </a:xfrm>
            <a:custGeom>
              <a:avLst/>
              <a:gdLst>
                <a:gd name="connsiteX0" fmla="*/ 0 w 4323644"/>
                <a:gd name="connsiteY0" fmla="*/ 11289 h 304800"/>
                <a:gd name="connsiteX1" fmla="*/ 609600 w 4323644"/>
                <a:gd name="connsiteY1" fmla="*/ 225778 h 304800"/>
                <a:gd name="connsiteX2" fmla="*/ 857955 w 4323644"/>
                <a:gd name="connsiteY2" fmla="*/ 22578 h 304800"/>
                <a:gd name="connsiteX3" fmla="*/ 2043288 w 4323644"/>
                <a:gd name="connsiteY3" fmla="*/ 304800 h 304800"/>
                <a:gd name="connsiteX4" fmla="*/ 2291644 w 4323644"/>
                <a:gd name="connsiteY4" fmla="*/ 124178 h 304800"/>
                <a:gd name="connsiteX5" fmla="*/ 2980266 w 4323644"/>
                <a:gd name="connsiteY5" fmla="*/ 214489 h 304800"/>
                <a:gd name="connsiteX6" fmla="*/ 3251200 w 4323644"/>
                <a:gd name="connsiteY6" fmla="*/ 45156 h 304800"/>
                <a:gd name="connsiteX7" fmla="*/ 3973688 w 4323644"/>
                <a:gd name="connsiteY7" fmla="*/ 304800 h 304800"/>
                <a:gd name="connsiteX8" fmla="*/ 4323644 w 4323644"/>
                <a:gd name="connsiteY8"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3644" h="304800">
                  <a:moveTo>
                    <a:pt x="0" y="11289"/>
                  </a:moveTo>
                  <a:lnTo>
                    <a:pt x="609600" y="225778"/>
                  </a:lnTo>
                  <a:lnTo>
                    <a:pt x="857955" y="22578"/>
                  </a:lnTo>
                  <a:lnTo>
                    <a:pt x="2043288" y="304800"/>
                  </a:lnTo>
                  <a:lnTo>
                    <a:pt x="2291644" y="124178"/>
                  </a:lnTo>
                  <a:lnTo>
                    <a:pt x="2980266" y="214489"/>
                  </a:lnTo>
                  <a:lnTo>
                    <a:pt x="3251200" y="45156"/>
                  </a:lnTo>
                  <a:lnTo>
                    <a:pt x="3973688" y="304800"/>
                  </a:lnTo>
                  <a:lnTo>
                    <a:pt x="4323644" y="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Organize a Project</a:t>
            </a:r>
            <a:endParaRPr lang="en-US" sz="1400" b="1" dirty="0">
              <a:latin typeface="+mj-lt"/>
            </a:endParaRPr>
          </a:p>
        </p:txBody>
      </p:sp>
    </p:spTree>
    <p:extLst>
      <p:ext uri="{BB962C8B-B14F-4D97-AF65-F5344CB8AC3E}">
        <p14:creationId xmlns:p14="http://schemas.microsoft.com/office/powerpoint/2010/main" val="3840300266"/>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Administration and Communications</a:t>
            </a:r>
            <a:endParaRPr lang="en-US" dirty="0"/>
          </a:p>
        </p:txBody>
      </p:sp>
      <p:sp>
        <p:nvSpPr>
          <p:cNvPr id="7" name="TextBox 6"/>
          <p:cNvSpPr txBox="1"/>
          <p:nvPr/>
        </p:nvSpPr>
        <p:spPr>
          <a:xfrm>
            <a:off x="228600" y="1447800"/>
            <a:ext cx="8715022" cy="1231106"/>
          </a:xfrm>
          <a:prstGeom prst="rect">
            <a:avLst/>
          </a:prstGeom>
          <a:noFill/>
        </p:spPr>
        <p:txBody>
          <a:bodyPr wrap="square" rtlCol="0">
            <a:spAutoFit/>
          </a:bodyPr>
          <a:lstStyle/>
          <a:p>
            <a:pPr>
              <a:spcBef>
                <a:spcPts val="1200"/>
              </a:spcBef>
            </a:pPr>
            <a:r>
              <a:rPr lang="en-US" sz="1600" dirty="0">
                <a:latin typeface="+mj-lt"/>
              </a:rPr>
              <a:t>Lean principles apply to projects, too. There is no place for confusion and rework in continuous </a:t>
            </a:r>
            <a:r>
              <a:rPr lang="en-US" sz="1600" dirty="0" smtClean="0">
                <a:latin typeface="+mj-lt"/>
              </a:rPr>
              <a:t>improvement</a:t>
            </a:r>
          </a:p>
          <a:p>
            <a:pPr>
              <a:spcBef>
                <a:spcPts val="1200"/>
              </a:spcBef>
            </a:pPr>
            <a:r>
              <a:rPr lang="en-US" sz="1600" dirty="0">
                <a:latin typeface="+mj-lt"/>
              </a:rPr>
              <a:t>Complex projects require professional administrative support to keep the team on the right page and the rest of the organization positive and supportive</a:t>
            </a:r>
          </a:p>
        </p:txBody>
      </p:sp>
      <p:grpSp>
        <p:nvGrpSpPr>
          <p:cNvPr id="3" name="Group 2"/>
          <p:cNvGrpSpPr/>
          <p:nvPr/>
        </p:nvGrpSpPr>
        <p:grpSpPr>
          <a:xfrm>
            <a:off x="1828800" y="2743200"/>
            <a:ext cx="5943600" cy="3276600"/>
            <a:chOff x="1828800" y="2743200"/>
            <a:chExt cx="5943600" cy="3276600"/>
          </a:xfrm>
        </p:grpSpPr>
        <p:sp>
          <p:nvSpPr>
            <p:cNvPr id="9" name="Rectangle 8"/>
            <p:cNvSpPr/>
            <p:nvPr/>
          </p:nvSpPr>
          <p:spPr>
            <a:xfrm>
              <a:off x="1828800" y="2743200"/>
              <a:ext cx="5943600" cy="3276600"/>
            </a:xfrm>
            <a:prstGeom prst="rect">
              <a:avLst/>
            </a:prstGeom>
            <a:solidFill>
              <a:schemeClr val="bg1"/>
            </a:solidFill>
            <a:ln w="9525">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Freeform 9"/>
            <p:cNvSpPr/>
            <p:nvPr/>
          </p:nvSpPr>
          <p:spPr>
            <a:xfrm>
              <a:off x="1972241" y="5588000"/>
              <a:ext cx="5642116" cy="294926"/>
            </a:xfrm>
            <a:custGeom>
              <a:avLst/>
              <a:gdLst>
                <a:gd name="connsiteX0" fmla="*/ 0 w 4323644"/>
                <a:gd name="connsiteY0" fmla="*/ 11289 h 304800"/>
                <a:gd name="connsiteX1" fmla="*/ 609600 w 4323644"/>
                <a:gd name="connsiteY1" fmla="*/ 225778 h 304800"/>
                <a:gd name="connsiteX2" fmla="*/ 857955 w 4323644"/>
                <a:gd name="connsiteY2" fmla="*/ 22578 h 304800"/>
                <a:gd name="connsiteX3" fmla="*/ 2043288 w 4323644"/>
                <a:gd name="connsiteY3" fmla="*/ 304800 h 304800"/>
                <a:gd name="connsiteX4" fmla="*/ 2291644 w 4323644"/>
                <a:gd name="connsiteY4" fmla="*/ 124178 h 304800"/>
                <a:gd name="connsiteX5" fmla="*/ 2980266 w 4323644"/>
                <a:gd name="connsiteY5" fmla="*/ 214489 h 304800"/>
                <a:gd name="connsiteX6" fmla="*/ 3251200 w 4323644"/>
                <a:gd name="connsiteY6" fmla="*/ 45156 h 304800"/>
                <a:gd name="connsiteX7" fmla="*/ 3973688 w 4323644"/>
                <a:gd name="connsiteY7" fmla="*/ 304800 h 304800"/>
                <a:gd name="connsiteX8" fmla="*/ 4323644 w 4323644"/>
                <a:gd name="connsiteY8"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3644" h="304800">
                  <a:moveTo>
                    <a:pt x="0" y="11289"/>
                  </a:moveTo>
                  <a:lnTo>
                    <a:pt x="609600" y="225778"/>
                  </a:lnTo>
                  <a:lnTo>
                    <a:pt x="857955" y="22578"/>
                  </a:lnTo>
                  <a:lnTo>
                    <a:pt x="2043288" y="304800"/>
                  </a:lnTo>
                  <a:lnTo>
                    <a:pt x="2291644" y="124178"/>
                  </a:lnTo>
                  <a:lnTo>
                    <a:pt x="2980266" y="214489"/>
                  </a:lnTo>
                  <a:lnTo>
                    <a:pt x="3251200" y="45156"/>
                  </a:lnTo>
                  <a:lnTo>
                    <a:pt x="3973688" y="304800"/>
                  </a:lnTo>
                  <a:lnTo>
                    <a:pt x="4323644" y="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p:nvPr/>
          </p:nvPicPr>
          <p:blipFill rotWithShape="1">
            <a:blip r:embed="rId3">
              <a:extLst>
                <a:ext uri="{28A0092B-C50C-407E-A947-70E740481C1C}">
                  <a14:useLocalDpi xmlns:a14="http://schemas.microsoft.com/office/drawing/2010/main" val="0"/>
                </a:ext>
              </a:extLst>
            </a:blip>
            <a:srcRect t="1" b="46611"/>
            <a:stretch/>
          </p:blipFill>
          <p:spPr bwMode="auto">
            <a:xfrm>
              <a:off x="2003285" y="2895600"/>
              <a:ext cx="5611072" cy="2692400"/>
            </a:xfrm>
            <a:prstGeom prst="rect">
              <a:avLst/>
            </a:prstGeom>
            <a:noFill/>
            <a:ln>
              <a:noFill/>
            </a:ln>
          </p:spPr>
        </p:pic>
      </p:grpSp>
      <p:sp>
        <p:nvSpPr>
          <p:cNvPr id="11" name="TextBox 10"/>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Organize a Project</a:t>
            </a:r>
            <a:endParaRPr lang="en-US" sz="1400" b="1" dirty="0">
              <a:latin typeface="+mj-lt"/>
            </a:endParaRPr>
          </a:p>
        </p:txBody>
      </p:sp>
    </p:spTree>
    <p:extLst>
      <p:ext uri="{BB962C8B-B14F-4D97-AF65-F5344CB8AC3E}">
        <p14:creationId xmlns:p14="http://schemas.microsoft.com/office/powerpoint/2010/main" val="166804461"/>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a:t>Project Overview Schematic</a:t>
            </a:r>
          </a:p>
        </p:txBody>
      </p:sp>
      <p:sp>
        <p:nvSpPr>
          <p:cNvPr id="4" name="TextBox 3"/>
          <p:cNvSpPr txBox="1"/>
          <p:nvPr/>
        </p:nvSpPr>
        <p:spPr>
          <a:xfrm>
            <a:off x="228600" y="1447800"/>
            <a:ext cx="8715022" cy="1231106"/>
          </a:xfrm>
          <a:prstGeom prst="rect">
            <a:avLst/>
          </a:prstGeom>
          <a:noFill/>
        </p:spPr>
        <p:txBody>
          <a:bodyPr wrap="square" rtlCol="0">
            <a:spAutoFit/>
          </a:bodyPr>
          <a:lstStyle/>
          <a:p>
            <a:pPr>
              <a:spcBef>
                <a:spcPts val="1200"/>
              </a:spcBef>
            </a:pPr>
            <a:r>
              <a:rPr lang="en-US" sz="1600" dirty="0">
                <a:latin typeface="+mj-lt"/>
              </a:rPr>
              <a:t>In large and complex projects, work is organized into workstreams staffed with experts in the areas under review along with the employees doing the work</a:t>
            </a:r>
          </a:p>
          <a:p>
            <a:pPr>
              <a:spcBef>
                <a:spcPts val="1200"/>
              </a:spcBef>
            </a:pPr>
            <a:r>
              <a:rPr lang="en-US" sz="1600" dirty="0" smtClean="0">
                <a:latin typeface="+mj-lt"/>
              </a:rPr>
              <a:t>A </a:t>
            </a:r>
            <a:r>
              <a:rPr lang="en-US" sz="1600" dirty="0">
                <a:latin typeface="+mj-lt"/>
              </a:rPr>
              <a:t>simple schematic of interrelated work activities can make a complex project far more intuitive to executives, the team, and the </a:t>
            </a:r>
            <a:r>
              <a:rPr lang="en-US" sz="1600" dirty="0" smtClean="0">
                <a:latin typeface="+mj-lt"/>
              </a:rPr>
              <a:t>organization</a:t>
            </a:r>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2819400"/>
            <a:ext cx="5278120" cy="3264694"/>
          </a:xfrm>
          <a:prstGeom prst="rect">
            <a:avLst/>
          </a:prstGeom>
          <a:noFill/>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Organize a Project</a:t>
            </a:r>
            <a:endParaRPr lang="en-US" sz="1400" b="1" dirty="0">
              <a:latin typeface="+mj-lt"/>
            </a:endParaRPr>
          </a:p>
        </p:txBody>
      </p:sp>
    </p:spTree>
    <p:extLst>
      <p:ext uri="{BB962C8B-B14F-4D97-AF65-F5344CB8AC3E}">
        <p14:creationId xmlns:p14="http://schemas.microsoft.com/office/powerpoint/2010/main" val="270442671"/>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ctrTitle"/>
          </p:nvPr>
        </p:nvSpPr>
        <p:spPr/>
        <p:txBody>
          <a:bodyPr/>
          <a:lstStyle/>
          <a:p>
            <a:r>
              <a:rPr lang="en-US" dirty="0" smtClean="0"/>
              <a:t>Workstreams / Swim Lanes</a:t>
            </a:r>
            <a:endParaRPr lang="en-US" dirty="0"/>
          </a:p>
        </p:txBody>
      </p:sp>
      <p:sp>
        <p:nvSpPr>
          <p:cNvPr id="4" name="TextBox 3"/>
          <p:cNvSpPr txBox="1"/>
          <p:nvPr/>
        </p:nvSpPr>
        <p:spPr>
          <a:xfrm>
            <a:off x="152400" y="1371600"/>
            <a:ext cx="8534400" cy="584775"/>
          </a:xfrm>
          <a:prstGeom prst="rect">
            <a:avLst/>
          </a:prstGeom>
          <a:noFill/>
        </p:spPr>
        <p:txBody>
          <a:bodyPr wrap="square" rtlCol="0">
            <a:spAutoFit/>
          </a:bodyPr>
          <a:lstStyle/>
          <a:p>
            <a:pPr>
              <a:spcBef>
                <a:spcPts val="1200"/>
              </a:spcBef>
            </a:pPr>
            <a:r>
              <a:rPr lang="en-US" sz="1600" dirty="0">
                <a:latin typeface="+mj-lt"/>
              </a:rPr>
              <a:t>Workstream plans help organize complex interrelated work, allowing sub-teams to focus their specialized skills in the context of the whole project</a:t>
            </a:r>
            <a:endParaRPr lang="en-US" sz="1400" dirty="0">
              <a:latin typeface="+mj-lt"/>
            </a:endParaRPr>
          </a:p>
        </p:txBody>
      </p:sp>
      <p:pic>
        <p:nvPicPr>
          <p:cNvPr id="15" name="Picture 14"/>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133600"/>
            <a:ext cx="6019800" cy="3962400"/>
          </a:xfrm>
          <a:prstGeom prst="rect">
            <a:avLst/>
          </a:prstGeom>
          <a:noFill/>
        </p:spPr>
      </p:pic>
      <p:sp>
        <p:nvSpPr>
          <p:cNvPr id="5" name="TextBox 4"/>
          <p:cNvSpPr txBox="1"/>
          <p:nvPr/>
        </p:nvSpPr>
        <p:spPr>
          <a:xfrm>
            <a:off x="6019800" y="911423"/>
            <a:ext cx="2952045" cy="307777"/>
          </a:xfrm>
          <a:prstGeom prst="rect">
            <a:avLst/>
          </a:prstGeom>
          <a:noFill/>
        </p:spPr>
        <p:txBody>
          <a:bodyPr wrap="square" rtlCol="0">
            <a:spAutoFit/>
          </a:bodyPr>
          <a:lstStyle/>
          <a:p>
            <a:pPr algn="r"/>
            <a:r>
              <a:rPr lang="en-US" sz="1400" b="1" dirty="0" smtClean="0">
                <a:latin typeface="+mj-lt"/>
              </a:rPr>
              <a:t>Organize a Project</a:t>
            </a:r>
            <a:endParaRPr lang="en-US" sz="1400" b="1" dirty="0">
              <a:latin typeface="+mj-lt"/>
            </a:endParaRPr>
          </a:p>
        </p:txBody>
      </p:sp>
    </p:spTree>
    <p:extLst>
      <p:ext uri="{BB962C8B-B14F-4D97-AF65-F5344CB8AC3E}">
        <p14:creationId xmlns:p14="http://schemas.microsoft.com/office/powerpoint/2010/main" val="256756529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364</TotalTime>
  <Words>17859</Words>
  <Application>Microsoft Macintosh PowerPoint</Application>
  <PresentationFormat>On-screen Show (4:3)</PresentationFormat>
  <Paragraphs>2002</Paragraphs>
  <Slides>199</Slides>
  <Notes>199</Notes>
  <HiddenSlides>0</HiddenSlides>
  <MMClips>0</MMClips>
  <ScaleCrop>false</ScaleCrop>
  <HeadingPairs>
    <vt:vector size="4" baseType="variant">
      <vt:variant>
        <vt:lpstr>Theme</vt:lpstr>
      </vt:variant>
      <vt:variant>
        <vt:i4>1</vt:i4>
      </vt:variant>
      <vt:variant>
        <vt:lpstr>Slide Titles</vt:lpstr>
      </vt:variant>
      <vt:variant>
        <vt:i4>199</vt:i4>
      </vt:variant>
    </vt:vector>
  </HeadingPairs>
  <TitlesOfParts>
    <vt:vector size="200" baseType="lpstr">
      <vt:lpstr>Office Theme</vt:lpstr>
      <vt:lpstr>Introduction</vt:lpstr>
      <vt:lpstr>A Schematic View Of Business Improvement</vt:lpstr>
      <vt:lpstr>An Integrated View of The Contents</vt:lpstr>
      <vt:lpstr>What is in This Course</vt:lpstr>
      <vt:lpstr>Course Contents</vt:lpstr>
      <vt:lpstr>Course Contents</vt:lpstr>
      <vt:lpstr>CD Tools</vt:lpstr>
      <vt:lpstr>CD Tools</vt:lpstr>
      <vt:lpstr>Hyperlinks to Book Chapters (Must Be in Slideshow Mode)</vt:lpstr>
      <vt:lpstr>Create a Vision</vt:lpstr>
      <vt:lpstr>Key Concepts</vt:lpstr>
      <vt:lpstr>About Maturity Grids</vt:lpstr>
      <vt:lpstr>Business Model Maturity Grid</vt:lpstr>
      <vt:lpstr>Business Model</vt:lpstr>
      <vt:lpstr>Systems for Management Maturity Grid</vt:lpstr>
      <vt:lpstr>Systems for Management Maturity Grid</vt:lpstr>
      <vt:lpstr>Systems for Management</vt:lpstr>
      <vt:lpstr>Operating Processes Maturity Grid</vt:lpstr>
      <vt:lpstr>Operating Processes Maturity Grid</vt:lpstr>
      <vt:lpstr>Operating Processes</vt:lpstr>
      <vt:lpstr>Survey</vt:lpstr>
      <vt:lpstr>Survey Instrument (on CD)</vt:lpstr>
      <vt:lpstr>Typical Survey Results Presentation</vt:lpstr>
      <vt:lpstr>Survey Considerations</vt:lpstr>
      <vt:lpstr>Hoshin Planning</vt:lpstr>
      <vt:lpstr>What’s Next</vt:lpstr>
      <vt:lpstr>Lean on Lean</vt:lpstr>
      <vt:lpstr>The Evolution of Lean</vt:lpstr>
      <vt:lpstr>Why Lean is Important</vt:lpstr>
      <vt:lpstr>Lean Tools and Concepts</vt:lpstr>
      <vt:lpstr>Lean Accounting</vt:lpstr>
      <vt:lpstr>Types of Waste (A Useful Checklist)</vt:lpstr>
      <vt:lpstr>Types of Waste (A useful checklist)</vt:lpstr>
      <vt:lpstr>Pull System</vt:lpstr>
      <vt:lpstr>One by One Production</vt:lpstr>
      <vt:lpstr>Chaku-Chaku</vt:lpstr>
      <vt:lpstr>Constraint Management</vt:lpstr>
      <vt:lpstr>Throughput and Yield</vt:lpstr>
      <vt:lpstr>Focus on Reality</vt:lpstr>
      <vt:lpstr>Value Stream Mapping</vt:lpstr>
      <vt:lpstr>Value Stream Mapping</vt:lpstr>
      <vt:lpstr>Line Balancing</vt:lpstr>
      <vt:lpstr>Standardized Work</vt:lpstr>
      <vt:lpstr>Visual Workplace</vt:lpstr>
      <vt:lpstr>5S</vt:lpstr>
      <vt:lpstr>5S Steps</vt:lpstr>
      <vt:lpstr>Poka-Yoke</vt:lpstr>
      <vt:lpstr>Kanban</vt:lpstr>
      <vt:lpstr>Total Productive Maintenance (TPM)</vt:lpstr>
      <vt:lpstr>Single Minute Exchange of Die (SMED)</vt:lpstr>
      <vt:lpstr>Spaghetti Diagram</vt:lpstr>
      <vt:lpstr>Ishikawa (Fish Bone) Diagram</vt:lpstr>
      <vt:lpstr>Daily Focus on Lean</vt:lpstr>
      <vt:lpstr>Agile Development</vt:lpstr>
      <vt:lpstr>Achieve Quality with Six Sigma</vt:lpstr>
      <vt:lpstr>Introduction to Six Sigma</vt:lpstr>
      <vt:lpstr>Quality Concepts and Programs</vt:lpstr>
      <vt:lpstr>Normal Distribution (Bell Curve)</vt:lpstr>
      <vt:lpstr>Histograms</vt:lpstr>
      <vt:lpstr>Statistical Process Control (SPC)</vt:lpstr>
      <vt:lpstr>XBar Charts</vt:lpstr>
      <vt:lpstr>Design of Experiments (DOE)</vt:lpstr>
      <vt:lpstr>Quality Function Deployment (QFD)</vt:lpstr>
      <vt:lpstr>Apply the Tools to Get It Done</vt:lpstr>
      <vt:lpstr>Tool Application Sequence</vt:lpstr>
      <vt:lpstr>Brainstorming</vt:lpstr>
      <vt:lpstr>Focus Groups</vt:lpstr>
      <vt:lpstr>Process Flow Analysis</vt:lpstr>
      <vt:lpstr>Day In the Life Of (DILO) Studies</vt:lpstr>
      <vt:lpstr>Ratio Delay Analysis</vt:lpstr>
      <vt:lpstr>Affinity Diagram</vt:lpstr>
      <vt:lpstr>Ishikawa Diagram</vt:lpstr>
      <vt:lpstr>Pareto Analysis</vt:lpstr>
      <vt:lpstr>Failure Mode and Effects Analysis (FMEA)</vt:lpstr>
      <vt:lpstr>Multivoting</vt:lpstr>
      <vt:lpstr>SIPOC</vt:lpstr>
      <vt:lpstr>Force Field Analysis</vt:lpstr>
      <vt:lpstr>Generic Improvement Steps</vt:lpstr>
      <vt:lpstr>DMAIC</vt:lpstr>
      <vt:lpstr>DMADV (DFSS – Design for Six Sigma)</vt:lpstr>
      <vt:lpstr>Get It Done Fast with Kaizen</vt:lpstr>
      <vt:lpstr>About Kaizen Events</vt:lpstr>
      <vt:lpstr>Kaizen Methodology</vt:lpstr>
      <vt:lpstr>Checklist</vt:lpstr>
      <vt:lpstr>Planning Form</vt:lpstr>
      <vt:lpstr>Typical Event Agenda</vt:lpstr>
      <vt:lpstr>Documentation</vt:lpstr>
      <vt:lpstr>Executive Presentation</vt:lpstr>
      <vt:lpstr>Roles &amp; Responsibilities</vt:lpstr>
      <vt:lpstr>Rules of the Road</vt:lpstr>
      <vt:lpstr>Critical Success Factors</vt:lpstr>
      <vt:lpstr>Mistakes Teams Make</vt:lpstr>
      <vt:lpstr>Organize a Project</vt:lpstr>
      <vt:lpstr>Steps to a Successful Project</vt:lpstr>
      <vt:lpstr>Due Diligence</vt:lpstr>
      <vt:lpstr>Project Charter</vt:lpstr>
      <vt:lpstr>Administration and Communications</vt:lpstr>
      <vt:lpstr>Project Overview Schematic</vt:lpstr>
      <vt:lpstr>Workstreams / Swim Lanes</vt:lpstr>
      <vt:lpstr>Gantt Charts</vt:lpstr>
      <vt:lpstr>PERT Charts / Critical Path Method (CPM)</vt:lpstr>
      <vt:lpstr>Business Case for Action</vt:lpstr>
      <vt:lpstr>Map It and Understand It</vt:lpstr>
      <vt:lpstr>About Process Mapping</vt:lpstr>
      <vt:lpstr>Creating a Process Map</vt:lpstr>
      <vt:lpstr>Identifying Key Issues</vt:lpstr>
      <vt:lpstr>What it Means</vt:lpstr>
      <vt:lpstr>Linking Findings to Actions</vt:lpstr>
      <vt:lpstr>Future State</vt:lpstr>
      <vt:lpstr>Be Financially Literate</vt:lpstr>
      <vt:lpstr>Personal Financial Statements</vt:lpstr>
      <vt:lpstr>Chart of Accounts </vt:lpstr>
      <vt:lpstr>Profit &amp; Loss (Income) Statement </vt:lpstr>
      <vt:lpstr>Balance Sheet </vt:lpstr>
      <vt:lpstr>Cash Flow or Funds Flow </vt:lpstr>
      <vt:lpstr>Put Finance to Work</vt:lpstr>
      <vt:lpstr>Key Ratios </vt:lpstr>
      <vt:lpstr>Liquidity Ratios</vt:lpstr>
      <vt:lpstr>Activity Ratios</vt:lpstr>
      <vt:lpstr>Leverage/Solvency Ratios</vt:lpstr>
      <vt:lpstr>Profitability Ratios</vt:lpstr>
      <vt:lpstr>Market Value Ratios</vt:lpstr>
      <vt:lpstr>Productivity Ratios </vt:lpstr>
      <vt:lpstr>Return on Invested Capital</vt:lpstr>
      <vt:lpstr>Payback Chart </vt:lpstr>
      <vt:lpstr>Net Present Value (NPV)</vt:lpstr>
      <vt:lpstr>Internal Rate of Return (IRR)</vt:lpstr>
      <vt:lpstr>Breakeven Chart</vt:lpstr>
      <vt:lpstr>Insourcing and Outsourcing </vt:lpstr>
      <vt:lpstr>Price Sensitivity</vt:lpstr>
      <vt:lpstr>Shareholder Value </vt:lpstr>
      <vt:lpstr>Executive Highlights </vt:lpstr>
      <vt:lpstr>Activity Based Costing (ABC)</vt:lpstr>
      <vt:lpstr>Make the Business Case for Change</vt:lpstr>
      <vt:lpstr>Benefits Case</vt:lpstr>
      <vt:lpstr>Cost Considerations </vt:lpstr>
      <vt:lpstr>The Base Case</vt:lpstr>
      <vt:lpstr>Opportunity Charts</vt:lpstr>
      <vt:lpstr>Business Case Presentation </vt:lpstr>
      <vt:lpstr>Make Them Care with Metrics</vt:lpstr>
      <vt:lpstr>Strategic Metrics</vt:lpstr>
      <vt:lpstr>Hierarchy of Metrics </vt:lpstr>
      <vt:lpstr>Hierarchy of Metrics </vt:lpstr>
      <vt:lpstr>Lean versus Traditional Metrics</vt:lpstr>
      <vt:lpstr>Process versus Result Metrics </vt:lpstr>
      <vt:lpstr>Customer Metrics </vt:lpstr>
      <vt:lpstr>Financial Metrics </vt:lpstr>
      <vt:lpstr>Employee Metrics </vt:lpstr>
      <vt:lpstr>Production Metrics </vt:lpstr>
      <vt:lpstr>Benchmarking</vt:lpstr>
      <vt:lpstr>Stop Boiling the Ocean</vt:lpstr>
      <vt:lpstr>How to Perform an Initiative Review </vt:lpstr>
      <vt:lpstr>What to Look For</vt:lpstr>
      <vt:lpstr>Sample Questionnaire to Collect Information</vt:lpstr>
      <vt:lpstr>Sample List of All Initiatives</vt:lpstr>
      <vt:lpstr>Make Up Your Mind</vt:lpstr>
      <vt:lpstr>Decision Trees</vt:lpstr>
      <vt:lpstr>How to Create a Decision Tree</vt:lpstr>
      <vt:lpstr>Estimating Value</vt:lpstr>
      <vt:lpstr>Calculating the Expected Value</vt:lpstr>
      <vt:lpstr>Interpreting Decision Trees</vt:lpstr>
      <vt:lpstr>Linear Programming</vt:lpstr>
      <vt:lpstr>Understand the Problem</vt:lpstr>
      <vt:lpstr>Define the Chart Axes</vt:lpstr>
      <vt:lpstr>Add another Constraint</vt:lpstr>
      <vt:lpstr>Add another Constraint</vt:lpstr>
      <vt:lpstr>Add another Constraint</vt:lpstr>
      <vt:lpstr>Interpreting the Chart</vt:lpstr>
      <vt:lpstr>Just Enough Math</vt:lpstr>
      <vt:lpstr>Acceptable Quality Level (AQL)</vt:lpstr>
      <vt:lpstr>Operating Characteristic Curve</vt:lpstr>
      <vt:lpstr>Queuing Analysis</vt:lpstr>
      <vt:lpstr>Regression Analysis</vt:lpstr>
      <vt:lpstr>Analysis of Variance (ANOVA)</vt:lpstr>
      <vt:lpstr>Get Some Really Big Brains</vt:lpstr>
      <vt:lpstr>Material / Manufacturing Resource Planning (MRP)</vt:lpstr>
      <vt:lpstr>Supply Chain Software and CPFR</vt:lpstr>
      <vt:lpstr>Enterprise Resource Planning (ERP) Systems</vt:lpstr>
      <vt:lpstr>Small Business Solutions</vt:lpstr>
      <vt:lpstr>Get the Team on Board</vt:lpstr>
      <vt:lpstr>‘Low-Hanging Fruit’ or ‘Quick Wins’ and ‘Silver Bullets’</vt:lpstr>
      <vt:lpstr>Team Building Considerations</vt:lpstr>
      <vt:lpstr>Project ‘Due Diligence’ Questions</vt:lpstr>
      <vt:lpstr>The Emotional Cycle of Change</vt:lpstr>
      <vt:lpstr>Facts - Emotions - Politics</vt:lpstr>
      <vt:lpstr>Perception vs Reality</vt:lpstr>
      <vt:lpstr>Scope Creep &amp; Analysis Paralysis</vt:lpstr>
      <vt:lpstr>Executive Oversight</vt:lpstr>
      <vt:lpstr>Business Case for Action</vt:lpstr>
      <vt:lpstr>Project Charters</vt:lpstr>
      <vt:lpstr>Company Alignment Results</vt:lpstr>
      <vt:lpstr>Are They Ready for Change?</vt:lpstr>
      <vt:lpstr>Strategy Considerations</vt:lpstr>
      <vt:lpstr>Michael Porter Defined Three Strategies for Entering a Market</vt:lpstr>
      <vt:lpstr>The Four P’s of Marketing</vt:lpstr>
      <vt:lpstr>The Sales Process Benefits from Science and Rigor</vt:lpstr>
      <vt:lpstr>Fixing Services is Very Similar to Fixing Manufacturing</vt:lpstr>
      <vt:lpstr>Fixing Nonprofit Organizations</vt:lpstr>
      <vt:lpstr>Fixing Government Organizations</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David</dc:creator>
  <cp:lastModifiedBy>David Connaughton</cp:lastModifiedBy>
  <cp:revision>29</cp:revision>
  <dcterms:created xsi:type="dcterms:W3CDTF">2011-08-27T19:12:18Z</dcterms:created>
  <dcterms:modified xsi:type="dcterms:W3CDTF">2018-05-08T11:28:06Z</dcterms:modified>
</cp:coreProperties>
</file>